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5"/>
    <a:srgbClr val="F8A51B"/>
    <a:srgbClr val="EF5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6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4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7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680970" y="2413000"/>
            <a:ext cx="754443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it-IT" altLang="en-US" sz="720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Showcard Gothic" panose="04020904020102020604" charset="0"/>
                <a:cs typeface="Showcard Gothic" panose="04020904020102020604" charset="0"/>
              </a:rPr>
              <a:t>LA RELIGIONE MESOPOTAMICA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rcRect l="37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01370" y="1444625"/>
            <a:ext cx="105886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parola </a:t>
            </a:r>
            <a:r>
              <a:rPr lang="it-IT" alt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Mesopotamia</a:t>
            </a:r>
            <a:r>
              <a:rPr lang="it-IT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indica </a:t>
            </a:r>
            <a:r>
              <a:rPr lang="it-IT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</a:t>
            </a:r>
            <a:r>
              <a:rPr lang="it-IT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terra che sta in mezzo (</a:t>
            </a:r>
            <a:r>
              <a:rPr lang="it-IT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it-IT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dei fiumi (</a:t>
            </a:r>
            <a:r>
              <a:rPr lang="it-IT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potamos</a:t>
            </a:r>
            <a:r>
              <a:rPr lang="it-IT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endParaRPr lang="it-IT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E' una regione Medio Orientale che ha visto fiorire importanti civiltà già dal 4.500 a.C. e il 539 a.C. grazie alle terre fertili che si trovano tra due importanti fiumi: il</a:t>
            </a:r>
            <a:r>
              <a:rPr lang="it-IT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Tigri</a:t>
            </a:r>
            <a:r>
              <a:rPr lang="it-IT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l'</a:t>
            </a:r>
            <a:r>
              <a:rPr lang="it-IT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Eufrate.</a:t>
            </a:r>
            <a:r>
              <a:rPr lang="it-IT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4659" y="247184"/>
            <a:ext cx="609600" cy="609600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682" y="247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l="37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01370" y="892810"/>
            <a:ext cx="10588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3600">
                <a:latin typeface="Arial" panose="020B0604020202020204" pitchFamily="34" charset="0"/>
                <a:cs typeface="Arial" panose="020B0604020202020204" pitchFamily="34" charset="0"/>
              </a:rPr>
              <a:t>In queste zone sorsero delle civiltà antichissime:</a:t>
            </a:r>
          </a:p>
          <a:p>
            <a:pPr algn="ctr"/>
            <a:r>
              <a:rPr lang="it-IT" altLang="en-US" sz="360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it-IT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Sumeri</a:t>
            </a:r>
            <a:r>
              <a:rPr lang="it-IT" altLang="en-US" sz="3600"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it-IT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Babilonesi</a:t>
            </a:r>
            <a:r>
              <a:rPr lang="it-IT" altLang="en-US" sz="3600">
                <a:latin typeface="Arial" panose="020B0604020202020204" pitchFamily="34" charset="0"/>
                <a:cs typeface="Arial" panose="020B0604020202020204" pitchFamily="34" charset="0"/>
              </a:rPr>
              <a:t> e gli </a:t>
            </a:r>
            <a:r>
              <a:rPr lang="it-IT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Assiri</a:t>
            </a:r>
            <a:r>
              <a:rPr lang="it-IT" alt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 l="11003" t="51345" r="11730" b="6366"/>
          <a:stretch>
            <a:fillRect/>
          </a:stretch>
        </p:blipFill>
        <p:spPr>
          <a:xfrm>
            <a:off x="2921000" y="2501265"/>
            <a:ext cx="6348730" cy="386207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9847" y="13820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37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 l="11953" t="19927" r="52480" b="68288"/>
          <a:stretch>
            <a:fillRect/>
          </a:stretch>
        </p:blipFill>
        <p:spPr>
          <a:xfrm>
            <a:off x="2903855" y="706120"/>
            <a:ext cx="6360160" cy="1185545"/>
          </a:xfrm>
          <a:prstGeom prst="rect">
            <a:avLst/>
          </a:prstGeom>
          <a:ln w="38100">
            <a:solidFill>
              <a:srgbClr val="EF59A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l="11694" t="32248" r="52497" b="48713"/>
          <a:stretch>
            <a:fillRect/>
          </a:stretch>
        </p:blipFill>
        <p:spPr>
          <a:xfrm>
            <a:off x="2903855" y="2234565"/>
            <a:ext cx="6335395" cy="1894840"/>
          </a:xfrm>
          <a:prstGeom prst="rect">
            <a:avLst/>
          </a:prstGeom>
          <a:ln w="38100">
            <a:solidFill>
              <a:srgbClr val="F8A51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11784" t="51403" r="52304" b="29650"/>
          <a:stretch>
            <a:fillRect/>
          </a:stretch>
        </p:blipFill>
        <p:spPr>
          <a:xfrm>
            <a:off x="2929255" y="4472940"/>
            <a:ext cx="6334760" cy="1887855"/>
          </a:xfrm>
          <a:prstGeom prst="rect">
            <a:avLst/>
          </a:prstGeom>
          <a:ln w="38100">
            <a:solidFill>
              <a:srgbClr val="71BF45"/>
            </a:solidFill>
          </a:ln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2968" y="12820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37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l="10515" t="12347" r="49317" b="25553"/>
          <a:stretch>
            <a:fillRect/>
          </a:stretch>
        </p:blipFill>
        <p:spPr>
          <a:xfrm>
            <a:off x="2546350" y="195580"/>
            <a:ext cx="7434580" cy="646684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2553970" y="192405"/>
            <a:ext cx="1137920" cy="4610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9036" y="20749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783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1808480" y="1439545"/>
            <a:ext cx="8909050" cy="4272915"/>
          </a:xfrm>
          <a:prstGeom prst="foldedCorner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887730" y="2091055"/>
            <a:ext cx="105886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3600">
                <a:solidFill>
                  <a:srgbClr val="C00000"/>
                </a:solidFill>
                <a:latin typeface="Broadway" panose="04040905080B02020502" charset="0"/>
                <a:cs typeface="Broadway" panose="04040905080B02020502" charset="0"/>
              </a:rPr>
              <a:t>ATTIVITA'</a:t>
            </a:r>
          </a:p>
          <a:p>
            <a:pPr algn="ctr"/>
            <a:r>
              <a:rPr lang="it-IT" alt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it-IT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Rispondere alle domande sul libro di testo. </a:t>
            </a:r>
          </a:p>
          <a:p>
            <a:pPr algn="ctr"/>
            <a:r>
              <a:rPr lang="it-IT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libro operativo </a:t>
            </a:r>
            <a:r>
              <a:rPr lang="it-IT" alt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Costruiamo una ZIQQURAT”</a:t>
            </a:r>
            <a:r>
              <a:rPr lang="it-IT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Pag.31</a:t>
            </a:r>
            <a:r>
              <a:rPr lang="it-IT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it-IT" altLang="en-US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Completare Attività </a:t>
            </a:r>
            <a:r>
              <a:rPr lang="it-IT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Pag.54</a:t>
            </a:r>
            <a:r>
              <a:rPr lang="it-IT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libro di tetso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119</Words>
  <Application>Microsoft Office PowerPoint</Application>
  <PresentationFormat>Widescreen</PresentationFormat>
  <Paragraphs>12</Paragraphs>
  <Slides>6</Slides>
  <Notes>2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Broadway</vt:lpstr>
      <vt:lpstr>Calibri</vt:lpstr>
      <vt:lpstr>Calibri Light</vt:lpstr>
      <vt:lpstr>Showcard Gothic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utente</dc:creator>
  <cp:lastModifiedBy>Raffaella Castiello</cp:lastModifiedBy>
  <cp:revision>6</cp:revision>
  <dcterms:created xsi:type="dcterms:W3CDTF">2020-11-05T17:14:02Z</dcterms:created>
  <dcterms:modified xsi:type="dcterms:W3CDTF">2020-11-06T11:58:07Z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