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5" r:id="rId9"/>
    <p:sldId id="264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51" y="146095"/>
            <a:ext cx="6872801" cy="503068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080" y="1022549"/>
            <a:ext cx="7766936" cy="1114425"/>
          </a:xfrm>
        </p:spPr>
        <p:txBody>
          <a:bodyPr>
            <a:normAutofit lnSpcReduction="10000"/>
          </a:bodyPr>
          <a:lstStyle/>
          <a:p>
            <a:pPr marL="1127125" marR="1325245" algn="ctr">
              <a:spcBef>
                <a:spcPts val="2435"/>
              </a:spcBef>
            </a:pPr>
            <a:r>
              <a:rPr lang="it-IT" sz="2400" dirty="0">
                <a:solidFill>
                  <a:srgbClr val="22FF22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it-IT" sz="2400" dirty="0">
                <a:solidFill>
                  <a:srgbClr val="33CC66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it-IT" sz="2400" dirty="0">
                <a:solidFill>
                  <a:srgbClr val="00AD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it-IT" sz="2400" dirty="0">
                <a:solidFill>
                  <a:srgbClr val="569C1B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it-IT" sz="2400" dirty="0">
                <a:solidFill>
                  <a:srgbClr val="33A2A2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it-IT" sz="2400" dirty="0">
                <a:solidFill>
                  <a:srgbClr val="188989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t-IT" sz="2400" dirty="0">
                <a:solidFill>
                  <a:srgbClr val="33A2A2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it-IT" sz="2400" dirty="0">
                <a:solidFill>
                  <a:srgbClr val="2200DB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it-IT" sz="2400" dirty="0">
                <a:solidFill>
                  <a:srgbClr val="0046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it-IT" sz="2400" dirty="0">
                <a:solidFill>
                  <a:srgbClr val="0083D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2400" dirty="0">
                <a:solidFill>
                  <a:srgbClr val="00B7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it-IT" sz="2400" dirty="0">
                <a:solidFill>
                  <a:srgbClr val="00DB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it-IT" sz="2400" dirty="0">
                <a:solidFill>
                  <a:srgbClr val="00CCCC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it-IT" sz="2400" dirty="0">
                <a:solidFill>
                  <a:srgbClr val="46B7B7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it-IT" sz="2400" dirty="0">
                <a:solidFill>
                  <a:srgbClr val="33A2A2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it-IT" sz="2400" dirty="0">
                <a:solidFill>
                  <a:srgbClr val="00AD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it-IT" sz="2400" dirty="0">
                <a:solidFill>
                  <a:srgbClr val="007F0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it-IT" sz="2400" dirty="0">
                <a:solidFill>
                  <a:srgbClr val="007F7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dirty="0"/>
          </a:p>
        </p:txBody>
      </p:sp>
      <p:pic>
        <p:nvPicPr>
          <p:cNvPr id="5" name="Picture 6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459990"/>
            <a:ext cx="7829550" cy="439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3788" y="733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8" y="203486"/>
            <a:ext cx="8262973" cy="6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39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magin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318"/>
            <a:ext cx="11681012" cy="6266221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4612" y="5453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08488"/>
            <a:ext cx="10616339" cy="575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6590">
              <a:spcAft>
                <a:spcPts val="0"/>
              </a:spcAft>
            </a:pPr>
            <a:r>
              <a:rPr lang="it-IT" sz="3200" b="1" dirty="0">
                <a:solidFill>
                  <a:srgbClr val="00A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RICERCA DEL VOCABOLO </a:t>
            </a:r>
            <a:endParaRPr lang="it-IT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5420">
              <a:spcBef>
                <a:spcPts val="1695"/>
              </a:spcBef>
              <a:spcAft>
                <a:spcPts val="0"/>
              </a:spcAft>
            </a:pPr>
            <a:r>
              <a:rPr lang="it-IT" sz="3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it-IT" sz="32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PROCEDERE SECONDO L'ORDINE ALFABETICO</a:t>
            </a:r>
            <a:endParaRPr lang="it-I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5420">
              <a:spcBef>
                <a:spcPts val="730"/>
              </a:spcBef>
              <a:spcAft>
                <a:spcPts val="0"/>
              </a:spcAft>
            </a:pP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sappiamo, le lettere dell'alfabeto italiano sono 21: 5 vocali e 16 consonanti.</a:t>
            </a:r>
          </a:p>
          <a:p>
            <a:pPr marL="185420" marR="393065">
              <a:spcAft>
                <a:spcPts val="0"/>
              </a:spcAft>
              <a:tabLst>
                <a:tab pos="436245" algn="l"/>
                <a:tab pos="1162685" algn="l"/>
                <a:tab pos="1491615" algn="l"/>
                <a:tab pos="1838960" algn="l"/>
                <a:tab pos="2388870" algn="l"/>
                <a:tab pos="3558540" algn="l"/>
                <a:tab pos="4095750" algn="l"/>
                <a:tab pos="4337685" algn="l"/>
                <a:tab pos="5468620" algn="l"/>
                <a:tab pos="5816600" algn="l"/>
              </a:tabLst>
            </a:pP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queste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ne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aggiungono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altre	5	</a:t>
            </a: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provenienti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it-IT" sz="32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alfabeti 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stranieri: </a:t>
            </a:r>
            <a:r>
              <a:rPr lang="it-IT" sz="3200" dirty="0">
                <a:solidFill>
                  <a:srgbClr val="2222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j, k, </a:t>
            </a:r>
            <a:r>
              <a:rPr lang="it-IT" sz="3200" spc="-30" dirty="0">
                <a:solidFill>
                  <a:srgbClr val="2222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w, </a:t>
            </a:r>
            <a:r>
              <a:rPr lang="it-IT" sz="3200" dirty="0">
                <a:solidFill>
                  <a:srgbClr val="2222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x, y</a:t>
            </a:r>
            <a:r>
              <a:rPr lang="it-IT" sz="3200" spc="20" dirty="0">
                <a:solidFill>
                  <a:srgbClr val="2222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smtClean="0">
                <a:solidFill>
                  <a:srgbClr val="2222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85420" marR="393065">
              <a:spcAft>
                <a:spcPts val="0"/>
              </a:spcAft>
              <a:tabLst>
                <a:tab pos="436245" algn="l"/>
                <a:tab pos="1162685" algn="l"/>
                <a:tab pos="1491615" algn="l"/>
                <a:tab pos="1838960" algn="l"/>
                <a:tab pos="2388870" algn="l"/>
                <a:tab pos="3558540" algn="l"/>
                <a:tab pos="4095750" algn="l"/>
                <a:tab pos="4337685" algn="l"/>
                <a:tab pos="5468620" algn="l"/>
                <a:tab pos="5816600" algn="l"/>
              </a:tabLst>
            </a:pPr>
            <a:endParaRPr lang="it-I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1755"/>
              </a:lnSpc>
              <a:spcBef>
                <a:spcPts val="750"/>
              </a:spcBef>
              <a:spcAft>
                <a:spcPts val="0"/>
              </a:spcAft>
              <a:buSzPts val="1400"/>
              <a:buFont typeface="Calibri" panose="020F0502020204030204" pitchFamily="34" charset="0"/>
              <a:buChar char="–"/>
              <a:tabLst>
                <a:tab pos="641985" algn="l"/>
                <a:tab pos="642620" algn="l"/>
              </a:tabLst>
            </a:pPr>
            <a:r>
              <a:rPr lang="it-IT" sz="3200" dirty="0">
                <a:solidFill>
                  <a:srgbClr val="2222DB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j </a:t>
            </a:r>
            <a:r>
              <a:rPr lang="it-IT" sz="32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 </a:t>
            </a:r>
            <a:r>
              <a:rPr lang="it-IT" sz="3200" dirty="0">
                <a:solidFill>
                  <a:srgbClr val="2222DB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k </a:t>
            </a:r>
            <a:r>
              <a:rPr lang="it-IT" sz="32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vengono, in ordine, dopo la</a:t>
            </a:r>
            <a:r>
              <a:rPr lang="it-IT" sz="3200" spc="-4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it-IT" sz="32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“i</a:t>
            </a:r>
            <a:r>
              <a:rPr lang="it-IT" sz="3200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”;</a:t>
            </a:r>
            <a:endParaRPr lang="it-IT" sz="3200" dirty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Tx/>
              <a:buChar char="-"/>
            </a:pPr>
            <a:r>
              <a:rPr lang="it-IT" sz="3200" dirty="0" smtClean="0">
                <a:solidFill>
                  <a:srgbClr val="2222DB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 </a:t>
            </a:r>
            <a:r>
              <a:rPr lang="it-IT" sz="32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dopo la “v</a:t>
            </a:r>
            <a:r>
              <a:rPr lang="it-IT" sz="3200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”;</a:t>
            </a:r>
            <a:r>
              <a:rPr lang="it-IT" sz="3200" dirty="0"/>
              <a:t> </a:t>
            </a:r>
          </a:p>
          <a:p>
            <a:pPr lvl="0"/>
            <a:r>
              <a:rPr lang="it-IT" sz="3200" dirty="0" smtClean="0"/>
              <a:t>_</a:t>
            </a:r>
            <a:r>
              <a:rPr lang="it-IT" sz="3200" dirty="0" smtClean="0">
                <a:solidFill>
                  <a:srgbClr val="0070C0"/>
                </a:solidFill>
              </a:rPr>
              <a:t> x </a:t>
            </a:r>
            <a:r>
              <a:rPr lang="it-IT" sz="3200" dirty="0"/>
              <a:t>e </a:t>
            </a:r>
            <a:r>
              <a:rPr lang="it-IT" sz="3200" dirty="0">
                <a:solidFill>
                  <a:srgbClr val="3333CC"/>
                </a:solidFill>
              </a:rPr>
              <a:t>y</a:t>
            </a:r>
            <a:r>
              <a:rPr lang="it-IT" sz="3200" dirty="0"/>
              <a:t> dopo la “w”.</a:t>
            </a:r>
          </a:p>
          <a:p>
            <a:r>
              <a:rPr lang="it-IT" sz="2400" dirty="0"/>
              <a:t> </a:t>
            </a:r>
          </a:p>
          <a:p>
            <a:pPr marL="342900" lvl="0" indent="-342900">
              <a:lnSpc>
                <a:spcPts val="1730"/>
              </a:lnSpc>
              <a:spcAft>
                <a:spcPts val="0"/>
              </a:spcAft>
              <a:buSzPts val="1400"/>
              <a:buFont typeface="Calibri" panose="020F0502020204030204" pitchFamily="34" charset="0"/>
              <a:buChar char="–"/>
              <a:tabLst>
                <a:tab pos="641985" algn="l"/>
                <a:tab pos="642620" algn="l"/>
              </a:tabLst>
            </a:pPr>
            <a:endParaRPr lang="it-IT" sz="2400" dirty="0">
              <a:solidFill>
                <a:srgbClr val="0070C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2353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39485" y="-1"/>
            <a:ext cx="11608230" cy="6121831"/>
            <a:chOff x="2110" y="267"/>
            <a:chExt cx="7922" cy="2880"/>
          </a:xfrm>
        </p:grpSpPr>
        <p:pic>
          <p:nvPicPr>
            <p:cNvPr id="10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77"/>
              <a:ext cx="2700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37"/>
            <p:cNvSpPr>
              <a:spLocks/>
            </p:cNvSpPr>
            <p:nvPr/>
          </p:nvSpPr>
          <p:spPr bwMode="auto">
            <a:xfrm>
              <a:off x="5507" y="447"/>
              <a:ext cx="3985" cy="1537"/>
            </a:xfrm>
            <a:custGeom>
              <a:avLst/>
              <a:gdLst>
                <a:gd name="T0" fmla="+- 0 9492 4266"/>
                <a:gd name="T1" fmla="*/ T0 w 5226"/>
                <a:gd name="T2" fmla="+- 0 1344 448"/>
                <a:gd name="T3" fmla="*/ 1344 h 2160"/>
                <a:gd name="T4" fmla="+- 0 5170 4266"/>
                <a:gd name="T5" fmla="*/ T4 w 5226"/>
                <a:gd name="T6" fmla="+- 0 1344 448"/>
                <a:gd name="T7" fmla="*/ 1344 h 2160"/>
                <a:gd name="T8" fmla="+- 0 5170 4266"/>
                <a:gd name="T9" fmla="*/ T8 w 5226"/>
                <a:gd name="T10" fmla="+- 0 2248 448"/>
                <a:gd name="T11" fmla="*/ 2248 h 2160"/>
                <a:gd name="T12" fmla="+- 0 5177 4266"/>
                <a:gd name="T13" fmla="*/ T12 w 5226"/>
                <a:gd name="T14" fmla="+- 0 2293 448"/>
                <a:gd name="T15" fmla="*/ 2293 h 2160"/>
                <a:gd name="T16" fmla="+- 0 5198 4266"/>
                <a:gd name="T17" fmla="*/ T16 w 5226"/>
                <a:gd name="T18" fmla="+- 0 2337 448"/>
                <a:gd name="T19" fmla="*/ 2337 h 2160"/>
                <a:gd name="T20" fmla="+- 0 5232 4266"/>
                <a:gd name="T21" fmla="*/ T20 w 5226"/>
                <a:gd name="T22" fmla="+- 0 2380 448"/>
                <a:gd name="T23" fmla="*/ 2380 h 2160"/>
                <a:gd name="T24" fmla="+- 0 5277 4266"/>
                <a:gd name="T25" fmla="*/ T24 w 5226"/>
                <a:gd name="T26" fmla="+- 0 2421 448"/>
                <a:gd name="T27" fmla="*/ 2421 h 2160"/>
                <a:gd name="T28" fmla="+- 0 5331 4266"/>
                <a:gd name="T29" fmla="*/ T28 w 5226"/>
                <a:gd name="T30" fmla="+- 0 2460 448"/>
                <a:gd name="T31" fmla="*/ 2460 h 2160"/>
                <a:gd name="T32" fmla="+- 0 5395 4266"/>
                <a:gd name="T33" fmla="*/ T32 w 5226"/>
                <a:gd name="T34" fmla="+- 0 2495 448"/>
                <a:gd name="T35" fmla="*/ 2495 h 2160"/>
                <a:gd name="T36" fmla="+- 0 5466 4266"/>
                <a:gd name="T37" fmla="*/ T36 w 5226"/>
                <a:gd name="T38" fmla="+- 0 2527 448"/>
                <a:gd name="T39" fmla="*/ 2527 h 2160"/>
                <a:gd name="T40" fmla="+- 0 5543 4266"/>
                <a:gd name="T41" fmla="*/ T40 w 5226"/>
                <a:gd name="T42" fmla="+- 0 2555 448"/>
                <a:gd name="T43" fmla="*/ 2555 h 2160"/>
                <a:gd name="T44" fmla="+- 0 5625 4266"/>
                <a:gd name="T45" fmla="*/ T44 w 5226"/>
                <a:gd name="T46" fmla="+- 0 2577 448"/>
                <a:gd name="T47" fmla="*/ 2577 h 2160"/>
                <a:gd name="T48" fmla="+- 0 5711 4266"/>
                <a:gd name="T49" fmla="*/ T48 w 5226"/>
                <a:gd name="T50" fmla="+- 0 2594 448"/>
                <a:gd name="T51" fmla="*/ 2594 h 2160"/>
                <a:gd name="T52" fmla="+- 0 5799 4266"/>
                <a:gd name="T53" fmla="*/ T52 w 5226"/>
                <a:gd name="T54" fmla="+- 0 2604 448"/>
                <a:gd name="T55" fmla="*/ 2604 h 2160"/>
                <a:gd name="T56" fmla="+- 0 5888 4266"/>
                <a:gd name="T57" fmla="*/ T56 w 5226"/>
                <a:gd name="T58" fmla="+- 0 2608 448"/>
                <a:gd name="T59" fmla="*/ 2608 h 2160"/>
                <a:gd name="T60" fmla="+- 0 8772 4266"/>
                <a:gd name="T61" fmla="*/ T60 w 5226"/>
                <a:gd name="T62" fmla="+- 0 2608 448"/>
                <a:gd name="T63" fmla="*/ 2608 h 2160"/>
                <a:gd name="T64" fmla="+- 0 8862 4266"/>
                <a:gd name="T65" fmla="*/ T64 w 5226"/>
                <a:gd name="T66" fmla="+- 0 2604 448"/>
                <a:gd name="T67" fmla="*/ 2604 h 2160"/>
                <a:gd name="T68" fmla="+- 0 8950 4266"/>
                <a:gd name="T69" fmla="*/ T68 w 5226"/>
                <a:gd name="T70" fmla="+- 0 2594 448"/>
                <a:gd name="T71" fmla="*/ 2594 h 2160"/>
                <a:gd name="T72" fmla="+- 0 9036 4266"/>
                <a:gd name="T73" fmla="*/ T72 w 5226"/>
                <a:gd name="T74" fmla="+- 0 2577 448"/>
                <a:gd name="T75" fmla="*/ 2577 h 2160"/>
                <a:gd name="T76" fmla="+- 0 9119 4266"/>
                <a:gd name="T77" fmla="*/ T76 w 5226"/>
                <a:gd name="T78" fmla="+- 0 2555 448"/>
                <a:gd name="T79" fmla="*/ 2555 h 2160"/>
                <a:gd name="T80" fmla="+- 0 9196 4266"/>
                <a:gd name="T81" fmla="*/ T80 w 5226"/>
                <a:gd name="T82" fmla="+- 0 2527 448"/>
                <a:gd name="T83" fmla="*/ 2527 h 2160"/>
                <a:gd name="T84" fmla="+- 0 9267 4266"/>
                <a:gd name="T85" fmla="*/ T84 w 5226"/>
                <a:gd name="T86" fmla="+- 0 2495 448"/>
                <a:gd name="T87" fmla="*/ 2495 h 2160"/>
                <a:gd name="T88" fmla="+- 0 9331 4266"/>
                <a:gd name="T89" fmla="*/ T88 w 5226"/>
                <a:gd name="T90" fmla="+- 0 2460 448"/>
                <a:gd name="T91" fmla="*/ 2460 h 2160"/>
                <a:gd name="T92" fmla="+- 0 9385 4266"/>
                <a:gd name="T93" fmla="*/ T92 w 5226"/>
                <a:gd name="T94" fmla="+- 0 2421 448"/>
                <a:gd name="T95" fmla="*/ 2421 h 2160"/>
                <a:gd name="T96" fmla="+- 0 9430 4266"/>
                <a:gd name="T97" fmla="*/ T96 w 5226"/>
                <a:gd name="T98" fmla="+- 0 2380 448"/>
                <a:gd name="T99" fmla="*/ 2380 h 2160"/>
                <a:gd name="T100" fmla="+- 0 9464 4266"/>
                <a:gd name="T101" fmla="*/ T100 w 5226"/>
                <a:gd name="T102" fmla="+- 0 2337 448"/>
                <a:gd name="T103" fmla="*/ 2337 h 2160"/>
                <a:gd name="T104" fmla="+- 0 9485 4266"/>
                <a:gd name="T105" fmla="*/ T104 w 5226"/>
                <a:gd name="T106" fmla="+- 0 2293 448"/>
                <a:gd name="T107" fmla="*/ 2293 h 2160"/>
                <a:gd name="T108" fmla="+- 0 9492 4266"/>
                <a:gd name="T109" fmla="*/ T108 w 5226"/>
                <a:gd name="T110" fmla="+- 0 2248 448"/>
                <a:gd name="T111" fmla="*/ 2248 h 2160"/>
                <a:gd name="T112" fmla="+- 0 9492 4266"/>
                <a:gd name="T113" fmla="*/ T112 w 5226"/>
                <a:gd name="T114" fmla="+- 0 1344 448"/>
                <a:gd name="T115" fmla="*/ 1344 h 2160"/>
                <a:gd name="T116" fmla="+- 0 8772 4266"/>
                <a:gd name="T117" fmla="*/ T116 w 5226"/>
                <a:gd name="T118" fmla="+- 0 448 448"/>
                <a:gd name="T119" fmla="*/ 448 h 2160"/>
                <a:gd name="T120" fmla="+- 0 5888 4266"/>
                <a:gd name="T121" fmla="*/ T120 w 5226"/>
                <a:gd name="T122" fmla="+- 0 448 448"/>
                <a:gd name="T123" fmla="*/ 448 h 2160"/>
                <a:gd name="T124" fmla="+- 0 5799 4266"/>
                <a:gd name="T125" fmla="*/ T124 w 5226"/>
                <a:gd name="T126" fmla="+- 0 452 448"/>
                <a:gd name="T127" fmla="*/ 452 h 2160"/>
                <a:gd name="T128" fmla="+- 0 5711 4266"/>
                <a:gd name="T129" fmla="*/ T128 w 5226"/>
                <a:gd name="T130" fmla="+- 0 462 448"/>
                <a:gd name="T131" fmla="*/ 462 h 2160"/>
                <a:gd name="T132" fmla="+- 0 5625 4266"/>
                <a:gd name="T133" fmla="*/ T132 w 5226"/>
                <a:gd name="T134" fmla="+- 0 479 448"/>
                <a:gd name="T135" fmla="*/ 479 h 2160"/>
                <a:gd name="T136" fmla="+- 0 5543 4266"/>
                <a:gd name="T137" fmla="*/ T136 w 5226"/>
                <a:gd name="T138" fmla="+- 0 501 448"/>
                <a:gd name="T139" fmla="*/ 501 h 2160"/>
                <a:gd name="T140" fmla="+- 0 5466 4266"/>
                <a:gd name="T141" fmla="*/ T140 w 5226"/>
                <a:gd name="T142" fmla="+- 0 528 448"/>
                <a:gd name="T143" fmla="*/ 528 h 2160"/>
                <a:gd name="T144" fmla="+- 0 5395 4266"/>
                <a:gd name="T145" fmla="*/ T144 w 5226"/>
                <a:gd name="T146" fmla="+- 0 559 448"/>
                <a:gd name="T147" fmla="*/ 559 h 2160"/>
                <a:gd name="T148" fmla="+- 0 5331 4266"/>
                <a:gd name="T149" fmla="*/ T148 w 5226"/>
                <a:gd name="T150" fmla="+- 0 595 448"/>
                <a:gd name="T151" fmla="*/ 595 h 2160"/>
                <a:gd name="T152" fmla="+- 0 5277 4266"/>
                <a:gd name="T153" fmla="*/ T152 w 5226"/>
                <a:gd name="T154" fmla="+- 0 633 448"/>
                <a:gd name="T155" fmla="*/ 633 h 2160"/>
                <a:gd name="T156" fmla="+- 0 5232 4266"/>
                <a:gd name="T157" fmla="*/ T156 w 5226"/>
                <a:gd name="T158" fmla="+- 0 674 448"/>
                <a:gd name="T159" fmla="*/ 674 h 2160"/>
                <a:gd name="T160" fmla="+- 0 5198 4266"/>
                <a:gd name="T161" fmla="*/ T160 w 5226"/>
                <a:gd name="T162" fmla="+- 0 717 448"/>
                <a:gd name="T163" fmla="*/ 717 h 2160"/>
                <a:gd name="T164" fmla="+- 0 5177 4266"/>
                <a:gd name="T165" fmla="*/ T164 w 5226"/>
                <a:gd name="T166" fmla="+- 0 761 448"/>
                <a:gd name="T167" fmla="*/ 761 h 2160"/>
                <a:gd name="T168" fmla="+- 0 5170 4266"/>
                <a:gd name="T169" fmla="*/ T168 w 5226"/>
                <a:gd name="T170" fmla="+- 0 806 448"/>
                <a:gd name="T171" fmla="*/ 806 h 2160"/>
                <a:gd name="T172" fmla="+- 0 4266 4266"/>
                <a:gd name="T173" fmla="*/ T172 w 5226"/>
                <a:gd name="T174" fmla="+- 0 1356 448"/>
                <a:gd name="T175" fmla="*/ 1356 h 2160"/>
                <a:gd name="T176" fmla="+- 0 5170 4266"/>
                <a:gd name="T177" fmla="*/ T176 w 5226"/>
                <a:gd name="T178" fmla="+- 0 1344 448"/>
                <a:gd name="T179" fmla="*/ 1344 h 2160"/>
                <a:gd name="T180" fmla="+- 0 9492 4266"/>
                <a:gd name="T181" fmla="*/ T180 w 5226"/>
                <a:gd name="T182" fmla="+- 0 1344 448"/>
                <a:gd name="T183" fmla="*/ 1344 h 2160"/>
                <a:gd name="T184" fmla="+- 0 9492 4266"/>
                <a:gd name="T185" fmla="*/ T184 w 5226"/>
                <a:gd name="T186" fmla="+- 0 806 448"/>
                <a:gd name="T187" fmla="*/ 806 h 2160"/>
                <a:gd name="T188" fmla="+- 0 9485 4266"/>
                <a:gd name="T189" fmla="*/ T188 w 5226"/>
                <a:gd name="T190" fmla="+- 0 761 448"/>
                <a:gd name="T191" fmla="*/ 761 h 2160"/>
                <a:gd name="T192" fmla="+- 0 9464 4266"/>
                <a:gd name="T193" fmla="*/ T192 w 5226"/>
                <a:gd name="T194" fmla="+- 0 717 448"/>
                <a:gd name="T195" fmla="*/ 717 h 2160"/>
                <a:gd name="T196" fmla="+- 0 9430 4266"/>
                <a:gd name="T197" fmla="*/ T196 w 5226"/>
                <a:gd name="T198" fmla="+- 0 674 448"/>
                <a:gd name="T199" fmla="*/ 674 h 2160"/>
                <a:gd name="T200" fmla="+- 0 9385 4266"/>
                <a:gd name="T201" fmla="*/ T200 w 5226"/>
                <a:gd name="T202" fmla="+- 0 633 448"/>
                <a:gd name="T203" fmla="*/ 633 h 2160"/>
                <a:gd name="T204" fmla="+- 0 9331 4266"/>
                <a:gd name="T205" fmla="*/ T204 w 5226"/>
                <a:gd name="T206" fmla="+- 0 595 448"/>
                <a:gd name="T207" fmla="*/ 595 h 2160"/>
                <a:gd name="T208" fmla="+- 0 9267 4266"/>
                <a:gd name="T209" fmla="*/ T208 w 5226"/>
                <a:gd name="T210" fmla="+- 0 559 448"/>
                <a:gd name="T211" fmla="*/ 559 h 2160"/>
                <a:gd name="T212" fmla="+- 0 9196 4266"/>
                <a:gd name="T213" fmla="*/ T212 w 5226"/>
                <a:gd name="T214" fmla="+- 0 528 448"/>
                <a:gd name="T215" fmla="*/ 528 h 2160"/>
                <a:gd name="T216" fmla="+- 0 9119 4266"/>
                <a:gd name="T217" fmla="*/ T216 w 5226"/>
                <a:gd name="T218" fmla="+- 0 501 448"/>
                <a:gd name="T219" fmla="*/ 501 h 2160"/>
                <a:gd name="T220" fmla="+- 0 9036 4266"/>
                <a:gd name="T221" fmla="*/ T220 w 5226"/>
                <a:gd name="T222" fmla="+- 0 479 448"/>
                <a:gd name="T223" fmla="*/ 479 h 2160"/>
                <a:gd name="T224" fmla="+- 0 8950 4266"/>
                <a:gd name="T225" fmla="*/ T224 w 5226"/>
                <a:gd name="T226" fmla="+- 0 462 448"/>
                <a:gd name="T227" fmla="*/ 462 h 2160"/>
                <a:gd name="T228" fmla="+- 0 8862 4266"/>
                <a:gd name="T229" fmla="*/ T228 w 5226"/>
                <a:gd name="T230" fmla="+- 0 452 448"/>
                <a:gd name="T231" fmla="*/ 452 h 2160"/>
                <a:gd name="T232" fmla="+- 0 8772 4266"/>
                <a:gd name="T233" fmla="*/ T232 w 5226"/>
                <a:gd name="T234" fmla="+- 0 448 448"/>
                <a:gd name="T235" fmla="*/ 448 h 2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226" h="2160">
                  <a:moveTo>
                    <a:pt x="5226" y="896"/>
                  </a:moveTo>
                  <a:lnTo>
                    <a:pt x="904" y="896"/>
                  </a:lnTo>
                  <a:lnTo>
                    <a:pt x="904" y="1800"/>
                  </a:lnTo>
                  <a:lnTo>
                    <a:pt x="911" y="1845"/>
                  </a:lnTo>
                  <a:lnTo>
                    <a:pt x="932" y="1889"/>
                  </a:lnTo>
                  <a:lnTo>
                    <a:pt x="966" y="1932"/>
                  </a:lnTo>
                  <a:lnTo>
                    <a:pt x="1011" y="1973"/>
                  </a:lnTo>
                  <a:lnTo>
                    <a:pt x="1065" y="2012"/>
                  </a:lnTo>
                  <a:lnTo>
                    <a:pt x="1129" y="2047"/>
                  </a:lnTo>
                  <a:lnTo>
                    <a:pt x="1200" y="2079"/>
                  </a:lnTo>
                  <a:lnTo>
                    <a:pt x="1277" y="2107"/>
                  </a:lnTo>
                  <a:lnTo>
                    <a:pt x="1359" y="2129"/>
                  </a:lnTo>
                  <a:lnTo>
                    <a:pt x="1445" y="2146"/>
                  </a:lnTo>
                  <a:lnTo>
                    <a:pt x="1533" y="2156"/>
                  </a:lnTo>
                  <a:lnTo>
                    <a:pt x="1622" y="2160"/>
                  </a:lnTo>
                  <a:lnTo>
                    <a:pt x="4506" y="2160"/>
                  </a:lnTo>
                  <a:lnTo>
                    <a:pt x="4596" y="2156"/>
                  </a:lnTo>
                  <a:lnTo>
                    <a:pt x="4684" y="2146"/>
                  </a:lnTo>
                  <a:lnTo>
                    <a:pt x="4770" y="2129"/>
                  </a:lnTo>
                  <a:lnTo>
                    <a:pt x="4853" y="2107"/>
                  </a:lnTo>
                  <a:lnTo>
                    <a:pt x="4930" y="2079"/>
                  </a:lnTo>
                  <a:lnTo>
                    <a:pt x="5001" y="2047"/>
                  </a:lnTo>
                  <a:lnTo>
                    <a:pt x="5065" y="2012"/>
                  </a:lnTo>
                  <a:lnTo>
                    <a:pt x="5119" y="1973"/>
                  </a:lnTo>
                  <a:lnTo>
                    <a:pt x="5164" y="1932"/>
                  </a:lnTo>
                  <a:lnTo>
                    <a:pt x="5198" y="1889"/>
                  </a:lnTo>
                  <a:lnTo>
                    <a:pt x="5219" y="1845"/>
                  </a:lnTo>
                  <a:lnTo>
                    <a:pt x="5226" y="1800"/>
                  </a:lnTo>
                  <a:lnTo>
                    <a:pt x="5226" y="896"/>
                  </a:lnTo>
                  <a:close/>
                  <a:moveTo>
                    <a:pt x="4506" y="0"/>
                  </a:moveTo>
                  <a:lnTo>
                    <a:pt x="1622" y="0"/>
                  </a:lnTo>
                  <a:lnTo>
                    <a:pt x="1533" y="4"/>
                  </a:lnTo>
                  <a:lnTo>
                    <a:pt x="1445" y="14"/>
                  </a:lnTo>
                  <a:lnTo>
                    <a:pt x="1359" y="31"/>
                  </a:lnTo>
                  <a:lnTo>
                    <a:pt x="1277" y="53"/>
                  </a:lnTo>
                  <a:lnTo>
                    <a:pt x="1200" y="80"/>
                  </a:lnTo>
                  <a:lnTo>
                    <a:pt x="1129" y="111"/>
                  </a:lnTo>
                  <a:lnTo>
                    <a:pt x="1065" y="147"/>
                  </a:lnTo>
                  <a:lnTo>
                    <a:pt x="1011" y="185"/>
                  </a:lnTo>
                  <a:lnTo>
                    <a:pt x="966" y="226"/>
                  </a:lnTo>
                  <a:lnTo>
                    <a:pt x="932" y="269"/>
                  </a:lnTo>
                  <a:lnTo>
                    <a:pt x="911" y="313"/>
                  </a:lnTo>
                  <a:lnTo>
                    <a:pt x="904" y="358"/>
                  </a:lnTo>
                  <a:lnTo>
                    <a:pt x="0" y="908"/>
                  </a:lnTo>
                  <a:lnTo>
                    <a:pt x="904" y="896"/>
                  </a:lnTo>
                  <a:lnTo>
                    <a:pt x="5226" y="896"/>
                  </a:lnTo>
                  <a:lnTo>
                    <a:pt x="5226" y="358"/>
                  </a:lnTo>
                  <a:lnTo>
                    <a:pt x="5219" y="313"/>
                  </a:lnTo>
                  <a:lnTo>
                    <a:pt x="5198" y="269"/>
                  </a:lnTo>
                  <a:lnTo>
                    <a:pt x="5164" y="226"/>
                  </a:lnTo>
                  <a:lnTo>
                    <a:pt x="5119" y="185"/>
                  </a:lnTo>
                  <a:lnTo>
                    <a:pt x="5065" y="147"/>
                  </a:lnTo>
                  <a:lnTo>
                    <a:pt x="5001" y="111"/>
                  </a:lnTo>
                  <a:lnTo>
                    <a:pt x="4930" y="80"/>
                  </a:lnTo>
                  <a:lnTo>
                    <a:pt x="4853" y="53"/>
                  </a:lnTo>
                  <a:lnTo>
                    <a:pt x="4770" y="31"/>
                  </a:lnTo>
                  <a:lnTo>
                    <a:pt x="4684" y="14"/>
                  </a:lnTo>
                  <a:lnTo>
                    <a:pt x="4596" y="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4266" y="447"/>
              <a:ext cx="5226" cy="2160"/>
            </a:xfrm>
            <a:custGeom>
              <a:avLst/>
              <a:gdLst>
                <a:gd name="T0" fmla="+- 0 5799 4266"/>
                <a:gd name="T1" fmla="*/ T0 w 5226"/>
                <a:gd name="T2" fmla="+- 0 452 448"/>
                <a:gd name="T3" fmla="*/ 452 h 2160"/>
                <a:gd name="T4" fmla="+- 0 5625 4266"/>
                <a:gd name="T5" fmla="*/ T4 w 5226"/>
                <a:gd name="T6" fmla="+- 0 479 448"/>
                <a:gd name="T7" fmla="*/ 479 h 2160"/>
                <a:gd name="T8" fmla="+- 0 5466 4266"/>
                <a:gd name="T9" fmla="*/ T8 w 5226"/>
                <a:gd name="T10" fmla="+- 0 528 448"/>
                <a:gd name="T11" fmla="*/ 528 h 2160"/>
                <a:gd name="T12" fmla="+- 0 5331 4266"/>
                <a:gd name="T13" fmla="*/ T12 w 5226"/>
                <a:gd name="T14" fmla="+- 0 595 448"/>
                <a:gd name="T15" fmla="*/ 595 h 2160"/>
                <a:gd name="T16" fmla="+- 0 5232 4266"/>
                <a:gd name="T17" fmla="*/ T16 w 5226"/>
                <a:gd name="T18" fmla="+- 0 674 448"/>
                <a:gd name="T19" fmla="*/ 674 h 2160"/>
                <a:gd name="T20" fmla="+- 0 5170 4266"/>
                <a:gd name="T21" fmla="*/ T20 w 5226"/>
                <a:gd name="T22" fmla="+- 0 806 448"/>
                <a:gd name="T23" fmla="*/ 806 h 2160"/>
                <a:gd name="T24" fmla="+- 0 5170 4266"/>
                <a:gd name="T25" fmla="*/ T24 w 5226"/>
                <a:gd name="T26" fmla="+- 0 1344 448"/>
                <a:gd name="T27" fmla="*/ 1344 h 2160"/>
                <a:gd name="T28" fmla="+- 0 5170 4266"/>
                <a:gd name="T29" fmla="*/ T28 w 5226"/>
                <a:gd name="T30" fmla="+- 0 1980 448"/>
                <a:gd name="T31" fmla="*/ 1980 h 2160"/>
                <a:gd name="T32" fmla="+- 0 5177 4266"/>
                <a:gd name="T33" fmla="*/ T32 w 5226"/>
                <a:gd name="T34" fmla="+- 0 2293 448"/>
                <a:gd name="T35" fmla="*/ 2293 h 2160"/>
                <a:gd name="T36" fmla="+- 0 5277 4266"/>
                <a:gd name="T37" fmla="*/ T36 w 5226"/>
                <a:gd name="T38" fmla="+- 0 2421 448"/>
                <a:gd name="T39" fmla="*/ 2421 h 2160"/>
                <a:gd name="T40" fmla="+- 0 5395 4266"/>
                <a:gd name="T41" fmla="*/ T40 w 5226"/>
                <a:gd name="T42" fmla="+- 0 2495 448"/>
                <a:gd name="T43" fmla="*/ 2495 h 2160"/>
                <a:gd name="T44" fmla="+- 0 5543 4266"/>
                <a:gd name="T45" fmla="*/ T44 w 5226"/>
                <a:gd name="T46" fmla="+- 0 2555 448"/>
                <a:gd name="T47" fmla="*/ 2555 h 2160"/>
                <a:gd name="T48" fmla="+- 0 5711 4266"/>
                <a:gd name="T49" fmla="*/ T48 w 5226"/>
                <a:gd name="T50" fmla="+- 0 2594 448"/>
                <a:gd name="T51" fmla="*/ 2594 h 2160"/>
                <a:gd name="T52" fmla="+- 0 5888 4266"/>
                <a:gd name="T53" fmla="*/ T52 w 5226"/>
                <a:gd name="T54" fmla="+- 0 2608 448"/>
                <a:gd name="T55" fmla="*/ 2608 h 2160"/>
                <a:gd name="T56" fmla="+- 0 6964 4266"/>
                <a:gd name="T57" fmla="*/ T56 w 5226"/>
                <a:gd name="T58" fmla="+- 0 2608 448"/>
                <a:gd name="T59" fmla="*/ 2608 h 2160"/>
                <a:gd name="T60" fmla="+- 0 8234 4266"/>
                <a:gd name="T61" fmla="*/ T60 w 5226"/>
                <a:gd name="T62" fmla="+- 0 2608 448"/>
                <a:gd name="T63" fmla="*/ 2608 h 2160"/>
                <a:gd name="T64" fmla="+- 0 8862 4266"/>
                <a:gd name="T65" fmla="*/ T64 w 5226"/>
                <a:gd name="T66" fmla="+- 0 2604 448"/>
                <a:gd name="T67" fmla="*/ 2604 h 2160"/>
                <a:gd name="T68" fmla="+- 0 9036 4266"/>
                <a:gd name="T69" fmla="*/ T68 w 5226"/>
                <a:gd name="T70" fmla="+- 0 2577 448"/>
                <a:gd name="T71" fmla="*/ 2577 h 2160"/>
                <a:gd name="T72" fmla="+- 0 9196 4266"/>
                <a:gd name="T73" fmla="*/ T72 w 5226"/>
                <a:gd name="T74" fmla="+- 0 2527 448"/>
                <a:gd name="T75" fmla="*/ 2527 h 2160"/>
                <a:gd name="T76" fmla="+- 0 9331 4266"/>
                <a:gd name="T77" fmla="*/ T76 w 5226"/>
                <a:gd name="T78" fmla="+- 0 2460 448"/>
                <a:gd name="T79" fmla="*/ 2460 h 2160"/>
                <a:gd name="T80" fmla="+- 0 9430 4266"/>
                <a:gd name="T81" fmla="*/ T80 w 5226"/>
                <a:gd name="T82" fmla="+- 0 2380 448"/>
                <a:gd name="T83" fmla="*/ 2380 h 2160"/>
                <a:gd name="T84" fmla="+- 0 9492 4266"/>
                <a:gd name="T85" fmla="*/ T84 w 5226"/>
                <a:gd name="T86" fmla="+- 0 2248 448"/>
                <a:gd name="T87" fmla="*/ 2248 h 2160"/>
                <a:gd name="T88" fmla="+- 0 9492 4266"/>
                <a:gd name="T89" fmla="*/ T88 w 5226"/>
                <a:gd name="T90" fmla="+- 0 1710 448"/>
                <a:gd name="T91" fmla="*/ 1710 h 2160"/>
                <a:gd name="T92" fmla="+- 0 9492 4266"/>
                <a:gd name="T93" fmla="*/ T92 w 5226"/>
                <a:gd name="T94" fmla="+- 0 1076 448"/>
                <a:gd name="T95" fmla="*/ 1076 h 2160"/>
                <a:gd name="T96" fmla="+- 0 9485 4266"/>
                <a:gd name="T97" fmla="*/ T96 w 5226"/>
                <a:gd name="T98" fmla="+- 0 761 448"/>
                <a:gd name="T99" fmla="*/ 761 h 2160"/>
                <a:gd name="T100" fmla="+- 0 9385 4266"/>
                <a:gd name="T101" fmla="*/ T100 w 5226"/>
                <a:gd name="T102" fmla="+- 0 633 448"/>
                <a:gd name="T103" fmla="*/ 633 h 2160"/>
                <a:gd name="T104" fmla="+- 0 9267 4266"/>
                <a:gd name="T105" fmla="*/ T104 w 5226"/>
                <a:gd name="T106" fmla="+- 0 559 448"/>
                <a:gd name="T107" fmla="*/ 559 h 2160"/>
                <a:gd name="T108" fmla="+- 0 9119 4266"/>
                <a:gd name="T109" fmla="*/ T108 w 5226"/>
                <a:gd name="T110" fmla="+- 0 501 448"/>
                <a:gd name="T111" fmla="*/ 501 h 2160"/>
                <a:gd name="T112" fmla="+- 0 8950 4266"/>
                <a:gd name="T113" fmla="*/ T112 w 5226"/>
                <a:gd name="T114" fmla="+- 0 462 448"/>
                <a:gd name="T115" fmla="*/ 462 h 2160"/>
                <a:gd name="T116" fmla="+- 0 8772 4266"/>
                <a:gd name="T117" fmla="*/ T116 w 5226"/>
                <a:gd name="T118" fmla="+- 0 448 448"/>
                <a:gd name="T119" fmla="*/ 448 h 2160"/>
                <a:gd name="T120" fmla="+- 0 7696 4266"/>
                <a:gd name="T121" fmla="*/ T120 w 5226"/>
                <a:gd name="T122" fmla="+- 0 448 448"/>
                <a:gd name="T123" fmla="*/ 448 h 2160"/>
                <a:gd name="T124" fmla="+- 0 6426 4266"/>
                <a:gd name="T125" fmla="*/ T124 w 5226"/>
                <a:gd name="T126" fmla="+- 0 448 448"/>
                <a:gd name="T127" fmla="*/ 448 h 2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226" h="2160">
                  <a:moveTo>
                    <a:pt x="1622" y="0"/>
                  </a:moveTo>
                  <a:lnTo>
                    <a:pt x="1533" y="4"/>
                  </a:lnTo>
                  <a:lnTo>
                    <a:pt x="1445" y="14"/>
                  </a:lnTo>
                  <a:lnTo>
                    <a:pt x="1359" y="31"/>
                  </a:lnTo>
                  <a:lnTo>
                    <a:pt x="1277" y="53"/>
                  </a:lnTo>
                  <a:lnTo>
                    <a:pt x="1200" y="80"/>
                  </a:lnTo>
                  <a:lnTo>
                    <a:pt x="1129" y="111"/>
                  </a:lnTo>
                  <a:lnTo>
                    <a:pt x="1065" y="147"/>
                  </a:lnTo>
                  <a:lnTo>
                    <a:pt x="1011" y="185"/>
                  </a:lnTo>
                  <a:lnTo>
                    <a:pt x="966" y="226"/>
                  </a:lnTo>
                  <a:lnTo>
                    <a:pt x="911" y="313"/>
                  </a:lnTo>
                  <a:lnTo>
                    <a:pt x="904" y="358"/>
                  </a:lnTo>
                  <a:lnTo>
                    <a:pt x="0" y="908"/>
                  </a:lnTo>
                  <a:lnTo>
                    <a:pt x="904" y="896"/>
                  </a:lnTo>
                  <a:lnTo>
                    <a:pt x="904" y="1262"/>
                  </a:lnTo>
                  <a:lnTo>
                    <a:pt x="904" y="1532"/>
                  </a:lnTo>
                  <a:lnTo>
                    <a:pt x="904" y="1800"/>
                  </a:lnTo>
                  <a:lnTo>
                    <a:pt x="911" y="1845"/>
                  </a:lnTo>
                  <a:lnTo>
                    <a:pt x="966" y="1932"/>
                  </a:lnTo>
                  <a:lnTo>
                    <a:pt x="1011" y="1973"/>
                  </a:lnTo>
                  <a:lnTo>
                    <a:pt x="1065" y="2012"/>
                  </a:lnTo>
                  <a:lnTo>
                    <a:pt x="1129" y="2047"/>
                  </a:lnTo>
                  <a:lnTo>
                    <a:pt x="1200" y="2079"/>
                  </a:lnTo>
                  <a:lnTo>
                    <a:pt x="1277" y="2107"/>
                  </a:lnTo>
                  <a:lnTo>
                    <a:pt x="1359" y="2129"/>
                  </a:lnTo>
                  <a:lnTo>
                    <a:pt x="1445" y="2146"/>
                  </a:lnTo>
                  <a:lnTo>
                    <a:pt x="1533" y="2156"/>
                  </a:lnTo>
                  <a:lnTo>
                    <a:pt x="1622" y="2160"/>
                  </a:lnTo>
                  <a:lnTo>
                    <a:pt x="2160" y="2160"/>
                  </a:lnTo>
                  <a:lnTo>
                    <a:pt x="2698" y="2160"/>
                  </a:lnTo>
                  <a:lnTo>
                    <a:pt x="3430" y="2160"/>
                  </a:lnTo>
                  <a:lnTo>
                    <a:pt x="3968" y="2160"/>
                  </a:lnTo>
                  <a:lnTo>
                    <a:pt x="4506" y="2160"/>
                  </a:lnTo>
                  <a:lnTo>
                    <a:pt x="4596" y="2156"/>
                  </a:lnTo>
                  <a:lnTo>
                    <a:pt x="4684" y="2146"/>
                  </a:lnTo>
                  <a:lnTo>
                    <a:pt x="4770" y="2129"/>
                  </a:lnTo>
                  <a:lnTo>
                    <a:pt x="4853" y="2107"/>
                  </a:lnTo>
                  <a:lnTo>
                    <a:pt x="4930" y="2079"/>
                  </a:lnTo>
                  <a:lnTo>
                    <a:pt x="5001" y="2047"/>
                  </a:lnTo>
                  <a:lnTo>
                    <a:pt x="5065" y="2012"/>
                  </a:lnTo>
                  <a:lnTo>
                    <a:pt x="5119" y="1973"/>
                  </a:lnTo>
                  <a:lnTo>
                    <a:pt x="5164" y="1932"/>
                  </a:lnTo>
                  <a:lnTo>
                    <a:pt x="5219" y="1845"/>
                  </a:lnTo>
                  <a:lnTo>
                    <a:pt x="5226" y="1800"/>
                  </a:lnTo>
                  <a:lnTo>
                    <a:pt x="5226" y="1532"/>
                  </a:lnTo>
                  <a:lnTo>
                    <a:pt x="5226" y="1262"/>
                  </a:lnTo>
                  <a:lnTo>
                    <a:pt x="5226" y="896"/>
                  </a:lnTo>
                  <a:lnTo>
                    <a:pt x="5226" y="628"/>
                  </a:lnTo>
                  <a:lnTo>
                    <a:pt x="5226" y="358"/>
                  </a:lnTo>
                  <a:lnTo>
                    <a:pt x="5219" y="313"/>
                  </a:lnTo>
                  <a:lnTo>
                    <a:pt x="5164" y="226"/>
                  </a:lnTo>
                  <a:lnTo>
                    <a:pt x="5119" y="185"/>
                  </a:lnTo>
                  <a:lnTo>
                    <a:pt x="5065" y="147"/>
                  </a:lnTo>
                  <a:lnTo>
                    <a:pt x="5001" y="111"/>
                  </a:lnTo>
                  <a:lnTo>
                    <a:pt x="4930" y="80"/>
                  </a:lnTo>
                  <a:lnTo>
                    <a:pt x="4853" y="53"/>
                  </a:lnTo>
                  <a:lnTo>
                    <a:pt x="4770" y="31"/>
                  </a:lnTo>
                  <a:lnTo>
                    <a:pt x="4684" y="14"/>
                  </a:lnTo>
                  <a:lnTo>
                    <a:pt x="4596" y="4"/>
                  </a:lnTo>
                  <a:lnTo>
                    <a:pt x="4506" y="0"/>
                  </a:lnTo>
                  <a:lnTo>
                    <a:pt x="3968" y="0"/>
                  </a:lnTo>
                  <a:lnTo>
                    <a:pt x="3430" y="0"/>
                  </a:lnTo>
                  <a:lnTo>
                    <a:pt x="2698" y="0"/>
                  </a:lnTo>
                  <a:lnTo>
                    <a:pt x="2160" y="0"/>
                  </a:lnTo>
                  <a:lnTo>
                    <a:pt x="1622" y="0"/>
                  </a:lnTo>
                  <a:close/>
                </a:path>
              </a:pathLst>
            </a:custGeom>
            <a:noFill/>
            <a:ln w="3175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110" y="267"/>
              <a:ext cx="7922" cy="2880"/>
            </a:xfrm>
            <a:custGeom>
              <a:avLst/>
              <a:gdLst>
                <a:gd name="T0" fmla="+- 0 2110 2110"/>
                <a:gd name="T1" fmla="*/ T0 w 7922"/>
                <a:gd name="T2" fmla="+- 0 268 268"/>
                <a:gd name="T3" fmla="*/ 268 h 2880"/>
                <a:gd name="T4" fmla="+- 0 10032 2110"/>
                <a:gd name="T5" fmla="*/ T4 w 7922"/>
                <a:gd name="T6" fmla="+- 0 268 268"/>
                <a:gd name="T7" fmla="*/ 268 h 2880"/>
                <a:gd name="T8" fmla="+- 0 10032 2110"/>
                <a:gd name="T9" fmla="*/ T8 w 7922"/>
                <a:gd name="T10" fmla="+- 0 2788 268"/>
                <a:gd name="T11" fmla="*/ 2788 h 2880"/>
                <a:gd name="T12" fmla="+- 0 9040 2110"/>
                <a:gd name="T13" fmla="*/ T12 w 7922"/>
                <a:gd name="T14" fmla="+- 0 3148 268"/>
                <a:gd name="T15" fmla="*/ 3148 h 2880"/>
                <a:gd name="T16" fmla="+- 0 2110 2110"/>
                <a:gd name="T17" fmla="*/ T16 w 7922"/>
                <a:gd name="T18" fmla="+- 0 3148 268"/>
                <a:gd name="T19" fmla="*/ 3148 h 2880"/>
                <a:gd name="T20" fmla="+- 0 2110 2110"/>
                <a:gd name="T21" fmla="*/ T20 w 7922"/>
                <a:gd name="T22" fmla="+- 0 268 268"/>
                <a:gd name="T23" fmla="*/ 268 h 28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922" h="2880">
                  <a:moveTo>
                    <a:pt x="0" y="0"/>
                  </a:moveTo>
                  <a:lnTo>
                    <a:pt x="7922" y="0"/>
                  </a:lnTo>
                  <a:lnTo>
                    <a:pt x="7922" y="2520"/>
                  </a:lnTo>
                  <a:lnTo>
                    <a:pt x="6930" y="2880"/>
                  </a:lnTo>
                  <a:lnTo>
                    <a:pt x="0" y="28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9040" y="2787"/>
              <a:ext cx="992" cy="360"/>
            </a:xfrm>
            <a:custGeom>
              <a:avLst/>
              <a:gdLst>
                <a:gd name="T0" fmla="+- 0 9040 9040"/>
                <a:gd name="T1" fmla="*/ T0 w 992"/>
                <a:gd name="T2" fmla="+- 0 3148 2788"/>
                <a:gd name="T3" fmla="*/ 3148 h 360"/>
                <a:gd name="T4" fmla="+- 0 9298 9040"/>
                <a:gd name="T5" fmla="*/ T4 w 992"/>
                <a:gd name="T6" fmla="+- 0 2788 2788"/>
                <a:gd name="T7" fmla="*/ 2788 h 360"/>
                <a:gd name="T8" fmla="+- 0 9365 9040"/>
                <a:gd name="T9" fmla="*/ T8 w 992"/>
                <a:gd name="T10" fmla="+- 0 2801 2788"/>
                <a:gd name="T11" fmla="*/ 2801 h 360"/>
                <a:gd name="T12" fmla="+- 0 9422 9040"/>
                <a:gd name="T13" fmla="*/ T12 w 992"/>
                <a:gd name="T14" fmla="+- 0 2810 2788"/>
                <a:gd name="T15" fmla="*/ 2810 h 360"/>
                <a:gd name="T16" fmla="+- 0 9472 9040"/>
                <a:gd name="T17" fmla="*/ T16 w 992"/>
                <a:gd name="T18" fmla="+- 0 2815 2788"/>
                <a:gd name="T19" fmla="*/ 2815 h 360"/>
                <a:gd name="T20" fmla="+- 0 9521 9040"/>
                <a:gd name="T21" fmla="*/ T20 w 992"/>
                <a:gd name="T22" fmla="+- 0 2817 2788"/>
                <a:gd name="T23" fmla="*/ 2817 h 360"/>
                <a:gd name="T24" fmla="+- 0 9572 9040"/>
                <a:gd name="T25" fmla="*/ T24 w 992"/>
                <a:gd name="T26" fmla="+- 0 2816 2788"/>
                <a:gd name="T27" fmla="*/ 2816 h 360"/>
                <a:gd name="T28" fmla="+- 0 9631 9040"/>
                <a:gd name="T29" fmla="*/ T28 w 992"/>
                <a:gd name="T30" fmla="+- 0 2812 2788"/>
                <a:gd name="T31" fmla="*/ 2812 h 360"/>
                <a:gd name="T32" fmla="+- 0 9702 9040"/>
                <a:gd name="T33" fmla="*/ T32 w 992"/>
                <a:gd name="T34" fmla="+- 0 2807 2788"/>
                <a:gd name="T35" fmla="*/ 2807 h 360"/>
                <a:gd name="T36" fmla="+- 0 9789 9040"/>
                <a:gd name="T37" fmla="*/ T36 w 992"/>
                <a:gd name="T38" fmla="+- 0 2801 2788"/>
                <a:gd name="T39" fmla="*/ 2801 h 360"/>
                <a:gd name="T40" fmla="+- 0 9898 9040"/>
                <a:gd name="T41" fmla="*/ T40 w 992"/>
                <a:gd name="T42" fmla="+- 0 2795 2788"/>
                <a:gd name="T43" fmla="*/ 2795 h 360"/>
                <a:gd name="T44" fmla="+- 0 10032 9040"/>
                <a:gd name="T45" fmla="*/ T44 w 992"/>
                <a:gd name="T46" fmla="+- 0 2788 2788"/>
                <a:gd name="T47" fmla="*/ 2788 h 360"/>
                <a:gd name="T48" fmla="+- 0 9040 9040"/>
                <a:gd name="T49" fmla="*/ T48 w 992"/>
                <a:gd name="T50" fmla="+- 0 3148 2788"/>
                <a:gd name="T51" fmla="*/ 3148 h 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992" h="360">
                  <a:moveTo>
                    <a:pt x="0" y="360"/>
                  </a:moveTo>
                  <a:lnTo>
                    <a:pt x="258" y="0"/>
                  </a:lnTo>
                  <a:lnTo>
                    <a:pt x="325" y="13"/>
                  </a:lnTo>
                  <a:lnTo>
                    <a:pt x="382" y="22"/>
                  </a:lnTo>
                  <a:lnTo>
                    <a:pt x="432" y="27"/>
                  </a:lnTo>
                  <a:lnTo>
                    <a:pt x="481" y="29"/>
                  </a:lnTo>
                  <a:lnTo>
                    <a:pt x="532" y="28"/>
                  </a:lnTo>
                  <a:lnTo>
                    <a:pt x="591" y="24"/>
                  </a:lnTo>
                  <a:lnTo>
                    <a:pt x="662" y="19"/>
                  </a:lnTo>
                  <a:lnTo>
                    <a:pt x="749" y="13"/>
                  </a:lnTo>
                  <a:lnTo>
                    <a:pt x="858" y="7"/>
                  </a:lnTo>
                  <a:lnTo>
                    <a:pt x="992" y="0"/>
                  </a:lnTo>
                  <a:lnTo>
                    <a:pt x="0" y="360"/>
                  </a:lnTo>
                  <a:close/>
                </a:path>
              </a:pathLst>
            </a:custGeom>
            <a:noFill/>
            <a:ln w="63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</p:grpSp>
      <p:sp>
        <p:nvSpPr>
          <p:cNvPr id="17" name="Rettangolo 16"/>
          <p:cNvSpPr/>
          <p:nvPr/>
        </p:nvSpPr>
        <p:spPr>
          <a:xfrm>
            <a:off x="3752719" y="399938"/>
            <a:ext cx="5935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065" marR="567055" indent="-5715" algn="ctr">
              <a:lnSpc>
                <a:spcPct val="100000"/>
              </a:lnSpc>
              <a:spcAft>
                <a:spcPts val="0"/>
              </a:spcAft>
            </a:pP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</a:t>
            </a:r>
            <a:r>
              <a:rPr lang="it-IT" sz="24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it-IT" sz="2400" b="1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 </a:t>
            </a:r>
            <a:r>
              <a:rPr lang="it-IT" sz="24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parole </a:t>
            </a:r>
            <a:r>
              <a:rPr lang="it-IT" sz="2400" b="1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iniziano </a:t>
            </a:r>
            <a:r>
              <a:rPr lang="it-IT" sz="24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it-IT" sz="2400" b="1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2400" b="1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stessa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lettera, </a:t>
            </a:r>
            <a:r>
              <a:rPr lang="it-IT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mettere in ordine </a:t>
            </a:r>
            <a:r>
              <a:rPr lang="it-IT" sz="2400" b="1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alfabetico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 </a:t>
            </a:r>
            <a:r>
              <a:rPr lang="it-IT" sz="2400" b="1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guardare </a:t>
            </a:r>
            <a:r>
              <a:rPr lang="it-IT" sz="2400" b="1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2400" b="1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lettera; se </a:t>
            </a:r>
            <a:r>
              <a:rPr lang="it-IT" sz="2400" b="1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questa è </a:t>
            </a:r>
            <a:r>
              <a:rPr lang="it-IT" sz="2400" b="1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uguale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 </a:t>
            </a:r>
            <a:r>
              <a:rPr lang="it-IT" sz="2400" b="1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guardare </a:t>
            </a:r>
            <a:r>
              <a:rPr lang="it-IT" sz="2400" b="1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terza, e così</a:t>
            </a:r>
            <a:r>
              <a:rPr lang="it-IT" sz="2400" b="1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it-IT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69761"/>
            <a:ext cx="3752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420">
              <a:spcBef>
                <a:spcPts val="500"/>
              </a:spcBef>
              <a:spcAft>
                <a:spcPts val="0"/>
              </a:spcAft>
            </a:pPr>
            <a:r>
              <a:rPr lang="it-IT" sz="4000" dirty="0">
                <a:solidFill>
                  <a:srgbClr val="00A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Ricordiamo:</a:t>
            </a:r>
            <a:endParaRPr lang="it-IT" sz="4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7612" y="19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9" y="134471"/>
            <a:ext cx="8949281" cy="6612989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0823" y="15135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02541" y="134470"/>
            <a:ext cx="573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L’ORDINE ALFABETICO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365" r="220" b="-5631"/>
          <a:stretch/>
        </p:blipFill>
        <p:spPr>
          <a:xfrm>
            <a:off x="35859" y="1325253"/>
            <a:ext cx="12129247" cy="57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6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45763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                                  ATTIVITA</a:t>
            </a:r>
            <a:r>
              <a:rPr lang="it-IT" b="1" dirty="0"/>
              <a:t>'</a:t>
            </a:r>
            <a:br>
              <a:rPr lang="it-IT" b="1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" y="759416"/>
            <a:ext cx="4861368" cy="6098583"/>
          </a:xfrm>
        </p:spPr>
        <p:txBody>
          <a:bodyPr>
            <a:normAutofit/>
          </a:bodyPr>
          <a:lstStyle/>
          <a:p>
            <a:pPr marL="109220" marR="315595">
              <a:spcBef>
                <a:spcPts val="640"/>
              </a:spcBef>
            </a:pPr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Scrivi  sul quaderno l'alfabeto distinguendo in blu le consonanti, in rosso le vocali e in verde le lettere straniere.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5"/>
              </a:spcBef>
            </a:pPr>
            <a:r>
              <a:rPr lang="it-I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220">
              <a:spcBef>
                <a:spcPts val="5"/>
              </a:spcBef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…...............................................................................................................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220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…...............................................................................................................</a:t>
            </a:r>
            <a:endParaRPr lang="it-IT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88384" y="929898"/>
            <a:ext cx="4185617" cy="5928102"/>
          </a:xfrm>
        </p:spPr>
        <p:txBody>
          <a:bodyPr>
            <a:normAutofit/>
          </a:bodyPr>
          <a:lstStyle/>
          <a:p>
            <a:pPr lvl="0"/>
            <a:r>
              <a:rPr lang="it-IT" sz="2000" dirty="0">
                <a:solidFill>
                  <a:srgbClr val="FF0000"/>
                </a:solidFill>
              </a:rPr>
              <a:t>Riscrivi sul quaderno in ordine alfabetico le seguenti serie di lettere.</a:t>
            </a:r>
          </a:p>
          <a:p>
            <a:pPr lvl="1"/>
            <a:r>
              <a:rPr lang="it-IT" sz="2000" dirty="0"/>
              <a:t>q – e – s – m – n – o – l – i – p – t – u – s – b – r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pPr lvl="1"/>
            <a:r>
              <a:rPr lang="it-IT" sz="2000" dirty="0"/>
              <a:t>g – l – h – p – s – w – e – o – z – x – j – n - m – u - q – c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pPr lvl="1"/>
            <a:r>
              <a:rPr lang="it-IT" sz="2000" dirty="0"/>
              <a:t>b – u – i – o – k – g – d – a – r – t – f – l – p – e – j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pPr lvl="1"/>
            <a:r>
              <a:rPr lang="it-IT" sz="2000" dirty="0"/>
              <a:t>c – d – a – s – p – b – n – u – r – m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0965" y="5234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3986" y="1022888"/>
            <a:ext cx="6044338" cy="5835112"/>
          </a:xfrm>
        </p:spPr>
        <p:txBody>
          <a:bodyPr/>
          <a:lstStyle/>
          <a:p>
            <a:r>
              <a:rPr lang="it-IT" sz="3200" dirty="0">
                <a:solidFill>
                  <a:srgbClr val="FF0000"/>
                </a:solidFill>
              </a:rPr>
              <a:t>Riscrivi sul quaderno le seguenti parole in ordine alfabetico</a:t>
            </a:r>
          </a:p>
          <a:p>
            <a:r>
              <a:rPr lang="it-IT" sz="3200" dirty="0"/>
              <a:t>Pane, xilofono, hotel, stella, bandiera, ruota, libellula, albero, zaino, onda, vino, edera, gelato, yogurt, corda, mamma, farfalla, dado, kiwi, judo, imbuto, notte, uno, quattro, tetto, wurstel.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95268" y="836908"/>
            <a:ext cx="5362413" cy="6021091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1)Metti in ordine </a:t>
            </a:r>
            <a:r>
              <a:rPr lang="it-IT" sz="2800" dirty="0" smtClean="0">
                <a:solidFill>
                  <a:srgbClr val="FF0000"/>
                </a:solidFill>
              </a:rPr>
              <a:t>alfabetico </a:t>
            </a:r>
            <a:r>
              <a:rPr lang="it-IT" sz="2800" dirty="0">
                <a:solidFill>
                  <a:srgbClr val="FF0000"/>
                </a:solidFill>
              </a:rPr>
              <a:t>le  parole all'interno di ciascun </a:t>
            </a:r>
            <a:r>
              <a:rPr lang="it-IT" sz="2800" dirty="0" smtClean="0">
                <a:solidFill>
                  <a:srgbClr val="FF0000"/>
                </a:solidFill>
              </a:rPr>
              <a:t>gruppo.</a:t>
            </a:r>
            <a:r>
              <a:rPr lang="it-IT" sz="2800" dirty="0"/>
              <a:t> </a:t>
            </a:r>
          </a:p>
          <a:p>
            <a:pPr lvl="0"/>
            <a:r>
              <a:rPr lang="it-IT" sz="2800" dirty="0"/>
              <a:t>sedia , poltrona, cipolla, cedro, cardo</a:t>
            </a:r>
          </a:p>
          <a:p>
            <a:pPr lvl="0"/>
            <a:r>
              <a:rPr lang="it-IT" sz="2800" dirty="0"/>
              <a:t>armadio, libreria, carota, citronella ,consolare</a:t>
            </a:r>
          </a:p>
          <a:p>
            <a:pPr lvl="0"/>
            <a:r>
              <a:rPr lang="it-IT" sz="2800" dirty="0"/>
              <a:t>divano, scrivania, cavolo, crescione ,consorzio</a:t>
            </a:r>
          </a:p>
          <a:p>
            <a:pPr lvl="0"/>
            <a:r>
              <a:rPr lang="it-IT" sz="2800" dirty="0"/>
              <a:t>tavolo , comò, ciliegia ,inverno ,lesto , mela ,aratro </a:t>
            </a:r>
          </a:p>
          <a:p>
            <a:pPr lvl="0"/>
            <a:r>
              <a:rPr lang="it-IT" sz="2800" dirty="0"/>
              <a:t>casetta, tuono, grandinata, motorino, renna, costa</a:t>
            </a:r>
          </a:p>
          <a:p>
            <a:pPr lvl="0"/>
            <a:r>
              <a:rPr lang="it-IT" dirty="0"/>
              <a:t>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674178" y="0"/>
            <a:ext cx="764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       ATTIVITA’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1294" y="3200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t="1911" r="563" b="3546"/>
          <a:stretch/>
        </p:blipFill>
        <p:spPr>
          <a:xfrm>
            <a:off x="97361" y="0"/>
            <a:ext cx="9360404" cy="677731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0659" y="6439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212</Words>
  <Application>Microsoft Office PowerPoint</Application>
  <PresentationFormat>Widescreen</PresentationFormat>
  <Paragraphs>38</Paragraphs>
  <Slides>11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Trebuchet MS</vt:lpstr>
      <vt:lpstr>Verdana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      ATTIVITA'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18</cp:revision>
  <dcterms:created xsi:type="dcterms:W3CDTF">2020-11-08T19:13:15Z</dcterms:created>
  <dcterms:modified xsi:type="dcterms:W3CDTF">2020-11-09T15:59:57Z</dcterms:modified>
</cp:coreProperties>
</file>