
<file path=[Content_Types].xml><?xml version="1.0" encoding="utf-8"?>
<Types xmlns="http://schemas.openxmlformats.org/package/2006/content-types">
  <Default Extension="jfif" ContentType="image/j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C04"/>
    <a:srgbClr val="E09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406A0-AAF9-48A5-9DA7-7070D302A8B1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32526-2CD1-40F0-9B59-A8FA47023A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6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873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739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75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99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52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961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21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34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02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63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381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01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7D02-7C97-4506-A95B-B050F28EFC16}" type="datetimeFigureOut">
              <a:rPr lang="it-IT" smtClean="0"/>
              <a:t>10/11/2020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3D420-0EB0-4BE4-8B73-8A0278FF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4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pkXqL_hRFg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906133" y="241160"/>
            <a:ext cx="6968446" cy="1261070"/>
          </a:xfrm>
        </p:spPr>
        <p:txBody>
          <a:bodyPr>
            <a:normAutofit fontScale="90000"/>
          </a:bodyPr>
          <a:lstStyle/>
          <a:p>
            <a:r>
              <a:rPr lang="it-IT" sz="1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Attivita’ASINCRONA</a:t>
            </a: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4 C</a:t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INS. ZANFARDINO ROSANNA</a:t>
            </a:r>
            <a:endParaRPr lang="it-IT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51012" y="4098471"/>
            <a:ext cx="8689976" cy="1159328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71" y="1502230"/>
            <a:ext cx="10400044" cy="5179924"/>
          </a:xfrm>
          <a:prstGeom prst="rect">
            <a:avLst/>
          </a:prstGeom>
        </p:spPr>
      </p:pic>
      <p:sp>
        <p:nvSpPr>
          <p:cNvPr id="5" name="Esplosione 2 4"/>
          <p:cNvSpPr/>
          <p:nvPr/>
        </p:nvSpPr>
        <p:spPr>
          <a:xfrm>
            <a:off x="8689713" y="383721"/>
            <a:ext cx="3034202" cy="2718707"/>
          </a:xfrm>
          <a:prstGeom prst="irregularSeal2">
            <a:avLst/>
          </a:prstGeom>
          <a:solidFill>
            <a:schemeClr val="accent1"/>
          </a:solidFill>
          <a:ln>
            <a:solidFill>
              <a:srgbClr val="EB7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GIOCHI </a:t>
            </a:r>
          </a:p>
          <a:p>
            <a:pPr algn="ctr"/>
            <a:r>
              <a:rPr lang="it-IT" dirty="0" smtClean="0">
                <a:solidFill>
                  <a:srgbClr val="FFC000"/>
                </a:solidFill>
              </a:rPr>
              <a:t>AUTUNNALILEGGO PER…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6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3" y="1780862"/>
            <a:ext cx="3893692" cy="482284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161" y="1892815"/>
            <a:ext cx="3803308" cy="471089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51123" y="88490"/>
            <a:ext cx="4522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LEGGO  PER  COMPRENDERE :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L’ordine dei fatti</a:t>
            </a:r>
          </a:p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connettivi temporali e di causa-effetto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Lo scopo del testo</a:t>
            </a:r>
          </a:p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Lo stile dell’ autore 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3422" y="129349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93241" y="227838"/>
            <a:ext cx="39688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LEGGO PER….</a:t>
            </a:r>
          </a:p>
          <a:p>
            <a:r>
              <a:rPr lang="it-IT" sz="1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Imparare a raccontare </a:t>
            </a:r>
          </a:p>
          <a:p>
            <a:endParaRPr lang="it-IT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llout con freccia in giù 6"/>
          <p:cNvSpPr/>
          <p:nvPr/>
        </p:nvSpPr>
        <p:spPr>
          <a:xfrm>
            <a:off x="10450286" y="426075"/>
            <a:ext cx="1569528" cy="1778282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m</a:t>
            </a:r>
            <a:r>
              <a:rPr lang="it-IT" dirty="0" err="1" smtClean="0">
                <a:solidFill>
                  <a:srgbClr val="00B050"/>
                </a:solidFill>
              </a:rPr>
              <a:t>Mentre</a:t>
            </a:r>
            <a:r>
              <a:rPr lang="it-IT" dirty="0" smtClean="0">
                <a:solidFill>
                  <a:srgbClr val="00B050"/>
                </a:solidFill>
              </a:rPr>
              <a:t>  </a:t>
            </a:r>
            <a:r>
              <a:rPr lang="it-IT" dirty="0" smtClean="0">
                <a:solidFill>
                  <a:schemeClr val="tx1"/>
                </a:solidFill>
              </a:rPr>
              <a:t>ero per strada  è venuto giù un acquazzone</a:t>
            </a:r>
            <a:endParaRPr lang="it-IT" dirty="0"/>
          </a:p>
        </p:txBody>
      </p:sp>
      <p:sp>
        <p:nvSpPr>
          <p:cNvPr id="9" name="Callout con freccia in giù 8"/>
          <p:cNvSpPr/>
          <p:nvPr/>
        </p:nvSpPr>
        <p:spPr>
          <a:xfrm>
            <a:off x="10522201" y="2405743"/>
            <a:ext cx="1522014" cy="1307257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1"/>
                </a:solidFill>
              </a:rPr>
              <a:t>non avevo l’ombrello ,</a:t>
            </a:r>
            <a:endParaRPr lang="it-IT" dirty="0"/>
          </a:p>
        </p:txBody>
      </p:sp>
      <p:sp>
        <p:nvSpPr>
          <p:cNvPr id="11" name="Callout con freccia in giù 10"/>
          <p:cNvSpPr/>
          <p:nvPr/>
        </p:nvSpPr>
        <p:spPr>
          <a:xfrm>
            <a:off x="10450286" y="4158343"/>
            <a:ext cx="1741714" cy="2476488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uindi </a:t>
            </a:r>
            <a:r>
              <a:rPr lang="it-IT" dirty="0" smtClean="0">
                <a:solidFill>
                  <a:schemeClr val="tx1"/>
                </a:solidFill>
              </a:rPr>
              <a:t>mi sono bagnato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e perciò </a:t>
            </a:r>
            <a:r>
              <a:rPr lang="it-IT" dirty="0" smtClean="0">
                <a:solidFill>
                  <a:schemeClr val="tx1"/>
                </a:solidFill>
              </a:rPr>
              <a:t>mi 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è venuta la febbre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7" y="2586032"/>
            <a:ext cx="4785370" cy="4048799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2960914" y="0"/>
            <a:ext cx="5267651" cy="23530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Un testo è formato da parti collegate tra loro da parole .legame, </a:t>
            </a:r>
            <a:r>
              <a:rPr lang="it-IT" sz="1600" dirty="0" smtClean="0">
                <a:solidFill>
                  <a:srgbClr val="FF0000"/>
                </a:solidFill>
              </a:rPr>
              <a:t>i connettivi: </a:t>
            </a:r>
            <a:r>
              <a:rPr lang="it-IT" sz="1600" dirty="0" err="1" smtClean="0">
                <a:solidFill>
                  <a:schemeClr val="tx1"/>
                </a:solidFill>
              </a:rPr>
              <a:t>pronomi,congiunzioni</a:t>
            </a:r>
            <a:r>
              <a:rPr lang="it-IT" sz="1600" dirty="0" smtClean="0">
                <a:solidFill>
                  <a:schemeClr val="tx1"/>
                </a:solidFill>
              </a:rPr>
              <a:t>,  </a:t>
            </a:r>
            <a:r>
              <a:rPr lang="it-IT" sz="1600" dirty="0" err="1" smtClean="0">
                <a:solidFill>
                  <a:schemeClr val="tx1"/>
                </a:solidFill>
              </a:rPr>
              <a:t>seggni</a:t>
            </a:r>
            <a:r>
              <a:rPr lang="it-IT" sz="1600" dirty="0" smtClean="0">
                <a:solidFill>
                  <a:schemeClr val="tx1"/>
                </a:solidFill>
              </a:rPr>
              <a:t> di punteggiatura.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Alcuni </a:t>
            </a:r>
            <a:r>
              <a:rPr lang="it-IT" sz="1600" dirty="0" smtClean="0">
                <a:solidFill>
                  <a:srgbClr val="FF0000"/>
                </a:solidFill>
              </a:rPr>
              <a:t>connettivi ,</a:t>
            </a:r>
            <a:r>
              <a:rPr lang="it-IT" sz="1600" dirty="0" smtClean="0">
                <a:solidFill>
                  <a:schemeClr val="tx1"/>
                </a:solidFill>
              </a:rPr>
              <a:t>in particolare aiutano a capire le relazioni di</a:t>
            </a:r>
            <a:r>
              <a:rPr lang="it-IT" sz="1600" dirty="0" smtClean="0">
                <a:solidFill>
                  <a:srgbClr val="00B050"/>
                </a:solidFill>
              </a:rPr>
              <a:t> tempo </a:t>
            </a:r>
            <a:r>
              <a:rPr lang="it-IT" sz="1600" dirty="0" smtClean="0">
                <a:solidFill>
                  <a:schemeClr val="tx1"/>
                </a:solidFill>
              </a:rPr>
              <a:t>(prima, intanto.) o di </a:t>
            </a:r>
            <a:r>
              <a:rPr lang="it-IT" sz="1600" dirty="0" err="1" smtClean="0">
                <a:solidFill>
                  <a:schemeClr val="accent1">
                    <a:lumMod val="75000"/>
                  </a:schemeClr>
                </a:solidFill>
              </a:rPr>
              <a:t>causa.effett</a:t>
            </a:r>
            <a:r>
              <a:rPr lang="it-IT" sz="1600" dirty="0" err="1" smtClean="0">
                <a:solidFill>
                  <a:schemeClr val="tx1"/>
                </a:solidFill>
              </a:rPr>
              <a:t>o</a:t>
            </a:r>
            <a:r>
              <a:rPr lang="it-IT" sz="1600" dirty="0" smtClean="0">
                <a:solidFill>
                  <a:schemeClr val="tx1"/>
                </a:solidFill>
              </a:rPr>
              <a:t>( perché. </a:t>
            </a:r>
            <a:r>
              <a:rPr lang="it-IT" sz="1600" dirty="0">
                <a:solidFill>
                  <a:schemeClr val="tx1"/>
                </a:solidFill>
              </a:rPr>
              <a:t>q</a:t>
            </a:r>
            <a:r>
              <a:rPr lang="it-IT" sz="1600" dirty="0" smtClean="0">
                <a:solidFill>
                  <a:schemeClr val="tx1"/>
                </a:solidFill>
              </a:rPr>
              <a:t>uindi..)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10" name="Fumetto 2 9"/>
          <p:cNvSpPr/>
          <p:nvPr/>
        </p:nvSpPr>
        <p:spPr>
          <a:xfrm>
            <a:off x="601436" y="1286874"/>
            <a:ext cx="2098221" cy="978785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B050"/>
                </a:solidFill>
              </a:rPr>
              <a:t>II connettivi temporali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875" y="2677886"/>
            <a:ext cx="5133148" cy="3741645"/>
          </a:xfrm>
          <a:prstGeom prst="rect">
            <a:avLst/>
          </a:prstGeom>
        </p:spPr>
      </p:pic>
      <p:sp>
        <p:nvSpPr>
          <p:cNvPr id="17" name="Fumetto 2 16"/>
          <p:cNvSpPr/>
          <p:nvPr/>
        </p:nvSpPr>
        <p:spPr>
          <a:xfrm>
            <a:off x="8348309" y="1289294"/>
            <a:ext cx="1699207" cy="840758"/>
          </a:xfrm>
          <a:prstGeom prst="wedgeRoundRectCallout">
            <a:avLst>
              <a:gd name="adj1" fmla="val -13876"/>
              <a:gd name="adj2" fmla="val 10358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I connettivi causa-effetto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5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4036" y="378691"/>
            <a:ext cx="5061528" cy="618836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 VOCABOLARIO</a:t>
            </a:r>
            <a:endParaRPr lang="it-IT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3" y="2069926"/>
            <a:ext cx="2844510" cy="4335494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 rot="10800000" flipV="1">
            <a:off x="4498468" y="1361209"/>
            <a:ext cx="3637541" cy="4653352"/>
          </a:xfrm>
          <a:prstGeom prst="round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Il Dizionario o Vocabolario è il libro che contiene tutte le parole della lingua italiana e </a:t>
            </a:r>
            <a:r>
              <a:rPr lang="it-IT" sz="1600" smtClean="0">
                <a:solidFill>
                  <a:schemeClr val="tx1"/>
                </a:solidFill>
              </a:rPr>
              <a:t>i loro </a:t>
            </a:r>
            <a:r>
              <a:rPr lang="it-IT" sz="1600" dirty="0" smtClean="0">
                <a:solidFill>
                  <a:schemeClr val="tx1"/>
                </a:solidFill>
              </a:rPr>
              <a:t>significati 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.  Ad oggi vocabolario </a:t>
            </a:r>
            <a:r>
              <a:rPr lang="it-IT" sz="1600" dirty="0">
                <a:solidFill>
                  <a:schemeClr val="tx1"/>
                </a:solidFill>
              </a:rPr>
              <a:t>contiene molti neologismi, cioè parole nuove ,anche di altre lingue , entrate a far parte del linguaggio quotidiano. Così come le scienze  anche la lingua cambia, si evolve,  per rispondere alle esigenze di comunicazione della società che </a:t>
            </a:r>
            <a:r>
              <a:rPr lang="it-IT" sz="1600" dirty="0" smtClean="0">
                <a:solidFill>
                  <a:schemeClr val="tx1"/>
                </a:solidFill>
              </a:rPr>
              <a:t>cambia</a:t>
            </a:r>
          </a:p>
          <a:p>
            <a:pPr algn="ctr"/>
            <a:r>
              <a:rPr lang="it-IT" sz="1600" dirty="0" smtClean="0">
                <a:solidFill>
                  <a:schemeClr val="tx1"/>
                </a:solidFill>
              </a:rPr>
              <a:t>Il Dizionario fornisce una serie d’informazioni utili su ogni parola: Divisione in sillabe- pronuncia corretta – Informazioni grammaticali( sostantivo maschile.)….</a:t>
            </a:r>
          </a:p>
          <a:p>
            <a:pPr algn="ctr"/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36" y="3650423"/>
            <a:ext cx="2274031" cy="283971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574439" y="11175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1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43634" y="816429"/>
            <a:ext cx="6463390" cy="530429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SGUARDO AL PASSATO</a:t>
            </a:r>
            <a:endParaRPr lang="it-IT" sz="2000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25542" y="816429"/>
            <a:ext cx="2881993" cy="59093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In questo campo la tradizione è tutta italiana. Il primo dizionario alfabetico fu infatti pubblicato in Italia nel 1502 da Ambrogio Calepino. Tanto che ancora oggi la parola “calepino” è sinonimo di “dizionario”.</a:t>
            </a:r>
            <a:br>
              <a:rPr lang="it-IT" dirty="0"/>
            </a:br>
            <a:r>
              <a:rPr lang="it-IT" dirty="0"/>
              <a:t>Nel 1755, a Londra apparve il primo dizionario inglese per opera di Samuel Johnson: due volumi con volumi 50 mila definizioni. Toccò poi a Niccolò </a:t>
            </a:r>
            <a:r>
              <a:rPr lang="it-IT" dirty="0" err="1"/>
              <a:t>Tommaseo</a:t>
            </a:r>
            <a:r>
              <a:rPr lang="it-IT" dirty="0"/>
              <a:t> e a Bernardo Bellini, che nel 1858 diedero il via alla compilazione del Dizionario della lingua italiana, opera in sette completata nel 1879.</a:t>
            </a:r>
          </a:p>
          <a:p>
            <a:r>
              <a:rPr lang="it-IT" dirty="0"/>
              <a:t> </a:t>
            </a:r>
            <a:r>
              <a:rPr lang="it-IT" dirty="0" smtClean="0"/>
              <a:t>ù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58" y="2261508"/>
            <a:ext cx="4468515" cy="4156086"/>
          </a:xfrm>
        </p:spPr>
      </p:pic>
    </p:spTree>
    <p:extLst>
      <p:ext uri="{BB962C8B-B14F-4D97-AF65-F5344CB8AC3E}">
        <p14:creationId xmlns:p14="http://schemas.microsoft.com/office/powerpoint/2010/main" val="2877265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39" y="1363715"/>
            <a:ext cx="5456792" cy="530025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86" y="1540636"/>
            <a:ext cx="2575369" cy="257536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66198" y="653143"/>
            <a:ext cx="526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 ora tocca a te.. </a:t>
            </a:r>
          </a:p>
          <a:p>
            <a:r>
              <a:rPr lang="it-IT" dirty="0" smtClean="0"/>
              <a:t>CLICCA sul video e </a:t>
            </a:r>
            <a:r>
              <a:rPr lang="it-IT" smtClean="0"/>
              <a:t>poi esercitati </a:t>
            </a:r>
            <a:r>
              <a:rPr lang="it-IT" dirty="0" smtClean="0"/>
              <a:t>con la scheda</a:t>
            </a:r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4301224" y="2280976"/>
            <a:ext cx="864158" cy="1835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5pkXqL_hRF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96779" y="4357167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262</Words>
  <Application>Microsoft Office PowerPoint</Application>
  <PresentationFormat>Widescreen</PresentationFormat>
  <Paragraphs>27</Paragraphs>
  <Slides>6</Slides>
  <Notes>1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Attivita’ASINCRONA   CLASSE 4 C   INS. ZANFARDINO ROSANNA</vt:lpstr>
      <vt:lpstr>Presentazione standard di PowerPoint</vt:lpstr>
      <vt:lpstr>Presentazione standard di PowerPoint</vt:lpstr>
      <vt:lpstr>IL  VOCABOLARIO</vt:lpstr>
      <vt:lpstr>UNO SGUARDO AL PASSATO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 Zanfardino</dc:creator>
  <cp:lastModifiedBy>Rosa Zanfardino</cp:lastModifiedBy>
  <cp:revision>13</cp:revision>
  <dcterms:created xsi:type="dcterms:W3CDTF">2020-11-09T18:37:00Z</dcterms:created>
  <dcterms:modified xsi:type="dcterms:W3CDTF">2020-11-10T11:18:02Z</dcterms:modified>
</cp:coreProperties>
</file>