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Amatic SC" panose="020B0604020202020204" charset="-79"/>
      <p:regular r:id="rId20"/>
      <p:bold r:id="rId21"/>
    </p:embeddedFont>
    <p:embeddedFont>
      <p:font typeface="Source Code Pro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9fd860c051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9fd860c051_0_2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fd860c051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9fd860c051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9fd860c051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9fd860c051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9fd860c051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9fd860c051_0_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9fd860c051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9fd860c051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9fd860c051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9fd860c051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9fd860c051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9fd860c051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fd860c051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fd860c051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9fd860c051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9fd860c051_0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724bfa838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724bfa838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fd860c05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fd860c05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fd860c051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fd860c051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fd860c051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fd860c051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fd860c051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fd860c051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9fd860c051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9fd860c051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fd860c051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9fd860c051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ri_Mp9AOd2bK3sH6it5U-UswUoYE-b5s/vie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ACQJ8etZX0YMzDnInkV2Jx9o3ydB_SsL/view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" name="Google Shape;57;p13" title="videomoltiplicazione (online-video-cutter.com)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95600" y="0"/>
            <a:ext cx="6752800" cy="506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ADESSO PROVACI TU!</a:t>
            </a:r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35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Disegna 4 palline per 5 volte:</a:t>
            </a:r>
            <a:endParaRPr sz="3500" b="1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3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Disegna 5 palline per 3 volte:</a:t>
            </a:r>
            <a:endParaRPr sz="3400" b="1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cxnSp>
        <p:nvCxnSpPr>
          <p:cNvPr id="146" name="Google Shape;146;p22"/>
          <p:cNvCxnSpPr/>
          <p:nvPr/>
        </p:nvCxnSpPr>
        <p:spPr>
          <a:xfrm>
            <a:off x="4558200" y="1228675"/>
            <a:ext cx="27600" cy="496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ADESSO PROVACI TU!</a:t>
            </a:r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3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Disegna 3 palline per 5 volte:</a:t>
            </a:r>
            <a:endParaRPr sz="3400" b="1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4"/>
          <p:cNvSpPr txBox="1">
            <a:spLocks noGrp="1"/>
          </p:cNvSpPr>
          <p:nvPr>
            <p:ph type="ctrTitle"/>
          </p:nvPr>
        </p:nvSpPr>
        <p:spPr>
          <a:xfrm>
            <a:off x="311700" y="1368275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</a:rPr>
              <a:t>Con la linea dei numeri</a:t>
            </a:r>
            <a:r>
              <a:rPr lang="it"/>
              <a:t>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Esegui i salti sulla linea dei numeri e completa.</a:t>
            </a:r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130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Parti da 0 e salta 3 caselle ogni volta.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Dopo 6 salti dove arrivi?</a:t>
            </a:r>
            <a:endParaRPr/>
          </a:p>
        </p:txBody>
      </p:sp>
      <p:sp>
        <p:nvSpPr>
          <p:cNvPr id="164" name="Google Shape;164;p25"/>
          <p:cNvSpPr txBox="1">
            <a:spLocks noGrp="1"/>
          </p:cNvSpPr>
          <p:nvPr>
            <p:ph type="body" idx="1"/>
          </p:nvPr>
        </p:nvSpPr>
        <p:spPr>
          <a:xfrm>
            <a:off x="127800" y="1596950"/>
            <a:ext cx="8520600" cy="297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65" name="Google Shape;16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063" y="1812813"/>
            <a:ext cx="8229876" cy="254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5"/>
          <p:cNvPicPr preferRelativeResize="0"/>
          <p:nvPr/>
        </p:nvPicPr>
        <p:blipFill rotWithShape="1">
          <a:blip r:embed="rId3">
            <a:alphaModFix/>
          </a:blip>
          <a:srcRect l="1562" t="17463" r="1378" b="61464"/>
          <a:stretch/>
        </p:blipFill>
        <p:spPr>
          <a:xfrm>
            <a:off x="204163" y="2571750"/>
            <a:ext cx="8939825" cy="121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5"/>
          <p:cNvSpPr txBox="1"/>
          <p:nvPr/>
        </p:nvSpPr>
        <p:spPr>
          <a:xfrm>
            <a:off x="127788" y="4286700"/>
            <a:ext cx="85977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latin typeface="Source Code Pro"/>
                <a:ea typeface="Source Code Pro"/>
                <a:cs typeface="Source Code Pro"/>
                <a:sym typeface="Source Code Pro"/>
              </a:rPr>
              <a:t>Sono arrivato/a al numero </a:t>
            </a:r>
            <a:r>
              <a:rPr lang="it" sz="220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it" sz="2200">
                <a:latin typeface="Source Code Pro"/>
                <a:ea typeface="Source Code Pro"/>
                <a:cs typeface="Source Code Pro"/>
                <a:sym typeface="Source Code Pro"/>
              </a:rPr>
              <a:t>8 perchè 3X6 volte = </a:t>
            </a:r>
            <a:r>
              <a:rPr lang="it" sz="2200">
                <a:solidFill>
                  <a:srgbClr val="FF0000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1</a:t>
            </a:r>
            <a:r>
              <a:rPr lang="it" sz="2200">
                <a:latin typeface="Source Code Pro"/>
                <a:ea typeface="Source Code Pro"/>
                <a:cs typeface="Source Code Pro"/>
                <a:sym typeface="Source Code Pro"/>
              </a:rPr>
              <a:t>8</a:t>
            </a:r>
            <a:endParaRPr sz="22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168" name="Google Shape;168;p25"/>
          <p:cNvSpPr/>
          <p:nvPr/>
        </p:nvSpPr>
        <p:spPr>
          <a:xfrm rot="-2271777">
            <a:off x="420396" y="2564476"/>
            <a:ext cx="1502506" cy="1468485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169" name="Google Shape;169;p25"/>
          <p:cNvSpPr/>
          <p:nvPr/>
        </p:nvSpPr>
        <p:spPr>
          <a:xfrm rot="-2271777">
            <a:off x="1624021" y="2564476"/>
            <a:ext cx="1502506" cy="1468485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170" name="Google Shape;170;p25"/>
          <p:cNvSpPr/>
          <p:nvPr/>
        </p:nvSpPr>
        <p:spPr>
          <a:xfrm rot="-2271777">
            <a:off x="2776896" y="2564476"/>
            <a:ext cx="1502506" cy="1468485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171" name="Google Shape;171;p25"/>
          <p:cNvSpPr/>
          <p:nvPr/>
        </p:nvSpPr>
        <p:spPr>
          <a:xfrm rot="-2271777">
            <a:off x="4012496" y="2564476"/>
            <a:ext cx="1502506" cy="1468485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172" name="Google Shape;172;p25"/>
          <p:cNvSpPr/>
          <p:nvPr/>
        </p:nvSpPr>
        <p:spPr>
          <a:xfrm rot="-2271777">
            <a:off x="5237121" y="2577951"/>
            <a:ext cx="1502506" cy="1468485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  <p:sp>
        <p:nvSpPr>
          <p:cNvPr id="173" name="Google Shape;173;p25"/>
          <p:cNvSpPr/>
          <p:nvPr/>
        </p:nvSpPr>
        <p:spPr>
          <a:xfrm rot="-2271777">
            <a:off x="6400971" y="2577951"/>
            <a:ext cx="1502506" cy="1468485"/>
          </a:xfrm>
          <a:prstGeom prst="arc">
            <a:avLst>
              <a:gd name="adj1" fmla="val 16200000"/>
              <a:gd name="adj2" fmla="val 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130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Parti da 0 e salta 2 caselle ogni volta.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Dopo 5 salti dove arrivi?</a:t>
            </a:r>
            <a:endParaRPr/>
          </a:p>
        </p:txBody>
      </p:sp>
      <p:sp>
        <p:nvSpPr>
          <p:cNvPr id="179" name="Google Shape;179;p26"/>
          <p:cNvSpPr txBox="1">
            <a:spLocks noGrp="1"/>
          </p:cNvSpPr>
          <p:nvPr>
            <p:ph type="body" idx="1"/>
          </p:nvPr>
        </p:nvSpPr>
        <p:spPr>
          <a:xfrm>
            <a:off x="127800" y="1596950"/>
            <a:ext cx="8520600" cy="297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80" name="Google Shape;18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063" y="1812813"/>
            <a:ext cx="8229876" cy="254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6"/>
          <p:cNvPicPr preferRelativeResize="0"/>
          <p:nvPr/>
        </p:nvPicPr>
        <p:blipFill rotWithShape="1">
          <a:blip r:embed="rId3">
            <a:alphaModFix/>
          </a:blip>
          <a:srcRect l="1562" t="17463" r="1378" b="61464"/>
          <a:stretch/>
        </p:blipFill>
        <p:spPr>
          <a:xfrm>
            <a:off x="204163" y="2571750"/>
            <a:ext cx="8939825" cy="121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6"/>
          <p:cNvSpPr txBox="1"/>
          <p:nvPr/>
        </p:nvSpPr>
        <p:spPr>
          <a:xfrm>
            <a:off x="127788" y="4286700"/>
            <a:ext cx="85977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latin typeface="Source Code Pro"/>
                <a:ea typeface="Source Code Pro"/>
                <a:cs typeface="Source Code Pro"/>
                <a:sym typeface="Source Code Pro"/>
              </a:rPr>
              <a:t>Sono arrivato/a al numero...perchè 2 X... = ...</a:t>
            </a:r>
            <a:endParaRPr sz="22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130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Parti da 0 e salta 4 caselle ogni volta.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Dopo 3 salti dove arrivi?</a:t>
            </a:r>
            <a:endParaRPr/>
          </a:p>
        </p:txBody>
      </p:sp>
      <p:sp>
        <p:nvSpPr>
          <p:cNvPr id="188" name="Google Shape;188;p27"/>
          <p:cNvSpPr txBox="1">
            <a:spLocks noGrp="1"/>
          </p:cNvSpPr>
          <p:nvPr>
            <p:ph type="body" idx="1"/>
          </p:nvPr>
        </p:nvSpPr>
        <p:spPr>
          <a:xfrm>
            <a:off x="127800" y="1596950"/>
            <a:ext cx="8520600" cy="297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89" name="Google Shape;18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063" y="1812813"/>
            <a:ext cx="8229876" cy="254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7"/>
          <p:cNvPicPr preferRelativeResize="0"/>
          <p:nvPr/>
        </p:nvPicPr>
        <p:blipFill rotWithShape="1">
          <a:blip r:embed="rId3">
            <a:alphaModFix/>
          </a:blip>
          <a:srcRect l="1562" t="17463" r="1378" b="61464"/>
          <a:stretch/>
        </p:blipFill>
        <p:spPr>
          <a:xfrm>
            <a:off x="204163" y="2571750"/>
            <a:ext cx="8939825" cy="121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7"/>
          <p:cNvSpPr txBox="1"/>
          <p:nvPr/>
        </p:nvSpPr>
        <p:spPr>
          <a:xfrm>
            <a:off x="127788" y="4286700"/>
            <a:ext cx="85977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200">
                <a:latin typeface="Source Code Pro"/>
                <a:ea typeface="Source Code Pro"/>
                <a:cs typeface="Source Code Pro"/>
                <a:sym typeface="Source Code Pro"/>
              </a:rPr>
              <a:t>Sono arrivato/a al numero...perchè 4 X... = ...</a:t>
            </a:r>
            <a:endParaRPr sz="22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</a:rPr>
              <a:t>ESEGUI LE MOLTIPLICAZIONI SULLA LINEA DEI NUMERI: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97" name="Google Shape;197;p2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98" name="Google Shape;198;p28"/>
          <p:cNvPicPr preferRelativeResize="0"/>
          <p:nvPr/>
        </p:nvPicPr>
        <p:blipFill rotWithShape="1">
          <a:blip r:embed="rId3">
            <a:alphaModFix/>
          </a:blip>
          <a:srcRect l="3456" t="18098" b="8925"/>
          <a:stretch/>
        </p:blipFill>
        <p:spPr>
          <a:xfrm>
            <a:off x="663550" y="595900"/>
            <a:ext cx="8755498" cy="474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8"/>
          <p:cNvSpPr txBox="1"/>
          <p:nvPr/>
        </p:nvSpPr>
        <p:spPr>
          <a:xfrm>
            <a:off x="-75100" y="430675"/>
            <a:ext cx="1088700" cy="2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latin typeface="Source Code Pro"/>
                <a:ea typeface="Source Code Pro"/>
                <a:cs typeface="Source Code Pro"/>
                <a:sym typeface="Source Code Pro"/>
              </a:rPr>
              <a:t>2X4=</a:t>
            </a:r>
            <a:endParaRPr sz="24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00" name="Google Shape;200;p28"/>
          <p:cNvSpPr txBox="1"/>
          <p:nvPr/>
        </p:nvSpPr>
        <p:spPr>
          <a:xfrm>
            <a:off x="0" y="1640138"/>
            <a:ext cx="11451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latin typeface="Source Code Pro"/>
                <a:ea typeface="Source Code Pro"/>
                <a:cs typeface="Source Code Pro"/>
                <a:sym typeface="Source Code Pro"/>
              </a:rPr>
              <a:t>3X3=</a:t>
            </a:r>
            <a:endParaRPr sz="24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01" name="Google Shape;201;p28"/>
          <p:cNvSpPr txBox="1"/>
          <p:nvPr/>
        </p:nvSpPr>
        <p:spPr>
          <a:xfrm>
            <a:off x="0" y="2754250"/>
            <a:ext cx="12954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latin typeface="Source Code Pro"/>
                <a:ea typeface="Source Code Pro"/>
                <a:cs typeface="Source Code Pro"/>
                <a:sym typeface="Source Code Pro"/>
              </a:rPr>
              <a:t>4X1=</a:t>
            </a:r>
            <a:endParaRPr sz="24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202" name="Google Shape;202;p28"/>
          <p:cNvSpPr txBox="1"/>
          <p:nvPr/>
        </p:nvSpPr>
        <p:spPr>
          <a:xfrm>
            <a:off x="-28050" y="3868350"/>
            <a:ext cx="1351500" cy="4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>
                <a:latin typeface="Source Code Pro"/>
                <a:ea typeface="Source Code Pro"/>
                <a:cs typeface="Source Code Pro"/>
                <a:sym typeface="Source Code Pro"/>
              </a:rPr>
              <a:t>6X3=</a:t>
            </a:r>
            <a:endParaRPr sz="24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9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         Buon lavoro dalla maestra </a:t>
            </a:r>
            <a:r>
              <a:rPr lang="it" sz="5400">
                <a:solidFill>
                  <a:srgbClr val="FF0000"/>
                </a:solidFill>
              </a:rPr>
              <a:t>liana</a:t>
            </a:r>
            <a:endParaRPr sz="540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(ascoltate l’audio qui sotto)  </a:t>
            </a:r>
            <a:endParaRPr/>
          </a:p>
        </p:txBody>
      </p:sp>
      <p:sp>
        <p:nvSpPr>
          <p:cNvPr id="208" name="Google Shape;208;p29"/>
          <p:cNvSpPr/>
          <p:nvPr/>
        </p:nvSpPr>
        <p:spPr>
          <a:xfrm>
            <a:off x="7273700" y="536750"/>
            <a:ext cx="615300" cy="520800"/>
          </a:xfrm>
          <a:prstGeom prst="hear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9" name="Google Shape;209;p29" title="salutiliana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25888" y="2129750"/>
            <a:ext cx="2119375" cy="211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311700" y="114420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COME SVOLGERE IL PROBLEMA SUL QUADERNO CON LA MOLTIPLICAZIONE O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ADDIZIONE RIPETUTA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PROBLEMA: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maestra ha 3 scatole.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In ogni scatola mette 4 cannucce.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7250" y="868900"/>
            <a:ext cx="1547150" cy="128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4300" y="868900"/>
            <a:ext cx="1547150" cy="128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4388" y="868900"/>
            <a:ext cx="1547150" cy="128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45598" y="2724148"/>
            <a:ext cx="1844725" cy="184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7323" y="2782635"/>
            <a:ext cx="1727750" cy="172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9350" y="2782650"/>
            <a:ext cx="1547150" cy="172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69000"/>
            <a:ext cx="8520600" cy="107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QUANTE CANNUCCE CI SONO IN TUTTO?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3000">
                <a:solidFill>
                  <a:srgbClr val="FF0000"/>
                </a:solidFill>
              </a:rPr>
              <a:t>DATI:</a:t>
            </a:r>
            <a:endParaRPr sz="3000">
              <a:solidFill>
                <a:srgbClr val="FF0000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it" sz="3000"/>
              <a:t>SCATOLE : 3 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-"/>
            </a:pPr>
            <a:r>
              <a:rPr lang="it" sz="3000"/>
              <a:t>CANNUCCE IN OGNI SCATOLA : 4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Char char="-"/>
            </a:pPr>
            <a:r>
              <a:rPr lang="it" sz="3000">
                <a:solidFill>
                  <a:srgbClr val="FF0000"/>
                </a:solidFill>
              </a:rPr>
              <a:t>? = CANNUCCE IN TUTTO </a:t>
            </a:r>
            <a:endParaRPr sz="3000">
              <a:solidFill>
                <a:srgbClr val="FF0000"/>
              </a:solidFill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3061925"/>
            <a:ext cx="3999900" cy="181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RIGA: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           4 + 4 + 4 = </a:t>
            </a:r>
            <a:r>
              <a:rPr lang="it">
                <a:solidFill>
                  <a:srgbClr val="FF0000"/>
                </a:solidFill>
              </a:rPr>
              <a:t>1</a:t>
            </a:r>
            <a:r>
              <a:rPr lang="it"/>
              <a:t>2 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2"/>
          </p:nvPr>
        </p:nvSpPr>
        <p:spPr>
          <a:xfrm>
            <a:off x="4832400" y="2571750"/>
            <a:ext cx="3999900" cy="212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COLONNA:  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                4+                                        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                4+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                4=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u="sng"/>
              <a:t>                                  _</a:t>
            </a:r>
            <a:endParaRPr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                </a:t>
            </a:r>
            <a:r>
              <a:rPr lang="it">
                <a:solidFill>
                  <a:srgbClr val="FF0000"/>
                </a:solidFill>
              </a:rPr>
              <a:t>1</a:t>
            </a:r>
            <a:r>
              <a:rPr lang="it"/>
              <a:t>2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                                                          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OPPURE, USANDO LA MOLTIPLICAZIONE: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500"/>
              <a:t>IN RIGA:</a:t>
            </a:r>
            <a:endParaRPr sz="25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2500"/>
              <a:t>     4 X 3 = </a:t>
            </a:r>
            <a:r>
              <a:rPr lang="it" sz="2500">
                <a:solidFill>
                  <a:srgbClr val="FF0000"/>
                </a:solidFill>
              </a:rPr>
              <a:t>1</a:t>
            </a:r>
            <a:r>
              <a:rPr lang="it" sz="2500"/>
              <a:t>2</a:t>
            </a:r>
            <a:endParaRPr sz="2500"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500"/>
              <a:t>IN COLONNA:</a:t>
            </a:r>
            <a:endParaRPr sz="25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500"/>
              <a:t>         4 X</a:t>
            </a:r>
            <a:endParaRPr sz="25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500"/>
              <a:t>         3 =</a:t>
            </a:r>
            <a:endParaRPr sz="25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500" u="sng"/>
              <a:t>                   _ </a:t>
            </a:r>
            <a:endParaRPr sz="2500" u="sng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2500"/>
              <a:t>          </a:t>
            </a:r>
            <a:r>
              <a:rPr lang="it" sz="2500">
                <a:solidFill>
                  <a:srgbClr val="FF0000"/>
                </a:solidFill>
              </a:rPr>
              <a:t>1</a:t>
            </a:r>
            <a:r>
              <a:rPr lang="it" sz="2500"/>
              <a:t>2</a:t>
            </a:r>
            <a:endParaRPr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RISPOSTA: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79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/>
              <a:t>IN TUTTO CI SONO </a:t>
            </a:r>
            <a:r>
              <a:rPr lang="it" sz="2500">
                <a:solidFill>
                  <a:srgbClr val="FF0000"/>
                </a:solidFill>
              </a:rPr>
              <a:t>1</a:t>
            </a:r>
            <a:r>
              <a:rPr lang="it" sz="2500">
                <a:solidFill>
                  <a:srgbClr val="000000"/>
                </a:solidFill>
              </a:rPr>
              <a:t>2</a:t>
            </a:r>
            <a:r>
              <a:rPr lang="it" sz="2000"/>
              <a:t> CANNUCCE.</a:t>
            </a:r>
            <a:endParaRPr sz="20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000"/>
              <a:t>                                                                                                          </a:t>
            </a:r>
            <a:r>
              <a:rPr lang="it" sz="2000" b="1" u="sng"/>
              <a:t>RICORDA:</a:t>
            </a:r>
            <a:endParaRPr sz="2000" b="1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000"/>
              <a:t>Per eseguire un problema con la moltiplicazione al posto dell’addizione, i fattori devono essere tutti </a:t>
            </a:r>
            <a:r>
              <a:rPr lang="it" sz="2000">
                <a:solidFill>
                  <a:srgbClr val="FF0000"/>
                </a:solidFill>
              </a:rPr>
              <a:t>UGUALI</a:t>
            </a:r>
            <a:r>
              <a:rPr lang="it" sz="2000"/>
              <a:t>.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000"/>
              <a:t>Esempio: il numero delle cannucce era sempre </a:t>
            </a:r>
            <a:r>
              <a:rPr lang="it" sz="2000">
                <a:solidFill>
                  <a:srgbClr val="000000"/>
                </a:solidFill>
              </a:rPr>
              <a:t>4</a:t>
            </a:r>
            <a:r>
              <a:rPr lang="it" sz="2000"/>
              <a:t>, ossia in ogni scatola c’era lo stesso numero di cannucce.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000"/>
              <a:t>                                                                                                                      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2000"/>
              <a:t>                        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122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DISEGNA SECONDO LE INDICAZIONI; POI SCRIVI L’ADDIZIONE E LA MOLTIPLICAZIONE:</a:t>
            </a: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11700" y="180330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4 PALLINE PER 3 VOLTE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400"/>
              <a:t>        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2400"/>
              <a:t>  4     +   4   +   4   =   </a:t>
            </a:r>
            <a:r>
              <a:rPr lang="it" sz="2400">
                <a:solidFill>
                  <a:srgbClr val="FF0000"/>
                </a:solidFill>
              </a:rPr>
              <a:t>1</a:t>
            </a:r>
            <a:r>
              <a:rPr lang="it" sz="2400"/>
              <a:t>2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2400"/>
              <a:t>  4     X   3       =       </a:t>
            </a:r>
            <a:r>
              <a:rPr lang="it" sz="2400">
                <a:solidFill>
                  <a:srgbClr val="FF0000"/>
                </a:solidFill>
              </a:rPr>
              <a:t>1</a:t>
            </a:r>
            <a:r>
              <a:rPr lang="it" sz="2400"/>
              <a:t>2</a:t>
            </a:r>
            <a:endParaRPr sz="2400"/>
          </a:p>
        </p:txBody>
      </p:sp>
      <p:sp>
        <p:nvSpPr>
          <p:cNvPr id="102" name="Google Shape;102;p19"/>
          <p:cNvSpPr/>
          <p:nvPr/>
        </p:nvSpPr>
        <p:spPr>
          <a:xfrm>
            <a:off x="456600" y="24307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9"/>
          <p:cNvSpPr/>
          <p:nvPr/>
        </p:nvSpPr>
        <p:spPr>
          <a:xfrm>
            <a:off x="456600" y="291890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9"/>
          <p:cNvSpPr/>
          <p:nvPr/>
        </p:nvSpPr>
        <p:spPr>
          <a:xfrm>
            <a:off x="913800" y="24307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9"/>
          <p:cNvSpPr/>
          <p:nvPr/>
        </p:nvSpPr>
        <p:spPr>
          <a:xfrm>
            <a:off x="913800" y="291890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9"/>
          <p:cNvSpPr/>
          <p:nvPr/>
        </p:nvSpPr>
        <p:spPr>
          <a:xfrm>
            <a:off x="2261425" y="24307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9"/>
          <p:cNvSpPr/>
          <p:nvPr/>
        </p:nvSpPr>
        <p:spPr>
          <a:xfrm>
            <a:off x="2261425" y="291890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9"/>
          <p:cNvSpPr/>
          <p:nvPr/>
        </p:nvSpPr>
        <p:spPr>
          <a:xfrm>
            <a:off x="2754250" y="24307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9"/>
          <p:cNvSpPr/>
          <p:nvPr/>
        </p:nvSpPr>
        <p:spPr>
          <a:xfrm>
            <a:off x="2754250" y="291890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9"/>
          <p:cNvSpPr/>
          <p:nvPr/>
        </p:nvSpPr>
        <p:spPr>
          <a:xfrm>
            <a:off x="3743950" y="24307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9"/>
          <p:cNvSpPr/>
          <p:nvPr/>
        </p:nvSpPr>
        <p:spPr>
          <a:xfrm>
            <a:off x="4232100" y="24307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9"/>
          <p:cNvSpPr/>
          <p:nvPr/>
        </p:nvSpPr>
        <p:spPr>
          <a:xfrm>
            <a:off x="3743950" y="291890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9"/>
          <p:cNvSpPr/>
          <p:nvPr/>
        </p:nvSpPr>
        <p:spPr>
          <a:xfrm>
            <a:off x="4232100" y="291890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3 PALLINE PER 4 VOLTE:</a:t>
            </a:r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   </a:t>
            </a:r>
            <a:r>
              <a:rPr lang="it" sz="2400"/>
              <a:t>3    +    3    +    3    =   </a:t>
            </a:r>
            <a:r>
              <a:rPr lang="it" sz="2400">
                <a:solidFill>
                  <a:srgbClr val="FF0000"/>
                </a:solidFill>
              </a:rPr>
              <a:t>1</a:t>
            </a:r>
            <a:r>
              <a:rPr lang="it" sz="2400"/>
              <a:t>2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2400"/>
              <a:t>  3    X    4    =   </a:t>
            </a:r>
            <a:r>
              <a:rPr lang="it" sz="2400">
                <a:solidFill>
                  <a:srgbClr val="FF0000"/>
                </a:solidFill>
              </a:rPr>
              <a:t>1</a:t>
            </a:r>
            <a:r>
              <a:rPr lang="it" sz="2400"/>
              <a:t>2</a:t>
            </a:r>
            <a:endParaRPr sz="2400"/>
          </a:p>
        </p:txBody>
      </p:sp>
      <p:sp>
        <p:nvSpPr>
          <p:cNvPr id="120" name="Google Shape;120;p20"/>
          <p:cNvSpPr/>
          <p:nvPr/>
        </p:nvSpPr>
        <p:spPr>
          <a:xfrm>
            <a:off x="402875" y="12892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0"/>
          <p:cNvSpPr/>
          <p:nvPr/>
        </p:nvSpPr>
        <p:spPr>
          <a:xfrm>
            <a:off x="904450" y="12892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0"/>
          <p:cNvSpPr/>
          <p:nvPr/>
        </p:nvSpPr>
        <p:spPr>
          <a:xfrm>
            <a:off x="653975" y="17188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0"/>
          <p:cNvSpPr/>
          <p:nvPr/>
        </p:nvSpPr>
        <p:spPr>
          <a:xfrm>
            <a:off x="2203025" y="12892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0"/>
          <p:cNvSpPr/>
          <p:nvPr/>
        </p:nvSpPr>
        <p:spPr>
          <a:xfrm>
            <a:off x="2718025" y="12892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0"/>
          <p:cNvSpPr/>
          <p:nvPr/>
        </p:nvSpPr>
        <p:spPr>
          <a:xfrm>
            <a:off x="2454100" y="17188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0"/>
          <p:cNvSpPr/>
          <p:nvPr/>
        </p:nvSpPr>
        <p:spPr>
          <a:xfrm>
            <a:off x="4003175" y="12892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0"/>
          <p:cNvSpPr/>
          <p:nvPr/>
        </p:nvSpPr>
        <p:spPr>
          <a:xfrm>
            <a:off x="4531600" y="12892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0"/>
          <p:cNvSpPr/>
          <p:nvPr/>
        </p:nvSpPr>
        <p:spPr>
          <a:xfrm>
            <a:off x="4254225" y="17188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0"/>
          <p:cNvSpPr/>
          <p:nvPr/>
        </p:nvSpPr>
        <p:spPr>
          <a:xfrm>
            <a:off x="5722750" y="12892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0"/>
          <p:cNvSpPr/>
          <p:nvPr/>
        </p:nvSpPr>
        <p:spPr>
          <a:xfrm>
            <a:off x="6251175" y="12892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0"/>
          <p:cNvSpPr/>
          <p:nvPr/>
        </p:nvSpPr>
        <p:spPr>
          <a:xfrm>
            <a:off x="5987250" y="1718850"/>
            <a:ext cx="429600" cy="429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ADESSO PROVACI TU!   </a:t>
            </a:r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rPr>
              <a:t>Disegna 5 palline per 4 volte:</a:t>
            </a:r>
            <a:endParaRPr sz="4200" b="1">
              <a:solidFill>
                <a:schemeClr val="accent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138" name="Google Shape;13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7000" y="-35937"/>
            <a:ext cx="1458575" cy="145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Presentazione su schermo (16:9)</PresentationFormat>
  <Paragraphs>78</Paragraphs>
  <Slides>17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Amatic SC</vt:lpstr>
      <vt:lpstr>Arial</vt:lpstr>
      <vt:lpstr>Source Code Pro</vt:lpstr>
      <vt:lpstr>Beach Day</vt:lpstr>
      <vt:lpstr>Presentazione standard di PowerPoint</vt:lpstr>
      <vt:lpstr>COME SVOLGERE IL PROBLEMA SUL QUADERNO CON LA MOLTIPLICAZIONE O ADDIZIONE RIPETUTA</vt:lpstr>
      <vt:lpstr>PROBLEMA:</vt:lpstr>
      <vt:lpstr>QUANTE CANNUCCE CI SONO IN TUTTO? DATI: SCATOLE : 3  CANNUCCE IN OGNI SCATOLA : 4 ? = CANNUCCE IN TUTTO </vt:lpstr>
      <vt:lpstr>OPPURE, USANDO LA MOLTIPLICAZIONE:</vt:lpstr>
      <vt:lpstr>RISPOSTA:</vt:lpstr>
      <vt:lpstr>DISEGNA SECONDO LE INDICAZIONI; POI SCRIVI L’ADDIZIONE E LA MOLTIPLICAZIONE:</vt:lpstr>
      <vt:lpstr>3 PALLINE PER 4 VOLTE:</vt:lpstr>
      <vt:lpstr>ADESSO PROVACI TU!   </vt:lpstr>
      <vt:lpstr>ADESSO PROVACI TU!</vt:lpstr>
      <vt:lpstr>ADESSO PROVACI TU!</vt:lpstr>
      <vt:lpstr>Con la linea dei numeri  Esegui i salti sulla linea dei numeri e completa.</vt:lpstr>
      <vt:lpstr>Parti da 0 e salta 3 caselle ogni volta.  Dopo 6 salti dove arrivi?</vt:lpstr>
      <vt:lpstr>Parti da 0 e salta 2 caselle ogni volta.  Dopo 5 salti dove arrivi?</vt:lpstr>
      <vt:lpstr>Parti da 0 e salta 4 caselle ogni volta.  Dopo 3 salti dove arrivi?</vt:lpstr>
      <vt:lpstr>ESEGUI LE MOLTIPLICAZIONI SULLA LINEA DEI NUMERI:</vt:lpstr>
      <vt:lpstr>           Buon lavoro dalla maestra liana (ascoltate l’audio qui sotto)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Raffaella Castiello</dc:creator>
  <cp:lastModifiedBy>Raffaella Castiello</cp:lastModifiedBy>
  <cp:revision>1</cp:revision>
  <dcterms:modified xsi:type="dcterms:W3CDTF">2020-11-04T20:21:15Z</dcterms:modified>
</cp:coreProperties>
</file>