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3D99-218A-411D-919A-84389F38311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8465-553B-467C-B555-D410FE71C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63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3D99-218A-411D-919A-84389F38311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8465-553B-467C-B555-D410FE71C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39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3D99-218A-411D-919A-84389F38311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8465-553B-467C-B555-D410FE71C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96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3D99-218A-411D-919A-84389F38311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8465-553B-467C-B555-D410FE71C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3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3D99-218A-411D-919A-84389F38311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8465-553B-467C-B555-D410FE71C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3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3D99-218A-411D-919A-84389F38311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8465-553B-467C-B555-D410FE71C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99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3D99-218A-411D-919A-84389F38311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8465-553B-467C-B555-D410FE71C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13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3D99-218A-411D-919A-84389F38311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8465-553B-467C-B555-D410FE71C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02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3D99-218A-411D-919A-84389F38311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8465-553B-467C-B555-D410FE71C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42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3D99-218A-411D-919A-84389F38311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8465-553B-467C-B555-D410FE71C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63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3D99-218A-411D-919A-84389F38311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8465-553B-467C-B555-D410FE71C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1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A3D99-218A-411D-919A-84389F38311F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8465-553B-467C-B555-D410FE71C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806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7.m4a"/><Relationship Id="rId7" Type="http://schemas.openxmlformats.org/officeDocument/2006/relationships/image" Target="../media/image8.jpeg"/><Relationship Id="rId2" Type="http://schemas.openxmlformats.org/officeDocument/2006/relationships/video" Target="https://www.youtube.com/embed/B2wFakg7WJo" TargetMode="External"/><Relationship Id="rId1" Type="http://schemas.openxmlformats.org/officeDocument/2006/relationships/video" Target="https://www.youtube.com/embed/sjDn43e3sxQ" TargetMode="Externa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2EE681-E0A9-49C2-B525-95FFCB3486D5}"/>
              </a:ext>
            </a:extLst>
          </p:cNvPr>
          <p:cNvSpPr txBox="1"/>
          <p:nvPr/>
        </p:nvSpPr>
        <p:spPr>
          <a:xfrm>
            <a:off x="1571482" y="953348"/>
            <a:ext cx="1034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I GRANDI NUMERI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C74F78-51A6-438A-A686-F3E1A2F26B1C}"/>
              </a:ext>
            </a:extLst>
          </p:cNvPr>
          <p:cNvSpPr txBox="1"/>
          <p:nvPr/>
        </p:nvSpPr>
        <p:spPr>
          <a:xfrm>
            <a:off x="4874004" y="4404220"/>
            <a:ext cx="633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 A plesso Rodari  </a:t>
            </a:r>
          </a:p>
          <a:p>
            <a:r>
              <a:rPr lang="it-IT" dirty="0"/>
              <a:t>Attività di matematica </a:t>
            </a:r>
          </a:p>
          <a:p>
            <a:r>
              <a:rPr lang="it-IT" dirty="0"/>
              <a:t>Ins. Vitale Raffaella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533">
            <a:off x="6164581" y="804588"/>
            <a:ext cx="1882140" cy="188214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6498">
            <a:off x="7645038" y="3534018"/>
            <a:ext cx="2663734" cy="26637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17" y="2517675"/>
            <a:ext cx="2809875" cy="2809875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2228" y="4289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2DDAC6-6D0F-413C-BC88-2746810A57D5}"/>
              </a:ext>
            </a:extLst>
          </p:cNvPr>
          <p:cNvSpPr txBox="1"/>
          <p:nvPr/>
        </p:nvSpPr>
        <p:spPr>
          <a:xfrm>
            <a:off x="738231" y="645952"/>
            <a:ext cx="106120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  numeri sono infiniti aggiungendo, infatti, </a:t>
            </a:r>
            <a:r>
              <a:rPr lang="it-IT" sz="2400" dirty="0">
                <a:solidFill>
                  <a:srgbClr val="FF0000"/>
                </a:solidFill>
              </a:rPr>
              <a:t>una unità </a:t>
            </a:r>
            <a:r>
              <a:rPr lang="it-IT" sz="2400" dirty="0"/>
              <a:t>a un numero </a:t>
            </a:r>
            <a:r>
              <a:rPr lang="it-IT" sz="2400" dirty="0">
                <a:solidFill>
                  <a:srgbClr val="FF0000"/>
                </a:solidFill>
              </a:rPr>
              <a:t>naturale</a:t>
            </a:r>
            <a:r>
              <a:rPr lang="it-IT" sz="2400" dirty="0"/>
              <a:t> si forma sempre un altro numero più grande.</a:t>
            </a:r>
          </a:p>
          <a:p>
            <a:r>
              <a:rPr lang="it-IT" sz="2400" dirty="0"/>
              <a:t>I numeri grandi per essere scritti e letti, vanno divisi, partendo da destra in </a:t>
            </a:r>
            <a:r>
              <a:rPr lang="it-IT" sz="2400" dirty="0">
                <a:solidFill>
                  <a:srgbClr val="FF0000"/>
                </a:solidFill>
              </a:rPr>
              <a:t>periodi</a:t>
            </a:r>
            <a:r>
              <a:rPr lang="it-IT" sz="2400" dirty="0"/>
              <a:t> o </a:t>
            </a:r>
            <a:r>
              <a:rPr lang="it-IT" sz="2400" dirty="0">
                <a:solidFill>
                  <a:srgbClr val="FF0000"/>
                </a:solidFill>
              </a:rPr>
              <a:t>classi</a:t>
            </a:r>
            <a:r>
              <a:rPr lang="it-IT" sz="2400" dirty="0"/>
              <a:t> cioè gruppi di tre cifre: unità, decine, centinaia.</a:t>
            </a:r>
          </a:p>
          <a:p>
            <a:r>
              <a:rPr lang="it-IT" sz="2400" dirty="0"/>
              <a:t>Un numero con molte cifre</a:t>
            </a:r>
            <a:r>
              <a:rPr lang="it-IT" sz="2400" dirty="0">
                <a:solidFill>
                  <a:srgbClr val="FF0000"/>
                </a:solidFill>
              </a:rPr>
              <a:t> si scrive </a:t>
            </a:r>
            <a:r>
              <a:rPr lang="it-IT" sz="2400" dirty="0"/>
              <a:t>separando la classe con un piccolo spazio partendo dalle unità oppure mettendo un puntino in alto o in basso.</a:t>
            </a:r>
          </a:p>
          <a:p>
            <a:r>
              <a:rPr lang="it-IT" sz="2400" dirty="0"/>
              <a:t>Questo spazio corrisponde alla scritta</a:t>
            </a:r>
            <a:r>
              <a:rPr lang="it-IT" sz="2400" dirty="0">
                <a:solidFill>
                  <a:srgbClr val="FF0000"/>
                </a:solidFill>
              </a:rPr>
              <a:t> mila</a:t>
            </a:r>
            <a:r>
              <a:rPr lang="it-IT" sz="2400" dirty="0"/>
              <a:t>, che compare nel numero in parola.</a:t>
            </a:r>
          </a:p>
          <a:p>
            <a:endParaRPr lang="it-IT" sz="2400" dirty="0"/>
          </a:p>
          <a:p>
            <a:r>
              <a:rPr lang="it-IT" sz="2400" dirty="0"/>
              <a:t>                 45 904  </a:t>
            </a:r>
            <a:r>
              <a:rPr lang="it-IT" sz="2400" dirty="0" err="1"/>
              <a:t>quarantacinque</a:t>
            </a:r>
            <a:r>
              <a:rPr lang="it-IT" sz="2400" dirty="0" err="1">
                <a:solidFill>
                  <a:srgbClr val="FF0000"/>
                </a:solidFill>
              </a:rPr>
              <a:t>mila</a:t>
            </a:r>
            <a:r>
              <a:rPr lang="it-IT" sz="2400" dirty="0" err="1"/>
              <a:t>novecentoquattro</a:t>
            </a:r>
            <a:endParaRPr lang="it-IT" sz="2400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44268" y="4334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79E54F5-EA10-4B8B-A887-F5726053F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0" y="2233422"/>
            <a:ext cx="7360920" cy="239115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4745FB-A58B-4704-AE07-B57AD0440FE8}"/>
              </a:ext>
            </a:extLst>
          </p:cNvPr>
          <p:cNvSpPr txBox="1"/>
          <p:nvPr/>
        </p:nvSpPr>
        <p:spPr>
          <a:xfrm>
            <a:off x="3211066" y="108658"/>
            <a:ext cx="10528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OSSERVA LA TABELLA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48652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E03CE2-8B76-46C3-A674-31675651BECE}"/>
              </a:ext>
            </a:extLst>
          </p:cNvPr>
          <p:cNvSpPr txBox="1"/>
          <p:nvPr/>
        </p:nvSpPr>
        <p:spPr>
          <a:xfrm>
            <a:off x="418298" y="64068"/>
            <a:ext cx="110902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Scomposizione di numeri.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Anche nei numeri grandi ogni cifra ha un valore diverso a seconda della posizione che occupa.</a:t>
            </a:r>
          </a:p>
          <a:p>
            <a:r>
              <a:rPr lang="it-IT" dirty="0"/>
              <a:t>Nella scomposizione di numeri di quattro cifre o più cifre si deve specificare se si tratta 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Unità semplici ( u) o unità di migliaia ( </a:t>
            </a:r>
            <a:r>
              <a:rPr lang="it-IT" dirty="0" err="1"/>
              <a:t>uk</a:t>
            </a:r>
            <a:r>
              <a:rPr lang="it-IT" dirty="0"/>
              <a:t> 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Decine semplici ( da ) o decine di migliaia ( </a:t>
            </a:r>
            <a:r>
              <a:rPr lang="it-IT" dirty="0" err="1"/>
              <a:t>dak</a:t>
            </a:r>
            <a:r>
              <a:rPr lang="it-IT" dirty="0"/>
              <a:t> 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Centinaia semplici ( h ) o centinaia di migliaia ( </a:t>
            </a:r>
            <a:r>
              <a:rPr lang="it-IT" dirty="0" err="1"/>
              <a:t>hk</a:t>
            </a:r>
            <a:r>
              <a:rPr lang="it-IT" dirty="0"/>
              <a:t> 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I grandi numeri si possono rappresentare e scomporre.</a:t>
            </a:r>
          </a:p>
          <a:p>
            <a:endParaRPr lang="it-IT" dirty="0"/>
          </a:p>
          <a:p>
            <a:r>
              <a:rPr lang="it-IT" dirty="0"/>
              <a:t>Osserva  </a:t>
            </a:r>
          </a:p>
          <a:p>
            <a:r>
              <a:rPr lang="it-IT" dirty="0"/>
              <a:t>                   </a:t>
            </a:r>
          </a:p>
          <a:p>
            <a:r>
              <a:rPr lang="it-IT" dirty="0"/>
              <a:t>            Con l’abaco                                    In tabella                                                                                                        </a:t>
            </a:r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F21BE3-F84F-4B42-AEEE-55623AEC1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8" y="4059263"/>
            <a:ext cx="6972300" cy="2592324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6211" y="26707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F1C3B3-47CD-443A-B628-F22C6DDF9B12}"/>
              </a:ext>
            </a:extLst>
          </p:cNvPr>
          <p:cNvSpPr txBox="1"/>
          <p:nvPr/>
        </p:nvSpPr>
        <p:spPr>
          <a:xfrm>
            <a:off x="324292" y="215893"/>
            <a:ext cx="109308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Secondo il valore delle cifre</a:t>
            </a:r>
          </a:p>
          <a:p>
            <a:endParaRPr lang="it-IT" sz="2400" dirty="0"/>
          </a:p>
          <a:p>
            <a:r>
              <a:rPr lang="it-IT" sz="2400" dirty="0"/>
              <a:t>252412= 2hk 5dak 2uk 4h 1da 2u</a:t>
            </a:r>
          </a:p>
          <a:p>
            <a:r>
              <a:rPr lang="it-IT" sz="2400" dirty="0"/>
              <a:t>252412= 200000+50000+2000+400+10+2 (somma dei numeri)</a:t>
            </a:r>
          </a:p>
          <a:p>
            <a:r>
              <a:rPr lang="it-IT" sz="2400" dirty="0"/>
              <a:t>252412= (2x100000)+(5x10000)+(2x1000)+(4x100)+(1x10)+(2x1) (somma di prodotti)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>
                <a:solidFill>
                  <a:srgbClr val="FF0000"/>
                </a:solidFill>
              </a:rPr>
              <a:t>CONFRONTARE E ORDINARE I NUMERI GRANDI.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/>
              <a:t>Il nostro sistema di numerazione non solo è decimale e posizionale ma è anche </a:t>
            </a:r>
            <a:r>
              <a:rPr lang="it-IT" sz="2400" dirty="0">
                <a:solidFill>
                  <a:srgbClr val="FF0000"/>
                </a:solidFill>
              </a:rPr>
              <a:t>ordinato</a:t>
            </a:r>
            <a:r>
              <a:rPr lang="it-IT" sz="2400" dirty="0"/>
              <a:t>, perché ogni numero </a:t>
            </a:r>
            <a:r>
              <a:rPr lang="it-IT" sz="2400" dirty="0">
                <a:solidFill>
                  <a:srgbClr val="FF0000"/>
                </a:solidFill>
              </a:rPr>
              <a:t>è maggiore del suo precedente </a:t>
            </a:r>
            <a:r>
              <a:rPr lang="it-IT" sz="2400" dirty="0"/>
              <a:t>e</a:t>
            </a:r>
            <a:r>
              <a:rPr lang="it-IT" sz="2400" dirty="0">
                <a:solidFill>
                  <a:srgbClr val="FF0000"/>
                </a:solidFill>
              </a:rPr>
              <a:t> minore del suo successivo</a:t>
            </a:r>
            <a:r>
              <a:rPr lang="it-IT" sz="2400" dirty="0"/>
              <a:t>. I numeri possono essere ordinati secondo una </a:t>
            </a:r>
            <a:r>
              <a:rPr lang="it-IT" sz="2400" dirty="0">
                <a:solidFill>
                  <a:srgbClr val="FF0000"/>
                </a:solidFill>
              </a:rPr>
              <a:t>successione numerica crescente </a:t>
            </a:r>
            <a:r>
              <a:rPr lang="it-IT" sz="2400" dirty="0"/>
              <a:t>( dal minore al maggiore), o </a:t>
            </a:r>
            <a:r>
              <a:rPr lang="it-IT" sz="2400" dirty="0">
                <a:solidFill>
                  <a:srgbClr val="FF0000"/>
                </a:solidFill>
              </a:rPr>
              <a:t>decrescente </a:t>
            </a:r>
            <a:r>
              <a:rPr lang="it-IT" sz="2400" dirty="0"/>
              <a:t>( dal maggiore al minore ).</a:t>
            </a:r>
          </a:p>
          <a:p>
            <a:endParaRPr lang="it-IT" sz="2400" dirty="0"/>
          </a:p>
          <a:p>
            <a:r>
              <a:rPr lang="it-IT" sz="2400" dirty="0"/>
              <a:t>Precedente                   </a:t>
            </a:r>
            <a:r>
              <a:rPr lang="it-IT" sz="2400" dirty="0">
                <a:solidFill>
                  <a:srgbClr val="FF0000"/>
                </a:solidFill>
              </a:rPr>
              <a:t>numero  </a:t>
            </a:r>
            <a:r>
              <a:rPr lang="it-IT" sz="2400" dirty="0"/>
              <a:t>                    successivo</a:t>
            </a:r>
          </a:p>
          <a:p>
            <a:r>
              <a:rPr lang="it-IT" sz="2400" dirty="0"/>
              <a:t> 7858                                7859                             7860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37971" y="23397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1351A4-487C-441E-8166-216DA15D5646}"/>
              </a:ext>
            </a:extLst>
          </p:cNvPr>
          <p:cNvSpPr txBox="1"/>
          <p:nvPr/>
        </p:nvSpPr>
        <p:spPr>
          <a:xfrm>
            <a:off x="594659" y="241443"/>
            <a:ext cx="108469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confrontare due numeri naturali si devono seguire alcune regole: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Tra due numeri è sempre maggiore quello con il numero maggiore di cifre</a:t>
            </a:r>
          </a:p>
          <a:p>
            <a:r>
              <a:rPr lang="it-IT" dirty="0"/>
              <a:t>                     237 809 &gt;89 765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Tra due numeri con la stessa quantità di cifre, per capire quali dei due è maggiore occorre confrontare le cifre più a sinistra: è maggiore quello con la cifra maggiore </a:t>
            </a:r>
          </a:p>
          <a:p>
            <a:r>
              <a:rPr lang="it-IT" dirty="0"/>
              <a:t>                     </a:t>
            </a:r>
            <a:r>
              <a:rPr lang="it-IT" dirty="0">
                <a:solidFill>
                  <a:schemeClr val="accent1"/>
                </a:solidFill>
              </a:rPr>
              <a:t>3</a:t>
            </a:r>
            <a:r>
              <a:rPr lang="it-IT" dirty="0"/>
              <a:t>66 542&gt;</a:t>
            </a:r>
            <a:r>
              <a:rPr lang="it-IT" dirty="0">
                <a:solidFill>
                  <a:schemeClr val="accent1"/>
                </a:solidFill>
              </a:rPr>
              <a:t>1</a:t>
            </a:r>
            <a:r>
              <a:rPr lang="it-IT" dirty="0"/>
              <a:t>64 387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la prima cifra è uguale occorre confrontare la cifra successiva e così 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               1</a:t>
            </a:r>
            <a:r>
              <a:rPr lang="it-IT" dirty="0">
                <a:solidFill>
                  <a:schemeClr val="accent1"/>
                </a:solidFill>
              </a:rPr>
              <a:t>8</a:t>
            </a:r>
            <a:r>
              <a:rPr lang="it-IT" dirty="0"/>
              <a:t>6703&gt;1</a:t>
            </a:r>
            <a:r>
              <a:rPr lang="it-IT" dirty="0">
                <a:solidFill>
                  <a:schemeClr val="accent1"/>
                </a:solidFill>
              </a:rPr>
              <a:t>5</a:t>
            </a:r>
            <a:r>
              <a:rPr lang="it-IT" dirty="0"/>
              <a:t>9123                       24</a:t>
            </a:r>
            <a:r>
              <a:rPr lang="it-IT" dirty="0">
                <a:solidFill>
                  <a:schemeClr val="accent1"/>
                </a:solidFill>
              </a:rPr>
              <a:t>7</a:t>
            </a:r>
            <a:r>
              <a:rPr lang="it-IT" dirty="0"/>
              <a:t>892&gt;24</a:t>
            </a:r>
            <a:r>
              <a:rPr lang="it-IT" dirty="0">
                <a:solidFill>
                  <a:schemeClr val="accent1"/>
                </a:solidFill>
              </a:rPr>
              <a:t>5</a:t>
            </a:r>
            <a:r>
              <a:rPr lang="it-IT" dirty="0"/>
              <a:t>287                          307</a:t>
            </a:r>
            <a:r>
              <a:rPr lang="it-IT" dirty="0">
                <a:solidFill>
                  <a:schemeClr val="accent1"/>
                </a:solidFill>
              </a:rPr>
              <a:t>9</a:t>
            </a:r>
            <a:r>
              <a:rPr lang="it-IT" dirty="0"/>
              <a:t>64&gt;307</a:t>
            </a:r>
            <a:r>
              <a:rPr lang="it-IT" dirty="0">
                <a:solidFill>
                  <a:schemeClr val="accent1"/>
                </a:solidFill>
              </a:rPr>
              <a:t>6</a:t>
            </a:r>
            <a:r>
              <a:rPr lang="it-IT" dirty="0"/>
              <a:t>51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96507" y="4495678"/>
            <a:ext cx="487363" cy="48736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68137" y="4093029"/>
            <a:ext cx="7654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Assegno</a:t>
            </a:r>
          </a:p>
          <a:p>
            <a:r>
              <a:rPr lang="it-IT" sz="2800" dirty="0" smtClean="0"/>
              <a:t>Completa sul libro  Terramare in Tutto esercizi Doc pagina 4 – 5 – 6.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511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jDn43e3sxQ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39634" y="0"/>
            <a:ext cx="5699998" cy="3831771"/>
          </a:xfrm>
          <a:prstGeom prst="rect">
            <a:avLst/>
          </a:prstGeom>
        </p:spPr>
      </p:pic>
      <p:pic>
        <p:nvPicPr>
          <p:cNvPr id="5" name="B2wFakg7WJo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039632" y="1185454"/>
            <a:ext cx="5780556" cy="393954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39634" y="3831771"/>
            <a:ext cx="524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avviare i video è necessario cliccare sul tasto </a:t>
            </a:r>
          </a:p>
          <a:p>
            <a:r>
              <a:rPr lang="it-IT" dirty="0" smtClean="0"/>
              <a:t>«PRESENTAZIONE» in basso a destra del </a:t>
            </a:r>
            <a:r>
              <a:rPr lang="it-IT" dirty="0" err="1" smtClean="0"/>
              <a:t>Power</a:t>
            </a:r>
            <a:r>
              <a:rPr lang="it-IT" dirty="0" smtClean="0"/>
              <a:t> Point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0" y="5695405"/>
            <a:ext cx="3414662" cy="615063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>
            <a:off x="3363804" y="4522205"/>
            <a:ext cx="650847" cy="1053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5400000">
            <a:off x="10261618" y="5734593"/>
            <a:ext cx="1270425" cy="710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95454" y="4881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435</Words>
  <Application>Microsoft Office PowerPoint</Application>
  <PresentationFormat>Widescreen</PresentationFormat>
  <Paragraphs>53</Paragraphs>
  <Slides>7</Slides>
  <Notes>0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pirozzi</dc:creator>
  <cp:lastModifiedBy>huawei</cp:lastModifiedBy>
  <cp:revision>31</cp:revision>
  <dcterms:created xsi:type="dcterms:W3CDTF">2020-11-12T08:42:28Z</dcterms:created>
  <dcterms:modified xsi:type="dcterms:W3CDTF">2020-11-13T10:58:05Z</dcterms:modified>
</cp:coreProperties>
</file>