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66" r:id="rId2"/>
    <p:sldId id="258" r:id="rId3"/>
    <p:sldId id="259" r:id="rId4"/>
    <p:sldId id="260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7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B54C8-7C0A-417B-9B8C-34F6E68D54C8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5FA1E-411B-4966-A4F4-A81C8BECDB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055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327BB-6873-4F71-AF19-6489481BA50E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7751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hyperlink" Target="https://easyenglish.lacapannadelsilenzio.it/lesson-3-i-pronomi-personali-soggetto-e-il-presente-del-verbo-to-b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5.mp3"/><Relationship Id="rId7" Type="http://schemas.openxmlformats.org/officeDocument/2006/relationships/image" Target="../media/image6.jpe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5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qGITFJr_4Po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parare i giorni settimana in inglese - AerTech La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8" name="Picture 4" descr="Imparare i giorni settimana in inglese - AerTech La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3" y="307570"/>
            <a:ext cx="9497707" cy="655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21752" y="44103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1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easyenglish.lacapannadelsilenzio.it/wp-content/uploads/2019/01/inglese-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85525"/>
            <a:ext cx="4889634" cy="597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4889635" y="1182696"/>
            <a:ext cx="630760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b="1" i="1" dirty="0" err="1" smtClean="0">
                <a:solidFill>
                  <a:srgbClr val="555555"/>
                </a:solidFill>
                <a:latin typeface="inherit"/>
              </a:rPr>
              <a:t>Sunday</a:t>
            </a:r>
            <a:r>
              <a:rPr lang="it-IT" b="1" i="1" dirty="0" smtClean="0">
                <a:solidFill>
                  <a:srgbClr val="555555"/>
                </a:solidFill>
                <a:latin typeface="inherit"/>
              </a:rPr>
              <a:t> </a:t>
            </a:r>
            <a:r>
              <a:rPr lang="it-IT" i="1" dirty="0" smtClean="0">
                <a:solidFill>
                  <a:srgbClr val="555555"/>
                </a:solidFill>
                <a:latin typeface="inherit"/>
              </a:rPr>
              <a:t>si legge </a:t>
            </a:r>
            <a:r>
              <a:rPr lang="it-IT" i="1" dirty="0" err="1">
                <a:solidFill>
                  <a:srgbClr val="555555"/>
                </a:solidFill>
                <a:latin typeface="inherit"/>
              </a:rPr>
              <a:t>s</a:t>
            </a:r>
            <a:r>
              <a:rPr lang="it-IT" i="1" dirty="0" err="1" smtClean="0">
                <a:solidFill>
                  <a:srgbClr val="555555"/>
                </a:solidFill>
                <a:latin typeface="inherit"/>
              </a:rPr>
              <a:t>andei</a:t>
            </a:r>
            <a:r>
              <a:rPr lang="it-IT" i="1" dirty="0" smtClean="0">
                <a:solidFill>
                  <a:srgbClr val="555555"/>
                </a:solidFill>
                <a:latin typeface="inherit"/>
              </a:rPr>
              <a:t> e significa domenica</a:t>
            </a:r>
          </a:p>
          <a:p>
            <a:pPr fontAlgn="base"/>
            <a:r>
              <a:rPr lang="it-IT" b="1" i="1" dirty="0" err="1" smtClean="0">
                <a:solidFill>
                  <a:srgbClr val="555555"/>
                </a:solidFill>
                <a:latin typeface="inherit"/>
              </a:rPr>
              <a:t>Monday</a:t>
            </a:r>
            <a:r>
              <a:rPr lang="it-IT" i="1" dirty="0">
                <a:solidFill>
                  <a:srgbClr val="555555"/>
                </a:solidFill>
                <a:latin typeface="Arial" panose="020B0604020202020204" pitchFamily="34" charset="0"/>
              </a:rPr>
              <a:t> si legge mandei e significa lunedì.</a:t>
            </a:r>
            <a:br>
              <a:rPr lang="it-IT" i="1" dirty="0">
                <a:solidFill>
                  <a:srgbClr val="555555"/>
                </a:solidFill>
                <a:latin typeface="Arial" panose="020B0604020202020204" pitchFamily="34" charset="0"/>
              </a:rPr>
            </a:br>
            <a:r>
              <a:rPr lang="it-IT" b="1" i="1" dirty="0" err="1">
                <a:solidFill>
                  <a:srgbClr val="555555"/>
                </a:solidFill>
                <a:latin typeface="inherit"/>
              </a:rPr>
              <a:t>Tuesday</a:t>
            </a:r>
            <a:r>
              <a:rPr lang="it-IT" i="1" dirty="0">
                <a:solidFill>
                  <a:srgbClr val="555555"/>
                </a:solidFill>
                <a:latin typeface="Arial" panose="020B0604020202020204" pitchFamily="34" charset="0"/>
              </a:rPr>
              <a:t> si legge </a:t>
            </a:r>
            <a:r>
              <a:rPr lang="it-IT" i="1" dirty="0" err="1">
                <a:solidFill>
                  <a:srgbClr val="555555"/>
                </a:solidFill>
                <a:latin typeface="Arial" panose="020B0604020202020204" pitchFamily="34" charset="0"/>
              </a:rPr>
              <a:t>tiuSdei</a:t>
            </a:r>
            <a:r>
              <a:rPr lang="it-IT" i="1" dirty="0">
                <a:solidFill>
                  <a:srgbClr val="555555"/>
                </a:solidFill>
                <a:latin typeface="Arial" panose="020B0604020202020204" pitchFamily="34" charset="0"/>
              </a:rPr>
              <a:t> (s di casa) e traduce martedì.</a:t>
            </a:r>
            <a:br>
              <a:rPr lang="it-IT" i="1" dirty="0">
                <a:solidFill>
                  <a:srgbClr val="555555"/>
                </a:solidFill>
                <a:latin typeface="Arial" panose="020B0604020202020204" pitchFamily="34" charset="0"/>
              </a:rPr>
            </a:br>
            <a:r>
              <a:rPr lang="it-IT" b="1" i="1" dirty="0">
                <a:solidFill>
                  <a:srgbClr val="555555"/>
                </a:solidFill>
                <a:latin typeface="inherit"/>
              </a:rPr>
              <a:t>Wednesday</a:t>
            </a:r>
            <a:r>
              <a:rPr lang="it-IT" i="1" dirty="0">
                <a:solidFill>
                  <a:srgbClr val="555555"/>
                </a:solidFill>
                <a:latin typeface="Arial" panose="020B0604020202020204" pitchFamily="34" charset="0"/>
              </a:rPr>
              <a:t> si legge </a:t>
            </a:r>
            <a:r>
              <a:rPr lang="it-IT" i="1" dirty="0" err="1">
                <a:solidFill>
                  <a:srgbClr val="555555"/>
                </a:solidFill>
                <a:latin typeface="Arial" panose="020B0604020202020204" pitchFamily="34" charset="0"/>
              </a:rPr>
              <a:t>uenSday</a:t>
            </a:r>
            <a:r>
              <a:rPr lang="it-IT" i="1" dirty="0">
                <a:solidFill>
                  <a:srgbClr val="555555"/>
                </a:solidFill>
                <a:latin typeface="Arial" panose="020B0604020202020204" pitchFamily="34" charset="0"/>
              </a:rPr>
              <a:t> (s di casa) e significa mercoledì.</a:t>
            </a:r>
            <a:br>
              <a:rPr lang="it-IT" i="1" dirty="0">
                <a:solidFill>
                  <a:srgbClr val="555555"/>
                </a:solidFill>
                <a:latin typeface="Arial" panose="020B0604020202020204" pitchFamily="34" charset="0"/>
              </a:rPr>
            </a:br>
            <a:r>
              <a:rPr lang="it-IT" b="1" i="1" dirty="0" err="1">
                <a:solidFill>
                  <a:srgbClr val="555555"/>
                </a:solidFill>
                <a:latin typeface="inherit"/>
              </a:rPr>
              <a:t>Thursday</a:t>
            </a:r>
            <a:r>
              <a:rPr lang="it-IT" i="1" dirty="0">
                <a:solidFill>
                  <a:srgbClr val="555555"/>
                </a:solidFill>
                <a:latin typeface="Arial" panose="020B0604020202020204" pitchFamily="34" charset="0"/>
              </a:rPr>
              <a:t> si legge </a:t>
            </a:r>
            <a:r>
              <a:rPr lang="it-IT" i="1" dirty="0" err="1">
                <a:solidFill>
                  <a:srgbClr val="555555"/>
                </a:solidFill>
                <a:latin typeface="Arial" panose="020B0604020202020204" pitchFamily="34" charset="0"/>
              </a:rPr>
              <a:t>thesdei</a:t>
            </a:r>
            <a:r>
              <a:rPr lang="it-IT" i="1" dirty="0">
                <a:solidFill>
                  <a:srgbClr val="555555"/>
                </a:solidFill>
                <a:latin typeface="Arial" panose="020B0604020202020204" pitchFamily="34" charset="0"/>
              </a:rPr>
              <a:t> e si traduce giovedì.</a:t>
            </a:r>
            <a:br>
              <a:rPr lang="it-IT" i="1" dirty="0">
                <a:solidFill>
                  <a:srgbClr val="555555"/>
                </a:solidFill>
                <a:latin typeface="Arial" panose="020B0604020202020204" pitchFamily="34" charset="0"/>
              </a:rPr>
            </a:br>
            <a:r>
              <a:rPr lang="it-IT" b="1" i="1" dirty="0" err="1">
                <a:solidFill>
                  <a:srgbClr val="555555"/>
                </a:solidFill>
                <a:latin typeface="inherit"/>
              </a:rPr>
              <a:t>Friday</a:t>
            </a:r>
            <a:r>
              <a:rPr lang="it-IT" i="1" dirty="0">
                <a:solidFill>
                  <a:srgbClr val="555555"/>
                </a:solidFill>
                <a:latin typeface="Arial" panose="020B0604020202020204" pitchFamily="34" charset="0"/>
              </a:rPr>
              <a:t> si legge </a:t>
            </a:r>
            <a:r>
              <a:rPr lang="it-IT" i="1" dirty="0" err="1">
                <a:solidFill>
                  <a:srgbClr val="555555"/>
                </a:solidFill>
                <a:latin typeface="Arial" panose="020B0604020202020204" pitchFamily="34" charset="0"/>
              </a:rPr>
              <a:t>fraidei</a:t>
            </a:r>
            <a:r>
              <a:rPr lang="it-IT" i="1" dirty="0">
                <a:solidFill>
                  <a:srgbClr val="555555"/>
                </a:solidFill>
                <a:latin typeface="Arial" panose="020B0604020202020204" pitchFamily="34" charset="0"/>
              </a:rPr>
              <a:t> e significa venerdì.</a:t>
            </a:r>
            <a:br>
              <a:rPr lang="it-IT" i="1" dirty="0">
                <a:solidFill>
                  <a:srgbClr val="555555"/>
                </a:solidFill>
                <a:latin typeface="Arial" panose="020B0604020202020204" pitchFamily="34" charset="0"/>
              </a:rPr>
            </a:br>
            <a:r>
              <a:rPr lang="it-IT" b="1" i="1" dirty="0" err="1">
                <a:solidFill>
                  <a:srgbClr val="555555"/>
                </a:solidFill>
                <a:latin typeface="inherit"/>
              </a:rPr>
              <a:t>Saturday</a:t>
            </a:r>
            <a:r>
              <a:rPr lang="it-IT" i="1" dirty="0">
                <a:solidFill>
                  <a:srgbClr val="555555"/>
                </a:solidFill>
                <a:latin typeface="Arial" panose="020B0604020202020204" pitchFamily="34" charset="0"/>
              </a:rPr>
              <a:t> si legge </a:t>
            </a:r>
            <a:r>
              <a:rPr lang="it-IT" i="1" dirty="0" err="1">
                <a:solidFill>
                  <a:srgbClr val="555555"/>
                </a:solidFill>
                <a:latin typeface="Arial" panose="020B0604020202020204" pitchFamily="34" charset="0"/>
              </a:rPr>
              <a:t>satedai</a:t>
            </a:r>
            <a:r>
              <a:rPr lang="it-IT" i="1" dirty="0">
                <a:solidFill>
                  <a:srgbClr val="555555"/>
                </a:solidFill>
                <a:latin typeface="Arial" panose="020B0604020202020204" pitchFamily="34" charset="0"/>
              </a:rPr>
              <a:t> e traduce sabato</a:t>
            </a:r>
            <a:r>
              <a:rPr lang="it-IT" i="1" dirty="0" smtClean="0">
                <a:solidFill>
                  <a:srgbClr val="555555"/>
                </a:solidFill>
                <a:latin typeface="Arial" panose="020B0604020202020204" pitchFamily="34" charset="0"/>
              </a:rPr>
              <a:t>.</a:t>
            </a:r>
          </a:p>
          <a:p>
            <a:pPr fontAlgn="base"/>
            <a:r>
              <a:rPr lang="it-IT" i="1" dirty="0">
                <a:solidFill>
                  <a:srgbClr val="555555"/>
                </a:solidFill>
                <a:latin typeface="Arial" panose="020B0604020202020204" pitchFamily="34" charset="0"/>
              </a:rPr>
              <a:t/>
            </a:r>
            <a:br>
              <a:rPr lang="it-IT" i="1" dirty="0">
                <a:solidFill>
                  <a:srgbClr val="555555"/>
                </a:solidFill>
                <a:latin typeface="Arial" panose="020B0604020202020204" pitchFamily="34" charset="0"/>
              </a:rPr>
            </a:br>
            <a:r>
              <a:rPr lang="it-IT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Ricordate </a:t>
            </a:r>
            <a:r>
              <a:rPr lang="it-IT" i="1" dirty="0">
                <a:solidFill>
                  <a:srgbClr val="FF0000"/>
                </a:solidFill>
                <a:latin typeface="Arial" panose="020B0604020202020204" pitchFamily="34" charset="0"/>
              </a:rPr>
              <a:t>che i giorni della settimana si scrivono sempre con la lettera maiuscola e che vengono elencati cominciando dalla domenica e non dal lunedì, come facciamo noi.</a:t>
            </a:r>
            <a:endParaRPr lang="it-IT" b="0" i="1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444818" y="242358"/>
            <a:ext cx="41264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</a:rPr>
              <a:t>The </a:t>
            </a:r>
            <a:r>
              <a:rPr lang="it-IT" sz="3200" dirty="0" err="1">
                <a:solidFill>
                  <a:srgbClr val="FF0000"/>
                </a:solidFill>
              </a:rPr>
              <a:t>days</a:t>
            </a:r>
            <a:r>
              <a:rPr lang="it-IT" sz="3200" dirty="0">
                <a:solidFill>
                  <a:srgbClr val="FF0000"/>
                </a:solidFill>
              </a:rPr>
              <a:t> of the week</a:t>
            </a:r>
          </a:p>
        </p:txBody>
      </p:sp>
      <p:pic>
        <p:nvPicPr>
          <p:cNvPr id="8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05374" y="23533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0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4565" y="810700"/>
            <a:ext cx="436987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i="1" dirty="0">
                <a:solidFill>
                  <a:srgbClr val="555555"/>
                </a:solidFill>
                <a:latin typeface="Arial" panose="020B0604020202020204" pitchFamily="34" charset="0"/>
              </a:rPr>
              <a:t>Vediamo adesso come si </a:t>
            </a:r>
            <a:r>
              <a:rPr lang="it-IT" sz="2400" i="1" dirty="0" smtClean="0">
                <a:solidFill>
                  <a:srgbClr val="555555"/>
                </a:solidFill>
                <a:latin typeface="Arial" panose="020B0604020202020204" pitchFamily="34" charset="0"/>
              </a:rPr>
              <a:t>chiede</a:t>
            </a:r>
          </a:p>
          <a:p>
            <a:endParaRPr lang="it-IT" sz="2400" i="1" dirty="0" smtClean="0">
              <a:solidFill>
                <a:srgbClr val="555555"/>
              </a:solidFill>
              <a:latin typeface="Arial" panose="020B0604020202020204" pitchFamily="34" charset="0"/>
            </a:endParaRPr>
          </a:p>
          <a:p>
            <a:r>
              <a:rPr lang="it-IT" sz="2400" i="1" dirty="0" smtClean="0">
                <a:solidFill>
                  <a:srgbClr val="555555"/>
                </a:solidFill>
                <a:latin typeface="Arial" panose="020B0604020202020204" pitchFamily="34" charset="0"/>
              </a:rPr>
              <a:t>che </a:t>
            </a:r>
            <a:r>
              <a:rPr lang="it-IT" sz="2400" i="1" dirty="0">
                <a:solidFill>
                  <a:srgbClr val="555555"/>
                </a:solidFill>
                <a:latin typeface="Arial" panose="020B0604020202020204" pitchFamily="34" charset="0"/>
              </a:rPr>
              <a:t>giorno </a:t>
            </a:r>
            <a:r>
              <a:rPr lang="it-IT" sz="2400" i="1" dirty="0" smtClean="0">
                <a:solidFill>
                  <a:srgbClr val="555555"/>
                </a:solidFill>
                <a:latin typeface="Arial" panose="020B0604020202020204" pitchFamily="34" charset="0"/>
              </a:rPr>
              <a:t>è ?</a:t>
            </a:r>
            <a:endParaRPr lang="it-IT" sz="2400" b="1" i="1" dirty="0">
              <a:solidFill>
                <a:srgbClr val="555555"/>
              </a:solidFill>
              <a:latin typeface="Arial" panose="020B0604020202020204" pitchFamily="34" charset="0"/>
            </a:endParaRPr>
          </a:p>
          <a:p>
            <a:r>
              <a:rPr lang="it-IT" sz="2400" b="1" i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What</a:t>
            </a:r>
            <a:r>
              <a:rPr lang="it-IT" sz="2400" b="1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it-IT" sz="2400" b="1" i="1" dirty="0" err="1">
                <a:solidFill>
                  <a:srgbClr val="FF0000"/>
                </a:solidFill>
                <a:latin typeface="Arial" panose="020B0604020202020204" pitchFamily="34" charset="0"/>
              </a:rPr>
              <a:t>day</a:t>
            </a:r>
            <a:r>
              <a:rPr lang="it-IT" sz="2400" b="1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it-IT" sz="2400" b="1" i="1" dirty="0" err="1">
                <a:solidFill>
                  <a:srgbClr val="FF0000"/>
                </a:solidFill>
                <a:latin typeface="Arial" panose="020B0604020202020204" pitchFamily="34" charset="0"/>
              </a:rPr>
              <a:t>is</a:t>
            </a:r>
            <a:r>
              <a:rPr lang="it-IT" sz="2400" b="1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it-IT" sz="2400" b="1" i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it</a:t>
            </a:r>
            <a:r>
              <a:rPr lang="it-IT" sz="2400" b="1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?</a:t>
            </a:r>
          </a:p>
          <a:p>
            <a:endParaRPr lang="it-IT" sz="2400" i="1" dirty="0" smtClean="0">
              <a:solidFill>
                <a:srgbClr val="555555"/>
              </a:solidFill>
              <a:latin typeface="Arial" panose="020B0604020202020204" pitchFamily="34" charset="0"/>
            </a:endParaRPr>
          </a:p>
          <a:p>
            <a:r>
              <a:rPr lang="it-IT" sz="2400" i="1" dirty="0">
                <a:solidFill>
                  <a:srgbClr val="555555"/>
                </a:solidFill>
                <a:latin typeface="Arial" panose="020B0604020202020204" pitchFamily="34" charset="0"/>
              </a:rPr>
              <a:t>c</a:t>
            </a:r>
            <a:r>
              <a:rPr lang="it-IT" sz="2400" i="1" dirty="0" smtClean="0">
                <a:solidFill>
                  <a:srgbClr val="555555"/>
                </a:solidFill>
                <a:latin typeface="Arial" panose="020B0604020202020204" pitchFamily="34" charset="0"/>
              </a:rPr>
              <a:t>he giorno è oggi? </a:t>
            </a:r>
          </a:p>
          <a:p>
            <a:r>
              <a:rPr lang="it-IT" sz="2400" i="1" dirty="0" smtClean="0">
                <a:solidFill>
                  <a:srgbClr val="555555"/>
                </a:solidFill>
                <a:latin typeface="Arial" panose="020B0604020202020204" pitchFamily="34" charset="0"/>
              </a:rPr>
              <a:t> </a:t>
            </a:r>
            <a:r>
              <a:rPr lang="it-IT" sz="2400" b="1" i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What</a:t>
            </a:r>
            <a:r>
              <a:rPr lang="it-IT" sz="2400" b="1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it-IT" sz="2400" b="1" i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day</a:t>
            </a:r>
            <a:r>
              <a:rPr lang="it-IT" sz="2400" b="1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it-IT" sz="2400" b="1" i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is</a:t>
            </a:r>
            <a:r>
              <a:rPr lang="it-IT" sz="2400" b="1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it-IT" sz="2400" b="1" i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it</a:t>
            </a:r>
            <a:r>
              <a:rPr lang="it-IT" sz="2400" b="1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it-IT" sz="2400" b="1" i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today</a:t>
            </a:r>
            <a:r>
              <a:rPr lang="it-IT" sz="2400" b="1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</a:p>
          <a:p>
            <a:endParaRPr lang="it-IT" sz="2400" b="1" i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it-IT" sz="2400" dirty="0" smtClean="0">
                <a:solidFill>
                  <a:schemeClr val="accent5"/>
                </a:solidFill>
              </a:rPr>
              <a:t>Come si risponde:</a:t>
            </a:r>
          </a:p>
          <a:p>
            <a:r>
              <a:rPr lang="it-IT" sz="2400" dirty="0" err="1" smtClean="0"/>
              <a:t>It</a:t>
            </a:r>
            <a:r>
              <a:rPr lang="it-IT" sz="2400" dirty="0" smtClean="0"/>
              <a:t> </a:t>
            </a:r>
            <a:r>
              <a:rPr lang="it-IT" sz="2400" dirty="0" err="1" smtClean="0"/>
              <a:t>is</a:t>
            </a:r>
            <a:r>
              <a:rPr lang="it-IT" sz="2400" dirty="0" smtClean="0"/>
              <a:t> </a:t>
            </a:r>
            <a:r>
              <a:rPr lang="it-IT" sz="2400" dirty="0" err="1" smtClean="0"/>
              <a:t>Moday</a:t>
            </a:r>
            <a:r>
              <a:rPr lang="it-IT" sz="2400" dirty="0" smtClean="0"/>
              <a:t> (</a:t>
            </a:r>
            <a:r>
              <a:rPr lang="it-IT" sz="2400" dirty="0" err="1" smtClean="0"/>
              <a:t>it’s</a:t>
            </a:r>
            <a:r>
              <a:rPr lang="it-IT" sz="2400" dirty="0" smtClean="0"/>
              <a:t> </a:t>
            </a:r>
            <a:r>
              <a:rPr lang="it-IT" sz="2400" dirty="0" err="1" smtClean="0"/>
              <a:t>Monday</a:t>
            </a:r>
            <a:r>
              <a:rPr lang="it-IT" sz="2400" dirty="0" smtClean="0"/>
              <a:t>)</a:t>
            </a:r>
            <a:r>
              <a:rPr lang="it-IT" sz="2400" dirty="0"/>
              <a:t/>
            </a:r>
            <a:br>
              <a:rPr lang="it-IT" sz="2400" dirty="0"/>
            </a:br>
            <a:r>
              <a:rPr lang="it-IT" sz="2400" i="1" dirty="0">
                <a:solidFill>
                  <a:srgbClr val="555555"/>
                </a:solidFill>
                <a:latin typeface="Arial" panose="020B0604020202020204" pitchFamily="34" charset="0"/>
              </a:rPr>
              <a:t>Di </a:t>
            </a:r>
            <a:r>
              <a:rPr lang="it-IT" sz="2400" i="1" dirty="0" err="1">
                <a:solidFill>
                  <a:srgbClr val="555555"/>
                </a:solidFill>
                <a:latin typeface="Arial" panose="020B0604020202020204" pitchFamily="34" charset="0"/>
              </a:rPr>
              <a:t>what</a:t>
            </a:r>
            <a:r>
              <a:rPr lang="it-IT" sz="2400" i="1" dirty="0">
                <a:solidFill>
                  <a:srgbClr val="555555"/>
                </a:solidFill>
                <a:latin typeface="Arial" panose="020B0604020202020204" pitchFamily="34" charset="0"/>
              </a:rPr>
              <a:t> (</a:t>
            </a:r>
            <a:r>
              <a:rPr lang="it-IT" sz="2400" i="1" dirty="0" err="1">
                <a:solidFill>
                  <a:srgbClr val="555555"/>
                </a:solidFill>
                <a:latin typeface="Arial" panose="020B0604020202020204" pitchFamily="34" charset="0"/>
              </a:rPr>
              <a:t>uot</a:t>
            </a:r>
            <a:r>
              <a:rPr lang="it-IT" sz="2400" i="1" dirty="0">
                <a:solidFill>
                  <a:srgbClr val="555555"/>
                </a:solidFill>
                <a:latin typeface="Arial" panose="020B0604020202020204" pitchFamily="34" charset="0"/>
              </a:rPr>
              <a:t>) ,di </a:t>
            </a:r>
            <a:r>
              <a:rPr lang="it-IT" sz="2400" i="1" dirty="0" err="1">
                <a:solidFill>
                  <a:srgbClr val="555555"/>
                </a:solidFill>
                <a:latin typeface="Arial" panose="020B0604020202020204" pitchFamily="34" charset="0"/>
              </a:rPr>
              <a:t>day</a:t>
            </a:r>
            <a:r>
              <a:rPr lang="it-IT" sz="2400" i="1" dirty="0">
                <a:solidFill>
                  <a:srgbClr val="555555"/>
                </a:solidFill>
                <a:latin typeface="Arial" panose="020B0604020202020204" pitchFamily="34" charset="0"/>
              </a:rPr>
              <a:t> (dei) e di </a:t>
            </a:r>
            <a:r>
              <a:rPr lang="it-IT" sz="2400" i="1" dirty="0" err="1">
                <a:solidFill>
                  <a:srgbClr val="555555"/>
                </a:solidFill>
                <a:latin typeface="Arial" panose="020B0604020202020204" pitchFamily="34" charset="0"/>
              </a:rPr>
              <a:t>is</a:t>
            </a:r>
            <a:r>
              <a:rPr lang="it-IT" sz="2400" i="1" dirty="0">
                <a:solidFill>
                  <a:srgbClr val="555555"/>
                </a:solidFill>
                <a:latin typeface="Arial" panose="020B0604020202020204" pitchFamily="34" charset="0"/>
              </a:rPr>
              <a:t> </a:t>
            </a:r>
            <a:r>
              <a:rPr lang="it-IT" sz="2400" i="1" dirty="0" err="1">
                <a:solidFill>
                  <a:srgbClr val="555555"/>
                </a:solidFill>
                <a:latin typeface="Arial" panose="020B0604020202020204" pitchFamily="34" charset="0"/>
              </a:rPr>
              <a:t>it</a:t>
            </a:r>
            <a:r>
              <a:rPr lang="it-IT" sz="2400" i="1" dirty="0">
                <a:solidFill>
                  <a:srgbClr val="555555"/>
                </a:solidFill>
                <a:latin typeface="Arial" panose="020B0604020202020204" pitchFamily="34" charset="0"/>
              </a:rPr>
              <a:t> </a:t>
            </a:r>
            <a:r>
              <a:rPr lang="it-IT" sz="2400" i="1" dirty="0">
                <a:latin typeface="Arial" panose="020B0604020202020204" pitchFamily="34" charset="0"/>
              </a:rPr>
              <a:t>(</a:t>
            </a:r>
            <a:r>
              <a:rPr lang="it-IT" sz="2400" b="1" i="1" dirty="0">
                <a:solidFill>
                  <a:srgbClr val="FF0000"/>
                </a:solidFill>
                <a:latin typeface="inherit"/>
                <a:hlinkClick r:id="rId4"/>
              </a:rPr>
              <a:t>verbo to be</a:t>
            </a:r>
            <a:r>
              <a:rPr lang="it-IT" sz="2400" i="1" dirty="0">
                <a:solidFill>
                  <a:srgbClr val="555555"/>
                </a:solidFill>
                <a:latin typeface="Arial" panose="020B0604020202020204" pitchFamily="34" charset="0"/>
              </a:rPr>
              <a:t>) già conoscete la pronuncia, ma non di </a:t>
            </a:r>
            <a:r>
              <a:rPr lang="it-IT" sz="2400" i="1" dirty="0" err="1">
                <a:solidFill>
                  <a:srgbClr val="555555"/>
                </a:solidFill>
                <a:latin typeface="Arial" panose="020B0604020202020204" pitchFamily="34" charset="0"/>
              </a:rPr>
              <a:t>today</a:t>
            </a:r>
            <a:r>
              <a:rPr lang="it-IT" sz="2400" i="1" dirty="0">
                <a:solidFill>
                  <a:srgbClr val="555555"/>
                </a:solidFill>
                <a:latin typeface="Arial" panose="020B0604020202020204" pitchFamily="34" charset="0"/>
              </a:rPr>
              <a:t>. Ascoltatela e ripetetela:</a:t>
            </a:r>
            <a:endParaRPr lang="it-IT" sz="2400" dirty="0"/>
          </a:p>
        </p:txBody>
      </p:sp>
      <p:sp>
        <p:nvSpPr>
          <p:cNvPr id="3" name="Rettangolo 2"/>
          <p:cNvSpPr/>
          <p:nvPr/>
        </p:nvSpPr>
        <p:spPr>
          <a:xfrm>
            <a:off x="5245768" y="1367928"/>
            <a:ext cx="668635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chemeClr val="accent1">
                    <a:lumMod val="75000"/>
                  </a:schemeClr>
                </a:solidFill>
                <a:latin typeface="Lato"/>
              </a:rPr>
              <a:t>Eccoti quindi una serie di termini che son sicuro ti torneranno utili nell’inglese di tutti i giorni: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800" b="1" dirty="0" err="1">
                <a:solidFill>
                  <a:srgbClr val="666666"/>
                </a:solidFill>
                <a:latin typeface="Lato"/>
              </a:rPr>
              <a:t>today</a:t>
            </a:r>
            <a:r>
              <a:rPr lang="it-IT" sz="2800" dirty="0">
                <a:solidFill>
                  <a:srgbClr val="666666"/>
                </a:solidFill>
                <a:latin typeface="Lato"/>
              </a:rPr>
              <a:t> (oggi</a:t>
            </a:r>
            <a:r>
              <a:rPr lang="it-IT" sz="2800" dirty="0" smtClean="0">
                <a:solidFill>
                  <a:srgbClr val="666666"/>
                </a:solidFill>
                <a:latin typeface="Lato"/>
              </a:rPr>
              <a:t>)</a:t>
            </a:r>
            <a:endParaRPr lang="it-IT" sz="2800" dirty="0">
              <a:solidFill>
                <a:srgbClr val="666666"/>
              </a:solidFill>
              <a:latin typeface="La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800" b="1" dirty="0" err="1">
                <a:solidFill>
                  <a:srgbClr val="666666"/>
                </a:solidFill>
                <a:latin typeface="Lato"/>
              </a:rPr>
              <a:t>tomorrow</a:t>
            </a:r>
            <a:r>
              <a:rPr lang="it-IT" sz="2800" dirty="0">
                <a:solidFill>
                  <a:srgbClr val="666666"/>
                </a:solidFill>
                <a:latin typeface="Lato"/>
              </a:rPr>
              <a:t> (domani)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rgbClr val="666666"/>
                </a:solidFill>
                <a:latin typeface="Lato"/>
              </a:rPr>
              <a:t>the </a:t>
            </a:r>
            <a:r>
              <a:rPr lang="it-IT" sz="2800" b="1" dirty="0" err="1">
                <a:solidFill>
                  <a:srgbClr val="666666"/>
                </a:solidFill>
                <a:latin typeface="Lato"/>
              </a:rPr>
              <a:t>day</a:t>
            </a:r>
            <a:r>
              <a:rPr lang="it-IT" sz="2800" b="1" dirty="0">
                <a:solidFill>
                  <a:srgbClr val="666666"/>
                </a:solidFill>
                <a:latin typeface="Lato"/>
              </a:rPr>
              <a:t> </a:t>
            </a:r>
            <a:r>
              <a:rPr lang="it-IT" sz="2800" b="1" dirty="0" err="1">
                <a:solidFill>
                  <a:srgbClr val="666666"/>
                </a:solidFill>
                <a:latin typeface="Lato"/>
              </a:rPr>
              <a:t>after</a:t>
            </a:r>
            <a:r>
              <a:rPr lang="it-IT" sz="2800" b="1" dirty="0">
                <a:solidFill>
                  <a:srgbClr val="666666"/>
                </a:solidFill>
                <a:latin typeface="Lato"/>
              </a:rPr>
              <a:t> </a:t>
            </a:r>
            <a:r>
              <a:rPr lang="it-IT" sz="2800" b="1" dirty="0" err="1">
                <a:solidFill>
                  <a:srgbClr val="666666"/>
                </a:solidFill>
                <a:latin typeface="Lato"/>
              </a:rPr>
              <a:t>tomorrow</a:t>
            </a:r>
            <a:r>
              <a:rPr lang="it-IT" sz="2800" dirty="0">
                <a:solidFill>
                  <a:srgbClr val="666666"/>
                </a:solidFill>
                <a:latin typeface="Lato"/>
              </a:rPr>
              <a:t> </a:t>
            </a:r>
            <a:r>
              <a:rPr lang="it-IT" sz="2800" dirty="0" smtClean="0">
                <a:solidFill>
                  <a:srgbClr val="666666"/>
                </a:solidFill>
                <a:latin typeface="Lato"/>
              </a:rPr>
              <a:t>(dopodomani)</a:t>
            </a:r>
            <a:endParaRPr lang="it-IT" sz="2800" dirty="0">
              <a:solidFill>
                <a:srgbClr val="666666"/>
              </a:solidFill>
              <a:latin typeface="La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800" b="1" dirty="0" err="1">
                <a:solidFill>
                  <a:srgbClr val="666666"/>
                </a:solidFill>
                <a:latin typeface="Lato"/>
              </a:rPr>
              <a:t>yesterday</a:t>
            </a:r>
            <a:r>
              <a:rPr lang="it-IT" sz="2800" dirty="0">
                <a:solidFill>
                  <a:srgbClr val="666666"/>
                </a:solidFill>
                <a:latin typeface="Lato"/>
              </a:rPr>
              <a:t> (ieri</a:t>
            </a:r>
            <a:r>
              <a:rPr lang="it-IT" sz="2800" dirty="0" smtClean="0">
                <a:solidFill>
                  <a:srgbClr val="666666"/>
                </a:solidFill>
                <a:latin typeface="Lato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2800" b="0" i="0" dirty="0">
              <a:solidFill>
                <a:srgbClr val="666666"/>
              </a:solidFill>
              <a:effectLst/>
              <a:latin typeface="Lato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275215" y="0"/>
            <a:ext cx="4006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err="1" smtClean="0">
                <a:solidFill>
                  <a:srgbClr val="FF0000"/>
                </a:solidFill>
              </a:rPr>
              <a:t>Remember</a:t>
            </a:r>
            <a:r>
              <a:rPr lang="it-IT" sz="4800" dirty="0" smtClean="0">
                <a:solidFill>
                  <a:srgbClr val="FF0000"/>
                </a:solidFill>
              </a:rPr>
              <a:t>…</a:t>
            </a:r>
            <a:endParaRPr lang="it-IT" sz="4800" dirty="0">
              <a:solidFill>
                <a:srgbClr val="FF0000"/>
              </a:solidFill>
            </a:endParaRPr>
          </a:p>
        </p:txBody>
      </p:sp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22248" y="42459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82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ante schede didattiche da stampare in PDF per imparare i giorni della settimana in inglese per bambini della scuola primaria con esercizi diverten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443" y="991402"/>
            <a:ext cx="5676502" cy="586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chede_didattiche_inglese_giorni_della_settimana Esercizi in ingle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31" y="1309035"/>
            <a:ext cx="5043638" cy="544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885524" y="142941"/>
            <a:ext cx="4600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rgbClr val="00B0F0"/>
                </a:solidFill>
              </a:rPr>
              <a:t>Read and complete</a:t>
            </a:r>
            <a:endParaRPr lang="it-IT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58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INGER_CLASS4_0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19534" y="189774"/>
            <a:ext cx="406400" cy="406400"/>
          </a:xfrm>
          <a:prstGeom prst="rect">
            <a:avLst/>
          </a:prstGeom>
        </p:spPr>
      </p:pic>
      <p:sp>
        <p:nvSpPr>
          <p:cNvPr id="3" name="Freccia a destra 2"/>
          <p:cNvSpPr/>
          <p:nvPr/>
        </p:nvSpPr>
        <p:spPr>
          <a:xfrm>
            <a:off x="5101389" y="2004462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GINGER_CLASS4_01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69841" y="207505"/>
            <a:ext cx="406400" cy="406400"/>
          </a:xfrm>
          <a:prstGeom prst="rect">
            <a:avLst/>
          </a:prstGeom>
        </p:spPr>
      </p:pic>
      <p:sp>
        <p:nvSpPr>
          <p:cNvPr id="7" name="Freccia a destra 6"/>
          <p:cNvSpPr/>
          <p:nvPr/>
        </p:nvSpPr>
        <p:spPr>
          <a:xfrm>
            <a:off x="5147108" y="144379"/>
            <a:ext cx="1765901" cy="5436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Audio 14</a:t>
            </a:r>
            <a:endParaRPr lang="it-IT" dirty="0"/>
          </a:p>
        </p:txBody>
      </p:sp>
      <p:sp>
        <p:nvSpPr>
          <p:cNvPr id="8" name="Freccia a destra 7"/>
          <p:cNvSpPr/>
          <p:nvPr/>
        </p:nvSpPr>
        <p:spPr>
          <a:xfrm>
            <a:off x="182880" y="144379"/>
            <a:ext cx="1546321" cy="5326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Audio 13</a:t>
            </a:r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88039"/>
            <a:ext cx="7971720" cy="609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89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77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qGITFJr_4Po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90888" y="1896177"/>
            <a:ext cx="10019899" cy="4649002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0" y="79756"/>
            <a:ext cx="69879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i="1" dirty="0">
                <a:solidFill>
                  <a:srgbClr val="00B0F0"/>
                </a:solidFill>
                <a:latin typeface="Arial" panose="020B0604020202020204" pitchFamily="34" charset="0"/>
              </a:rPr>
              <a:t>Di seguito ascolterete la sigla iniziale di una famosa serie TV americana, Happy </a:t>
            </a:r>
            <a:r>
              <a:rPr lang="it-IT" sz="2000" i="1" dirty="0" err="1">
                <a:solidFill>
                  <a:srgbClr val="FF0000"/>
                </a:solidFill>
                <a:latin typeface="Arial" panose="020B0604020202020204" pitchFamily="34" charset="0"/>
              </a:rPr>
              <a:t>Days</a:t>
            </a:r>
            <a:r>
              <a:rPr lang="it-IT" sz="2000" i="1" dirty="0">
                <a:solidFill>
                  <a:srgbClr val="00B0F0"/>
                </a:solidFill>
                <a:latin typeface="Arial" panose="020B0604020202020204" pitchFamily="34" charset="0"/>
              </a:rPr>
              <a:t> (</a:t>
            </a:r>
            <a:r>
              <a:rPr lang="it-IT" sz="2000" i="1" dirty="0">
                <a:solidFill>
                  <a:srgbClr val="FF0000"/>
                </a:solidFill>
                <a:latin typeface="Arial" panose="020B0604020202020204" pitchFamily="34" charset="0"/>
              </a:rPr>
              <a:t>Giorni</a:t>
            </a:r>
            <a:r>
              <a:rPr lang="it-IT" sz="2000" i="1" dirty="0">
                <a:solidFill>
                  <a:srgbClr val="00B0F0"/>
                </a:solidFill>
                <a:latin typeface="Arial" panose="020B0604020202020204" pitchFamily="34" charset="0"/>
              </a:rPr>
              <a:t> Felici)</a:t>
            </a:r>
            <a:r>
              <a:rPr lang="it-IT" sz="2000" dirty="0">
                <a:solidFill>
                  <a:srgbClr val="00B0F0"/>
                </a:solidFill>
              </a:rPr>
              <a:t/>
            </a:r>
            <a:br>
              <a:rPr lang="it-IT" sz="2000" dirty="0">
                <a:solidFill>
                  <a:srgbClr val="00B0F0"/>
                </a:solidFill>
              </a:rPr>
            </a:br>
            <a:r>
              <a:rPr lang="it-IT" sz="2000" i="1" dirty="0">
                <a:solidFill>
                  <a:srgbClr val="00B0F0"/>
                </a:solidFill>
                <a:latin typeface="Arial" panose="020B0604020202020204" pitchFamily="34" charset="0"/>
              </a:rPr>
              <a:t>Buona visione e buon ascolto.</a:t>
            </a:r>
            <a:endParaRPr lang="it-IT" sz="2000" dirty="0">
              <a:solidFill>
                <a:srgbClr val="00B0F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729086" y="519529"/>
            <a:ext cx="1828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Clicca 2 volte di seguito sul video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6839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693019" y="1380042"/>
            <a:ext cx="108380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115505" y="1475372"/>
            <a:ext cx="686281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>
                <a:solidFill>
                  <a:srgbClr val="333333"/>
                </a:solidFill>
                <a:latin typeface="Helvetica Neue"/>
              </a:rPr>
              <a:t>Sunday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it-IT" dirty="0" err="1">
                <a:solidFill>
                  <a:srgbClr val="333333"/>
                </a:solidFill>
                <a:latin typeface="Helvetica Neue"/>
              </a:rPr>
              <a:t>Monday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, Happy </a:t>
            </a:r>
            <a:r>
              <a:rPr lang="it-IT" dirty="0" err="1">
                <a:solidFill>
                  <a:srgbClr val="333333"/>
                </a:solidFill>
                <a:latin typeface="Helvetica Neue"/>
              </a:rPr>
              <a:t>Days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,</a:t>
            </a:r>
            <a:br>
              <a:rPr lang="it-IT" dirty="0">
                <a:solidFill>
                  <a:srgbClr val="333333"/>
                </a:solidFill>
                <a:latin typeface="Helvetica Neue"/>
              </a:rPr>
            </a:br>
            <a:r>
              <a:rPr lang="it-IT" dirty="0">
                <a:solidFill>
                  <a:srgbClr val="0080FF"/>
                </a:solidFill>
                <a:latin typeface="Helvetica Neue"/>
              </a:rPr>
              <a:t>Domenica, Lunedi, Happy </a:t>
            </a:r>
            <a:r>
              <a:rPr lang="it-IT" dirty="0" err="1">
                <a:solidFill>
                  <a:srgbClr val="0080FF"/>
                </a:solidFill>
                <a:latin typeface="Helvetica Neue"/>
              </a:rPr>
              <a:t>Days</a:t>
            </a:r>
            <a:r>
              <a:rPr lang="it-IT" dirty="0">
                <a:solidFill>
                  <a:srgbClr val="0080FF"/>
                </a:solidFill>
                <a:latin typeface="Helvetica Neue"/>
              </a:rPr>
              <a:t>,</a:t>
            </a:r>
            <a:br>
              <a:rPr lang="it-IT" dirty="0">
                <a:solidFill>
                  <a:srgbClr val="0080FF"/>
                </a:solidFill>
                <a:latin typeface="Helvetica Neue"/>
              </a:rPr>
            </a:br>
            <a:r>
              <a:rPr lang="it-IT" dirty="0" err="1">
                <a:solidFill>
                  <a:srgbClr val="333333"/>
                </a:solidFill>
                <a:latin typeface="Helvetica Neue"/>
              </a:rPr>
              <a:t>Tuesday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, Wednesday, Happy </a:t>
            </a:r>
            <a:r>
              <a:rPr lang="it-IT" dirty="0" err="1">
                <a:solidFill>
                  <a:srgbClr val="333333"/>
                </a:solidFill>
                <a:latin typeface="Helvetica Neue"/>
              </a:rPr>
              <a:t>Days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,</a:t>
            </a:r>
            <a:br>
              <a:rPr lang="it-IT" dirty="0">
                <a:solidFill>
                  <a:srgbClr val="333333"/>
                </a:solidFill>
                <a:latin typeface="Helvetica Neue"/>
              </a:rPr>
            </a:br>
            <a:r>
              <a:rPr lang="it-IT" dirty="0">
                <a:solidFill>
                  <a:srgbClr val="0080FF"/>
                </a:solidFill>
                <a:latin typeface="Helvetica Neue"/>
              </a:rPr>
              <a:t>Martedì, Mercoledì, Happy </a:t>
            </a:r>
            <a:r>
              <a:rPr lang="it-IT" dirty="0" err="1">
                <a:solidFill>
                  <a:srgbClr val="0080FF"/>
                </a:solidFill>
                <a:latin typeface="Helvetica Neue"/>
              </a:rPr>
              <a:t>Days</a:t>
            </a:r>
            <a:r>
              <a:rPr lang="it-IT" dirty="0">
                <a:solidFill>
                  <a:srgbClr val="0080FF"/>
                </a:solidFill>
                <a:latin typeface="Helvetica Neue"/>
              </a:rPr>
              <a:t>,</a:t>
            </a:r>
            <a:br>
              <a:rPr lang="it-IT" dirty="0">
                <a:solidFill>
                  <a:srgbClr val="0080FF"/>
                </a:solidFill>
                <a:latin typeface="Helvetica Neue"/>
              </a:rPr>
            </a:br>
            <a:r>
              <a:rPr lang="it-IT" dirty="0" err="1">
                <a:solidFill>
                  <a:srgbClr val="333333"/>
                </a:solidFill>
                <a:latin typeface="Helvetica Neue"/>
              </a:rPr>
              <a:t>Thursday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it-IT" dirty="0" err="1">
                <a:solidFill>
                  <a:srgbClr val="333333"/>
                </a:solidFill>
                <a:latin typeface="Helvetica Neue"/>
              </a:rPr>
              <a:t>Friday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, Happy </a:t>
            </a:r>
            <a:r>
              <a:rPr lang="it-IT" dirty="0" err="1">
                <a:solidFill>
                  <a:srgbClr val="333333"/>
                </a:solidFill>
                <a:latin typeface="Helvetica Neue"/>
              </a:rPr>
              <a:t>Days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,</a:t>
            </a:r>
            <a:br>
              <a:rPr lang="it-IT" dirty="0">
                <a:solidFill>
                  <a:srgbClr val="333333"/>
                </a:solidFill>
                <a:latin typeface="Helvetica Neue"/>
              </a:rPr>
            </a:br>
            <a:r>
              <a:rPr lang="it-IT" dirty="0" err="1">
                <a:solidFill>
                  <a:srgbClr val="0080FF"/>
                </a:solidFill>
                <a:latin typeface="Helvetica Neue"/>
              </a:rPr>
              <a:t>Giovedi</a:t>
            </a:r>
            <a:r>
              <a:rPr lang="it-IT" dirty="0">
                <a:solidFill>
                  <a:srgbClr val="0080FF"/>
                </a:solidFill>
                <a:latin typeface="Helvetica Neue"/>
              </a:rPr>
              <a:t>, Venerdì, Happy </a:t>
            </a:r>
            <a:r>
              <a:rPr lang="it-IT" dirty="0" err="1">
                <a:solidFill>
                  <a:srgbClr val="0080FF"/>
                </a:solidFill>
                <a:latin typeface="Helvetica Neue"/>
              </a:rPr>
              <a:t>Days</a:t>
            </a:r>
            <a:r>
              <a:rPr lang="it-IT" dirty="0">
                <a:solidFill>
                  <a:srgbClr val="0080FF"/>
                </a:solidFill>
                <a:latin typeface="Helvetica Neue"/>
              </a:rPr>
              <a:t>,</a:t>
            </a:r>
            <a:br>
              <a:rPr lang="it-IT" dirty="0">
                <a:solidFill>
                  <a:srgbClr val="0080FF"/>
                </a:solidFill>
                <a:latin typeface="Helvetica Neue"/>
              </a:rPr>
            </a:br>
            <a:r>
              <a:rPr lang="it-IT" dirty="0" err="1">
                <a:solidFill>
                  <a:srgbClr val="333333"/>
                </a:solidFill>
                <a:latin typeface="Helvetica Neue"/>
              </a:rPr>
              <a:t>Saturday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it-IT" dirty="0" err="1">
                <a:solidFill>
                  <a:srgbClr val="333333"/>
                </a:solidFill>
                <a:latin typeface="Helvetica Neue"/>
              </a:rPr>
              <a:t>what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 a </a:t>
            </a:r>
            <a:r>
              <a:rPr lang="it-IT" dirty="0" err="1">
                <a:solidFill>
                  <a:srgbClr val="333333"/>
                </a:solidFill>
                <a:latin typeface="Helvetica Neue"/>
              </a:rPr>
              <a:t>day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,</a:t>
            </a:r>
            <a:br>
              <a:rPr lang="it-IT" dirty="0">
                <a:solidFill>
                  <a:srgbClr val="333333"/>
                </a:solidFill>
                <a:latin typeface="Helvetica Neue"/>
              </a:rPr>
            </a:br>
            <a:r>
              <a:rPr lang="it-IT" dirty="0">
                <a:solidFill>
                  <a:srgbClr val="0080FF"/>
                </a:solidFill>
                <a:latin typeface="Helvetica Neue"/>
              </a:rPr>
              <a:t>Sabato, che giornata,</a:t>
            </a:r>
            <a:br>
              <a:rPr lang="it-IT" dirty="0">
                <a:solidFill>
                  <a:srgbClr val="0080FF"/>
                </a:solidFill>
                <a:latin typeface="Helvetica Neue"/>
              </a:rPr>
            </a:br>
            <a:r>
              <a:rPr lang="it-IT" dirty="0" err="1">
                <a:solidFill>
                  <a:srgbClr val="333333"/>
                </a:solidFill>
                <a:latin typeface="Helvetica Neue"/>
              </a:rPr>
              <a:t>Groovin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' </a:t>
            </a:r>
            <a:r>
              <a:rPr lang="it-IT" dirty="0" err="1">
                <a:solidFill>
                  <a:srgbClr val="333333"/>
                </a:solidFill>
                <a:latin typeface="Helvetica Neue"/>
              </a:rPr>
              <a:t>all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 week with </a:t>
            </a:r>
            <a:r>
              <a:rPr lang="it-IT" dirty="0" err="1">
                <a:solidFill>
                  <a:srgbClr val="333333"/>
                </a:solidFill>
                <a:latin typeface="Helvetica Neue"/>
              </a:rPr>
              <a:t>you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.</a:t>
            </a:r>
            <a:br>
              <a:rPr lang="it-IT" dirty="0">
                <a:solidFill>
                  <a:srgbClr val="333333"/>
                </a:solidFill>
                <a:latin typeface="Helvetica Neue"/>
              </a:rPr>
            </a:br>
            <a:r>
              <a:rPr lang="it-IT" dirty="0" err="1">
                <a:solidFill>
                  <a:srgbClr val="0080FF"/>
                </a:solidFill>
                <a:latin typeface="Helvetica Neue"/>
              </a:rPr>
              <a:t>Groovin</a:t>
            </a:r>
            <a:r>
              <a:rPr lang="it-IT" dirty="0">
                <a:solidFill>
                  <a:srgbClr val="0080FF"/>
                </a:solidFill>
                <a:latin typeface="Helvetica Neue"/>
              </a:rPr>
              <a:t> 'tutta la settimana con te.</a:t>
            </a:r>
            <a:br>
              <a:rPr lang="it-IT" dirty="0">
                <a:solidFill>
                  <a:srgbClr val="0080FF"/>
                </a:solidFill>
                <a:latin typeface="Helvetica Neue"/>
              </a:rPr>
            </a:br>
            <a:r>
              <a:rPr lang="it-IT" dirty="0">
                <a:solidFill>
                  <a:srgbClr val="333333"/>
                </a:solidFill>
                <a:latin typeface="Helvetica Neue"/>
              </a:rPr>
              <a:t/>
            </a:r>
            <a:br>
              <a:rPr lang="it-IT" dirty="0">
                <a:solidFill>
                  <a:srgbClr val="333333"/>
                </a:solidFill>
                <a:latin typeface="Helvetica Neue"/>
              </a:rPr>
            </a:br>
            <a:r>
              <a:rPr lang="it-IT" dirty="0" err="1">
                <a:solidFill>
                  <a:srgbClr val="333333"/>
                </a:solidFill>
                <a:latin typeface="Helvetica Neue"/>
              </a:rPr>
              <a:t>These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it-IT" dirty="0" err="1">
                <a:solidFill>
                  <a:srgbClr val="333333"/>
                </a:solidFill>
                <a:latin typeface="Helvetica Neue"/>
              </a:rPr>
              <a:t>days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 are </a:t>
            </a:r>
            <a:r>
              <a:rPr lang="it-IT" dirty="0" err="1">
                <a:solidFill>
                  <a:srgbClr val="333333"/>
                </a:solidFill>
                <a:latin typeface="Helvetica Neue"/>
              </a:rPr>
              <a:t>ours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/>
            </a:r>
            <a:br>
              <a:rPr lang="it-IT" dirty="0">
                <a:solidFill>
                  <a:srgbClr val="333333"/>
                </a:solidFill>
                <a:latin typeface="Helvetica Neue"/>
              </a:rPr>
            </a:br>
            <a:r>
              <a:rPr lang="it-IT" dirty="0">
                <a:solidFill>
                  <a:srgbClr val="0080FF"/>
                </a:solidFill>
                <a:latin typeface="Helvetica Neue"/>
              </a:rPr>
              <a:t>In questi giorni sono nostri</a:t>
            </a:r>
            <a:br>
              <a:rPr lang="it-IT" dirty="0">
                <a:solidFill>
                  <a:srgbClr val="0080FF"/>
                </a:solidFill>
                <a:latin typeface="Helvetica Neue"/>
              </a:rPr>
            </a:br>
            <a:r>
              <a:rPr lang="it-IT" dirty="0">
                <a:solidFill>
                  <a:srgbClr val="333333"/>
                </a:solidFill>
                <a:latin typeface="Helvetica Neue"/>
              </a:rPr>
              <a:t>Happy and free. (Oh Happy </a:t>
            </a:r>
            <a:r>
              <a:rPr lang="it-IT" dirty="0" err="1">
                <a:solidFill>
                  <a:srgbClr val="333333"/>
                </a:solidFill>
                <a:latin typeface="Helvetica Neue"/>
              </a:rPr>
              <a:t>Days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)</a:t>
            </a:r>
            <a:br>
              <a:rPr lang="it-IT" dirty="0">
                <a:solidFill>
                  <a:srgbClr val="333333"/>
                </a:solidFill>
                <a:latin typeface="Helvetica Neue"/>
              </a:rPr>
            </a:br>
            <a:r>
              <a:rPr lang="it-IT" dirty="0">
                <a:solidFill>
                  <a:srgbClr val="0080FF"/>
                </a:solidFill>
                <a:latin typeface="Helvetica Neue"/>
              </a:rPr>
              <a:t>Felice e libero. (Oh Happy </a:t>
            </a:r>
            <a:r>
              <a:rPr lang="it-IT" dirty="0" err="1">
                <a:solidFill>
                  <a:srgbClr val="0080FF"/>
                </a:solidFill>
                <a:latin typeface="Helvetica Neue"/>
              </a:rPr>
              <a:t>Days</a:t>
            </a:r>
            <a:r>
              <a:rPr lang="it-IT" dirty="0">
                <a:solidFill>
                  <a:srgbClr val="0080FF"/>
                </a:solidFill>
                <a:latin typeface="Helvetica Neue"/>
              </a:rPr>
              <a:t>)</a:t>
            </a:r>
            <a:br>
              <a:rPr lang="it-IT" dirty="0">
                <a:solidFill>
                  <a:srgbClr val="0080FF"/>
                </a:solidFill>
                <a:latin typeface="Helvetica Neue"/>
              </a:rPr>
            </a:br>
            <a:r>
              <a:rPr lang="it-IT" dirty="0" err="1">
                <a:solidFill>
                  <a:srgbClr val="333333"/>
                </a:solidFill>
                <a:latin typeface="Helvetica Neue"/>
              </a:rPr>
              <a:t>These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it-IT" dirty="0" err="1">
                <a:solidFill>
                  <a:srgbClr val="333333"/>
                </a:solidFill>
                <a:latin typeface="Helvetica Neue"/>
              </a:rPr>
              <a:t>days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 are </a:t>
            </a:r>
            <a:r>
              <a:rPr lang="it-IT" dirty="0" err="1">
                <a:solidFill>
                  <a:srgbClr val="333333"/>
                </a:solidFill>
                <a:latin typeface="Helvetica Neue"/>
              </a:rPr>
              <a:t>ours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/>
            </a:r>
            <a:br>
              <a:rPr lang="it-IT" dirty="0">
                <a:solidFill>
                  <a:srgbClr val="333333"/>
                </a:solidFill>
                <a:latin typeface="Helvetica Neue"/>
              </a:rPr>
            </a:br>
            <a:r>
              <a:rPr lang="it-IT" dirty="0">
                <a:solidFill>
                  <a:srgbClr val="0080FF"/>
                </a:solidFill>
                <a:latin typeface="Helvetica Neue"/>
              </a:rPr>
              <a:t>In questi giorni sono nostri</a:t>
            </a:r>
            <a:br>
              <a:rPr lang="it-IT" dirty="0">
                <a:solidFill>
                  <a:srgbClr val="0080FF"/>
                </a:solidFill>
                <a:latin typeface="Helvetica Neue"/>
              </a:rPr>
            </a:br>
            <a:r>
              <a:rPr lang="it-IT" dirty="0">
                <a:solidFill>
                  <a:srgbClr val="333333"/>
                </a:solidFill>
                <a:latin typeface="Helvetica Neue"/>
              </a:rPr>
              <a:t>Share </a:t>
            </a:r>
            <a:r>
              <a:rPr lang="it-IT" dirty="0" err="1">
                <a:solidFill>
                  <a:srgbClr val="333333"/>
                </a:solidFill>
                <a:latin typeface="Helvetica Neue"/>
              </a:rPr>
              <a:t>them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 with me.(Oh Happy </a:t>
            </a:r>
            <a:r>
              <a:rPr lang="it-IT" dirty="0" err="1">
                <a:solidFill>
                  <a:srgbClr val="333333"/>
                </a:solidFill>
                <a:latin typeface="Helvetica Neue"/>
              </a:rPr>
              <a:t>Days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)</a:t>
            </a:r>
            <a:br>
              <a:rPr lang="it-IT" dirty="0">
                <a:solidFill>
                  <a:srgbClr val="333333"/>
                </a:solidFill>
                <a:latin typeface="Helvetica Neue"/>
              </a:rPr>
            </a:br>
            <a:r>
              <a:rPr lang="it-IT" dirty="0">
                <a:solidFill>
                  <a:srgbClr val="0080FF"/>
                </a:solidFill>
                <a:latin typeface="Helvetica Neue"/>
              </a:rPr>
              <a:t>Condividerli con me. (Oh Happy </a:t>
            </a:r>
            <a:r>
              <a:rPr lang="it-IT" dirty="0" err="1">
                <a:solidFill>
                  <a:srgbClr val="0080FF"/>
                </a:solidFill>
                <a:latin typeface="Helvetica Neue"/>
              </a:rPr>
              <a:t>Days</a:t>
            </a:r>
            <a:r>
              <a:rPr lang="it-IT" dirty="0">
                <a:solidFill>
                  <a:srgbClr val="0080FF"/>
                </a:solidFill>
                <a:latin typeface="Helvetica Neue"/>
              </a:rPr>
              <a:t>)</a:t>
            </a:r>
            <a:br>
              <a:rPr lang="it-IT" dirty="0">
                <a:solidFill>
                  <a:srgbClr val="0080FF"/>
                </a:solidFill>
                <a:latin typeface="Helvetica Neue"/>
              </a:rPr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6112042" y="1564708"/>
            <a:ext cx="550565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333333"/>
                </a:solidFill>
                <a:latin typeface="Helvetica Neue"/>
              </a:rPr>
              <a:t>Goodbye </a:t>
            </a:r>
            <a:r>
              <a:rPr lang="it-IT" dirty="0" err="1">
                <a:solidFill>
                  <a:srgbClr val="333333"/>
                </a:solidFill>
                <a:latin typeface="Helvetica Neue"/>
              </a:rPr>
              <a:t>grey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it-IT" dirty="0" err="1">
                <a:solidFill>
                  <a:srgbClr val="333333"/>
                </a:solidFill>
                <a:latin typeface="Helvetica Neue"/>
              </a:rPr>
              <a:t>sky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, hello blue,</a:t>
            </a:r>
            <a:br>
              <a:rPr lang="it-IT" dirty="0">
                <a:solidFill>
                  <a:srgbClr val="333333"/>
                </a:solidFill>
                <a:latin typeface="Helvetica Neue"/>
              </a:rPr>
            </a:br>
            <a:r>
              <a:rPr lang="it-IT" dirty="0">
                <a:solidFill>
                  <a:srgbClr val="0080FF"/>
                </a:solidFill>
                <a:latin typeface="Helvetica Neue"/>
              </a:rPr>
              <a:t>Arrivederci cielo grigio, blu ciao,</a:t>
            </a:r>
            <a:br>
              <a:rPr lang="it-IT" dirty="0">
                <a:solidFill>
                  <a:srgbClr val="0080FF"/>
                </a:solidFill>
                <a:latin typeface="Helvetica Neue"/>
              </a:rPr>
            </a:br>
            <a:r>
              <a:rPr lang="it-IT" dirty="0">
                <a:solidFill>
                  <a:srgbClr val="333333"/>
                </a:solidFill>
                <a:latin typeface="Helvetica Neue"/>
              </a:rPr>
              <a:t>'cause </a:t>
            </a:r>
            <a:r>
              <a:rPr lang="it-IT" dirty="0" err="1">
                <a:solidFill>
                  <a:srgbClr val="333333"/>
                </a:solidFill>
                <a:latin typeface="Helvetica Neue"/>
              </a:rPr>
              <a:t>nothing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 can </a:t>
            </a:r>
            <a:r>
              <a:rPr lang="it-IT" dirty="0" err="1">
                <a:solidFill>
                  <a:srgbClr val="333333"/>
                </a:solidFill>
                <a:latin typeface="Helvetica Neue"/>
              </a:rPr>
              <a:t>hold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 me </a:t>
            </a:r>
            <a:r>
              <a:rPr lang="it-IT" dirty="0" err="1">
                <a:solidFill>
                  <a:srgbClr val="333333"/>
                </a:solidFill>
                <a:latin typeface="Helvetica Neue"/>
              </a:rPr>
              <a:t>when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 I </a:t>
            </a:r>
            <a:r>
              <a:rPr lang="it-IT" dirty="0" err="1">
                <a:solidFill>
                  <a:srgbClr val="333333"/>
                </a:solidFill>
                <a:latin typeface="Helvetica Neue"/>
              </a:rPr>
              <a:t>hold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it-IT" dirty="0" err="1">
                <a:solidFill>
                  <a:srgbClr val="333333"/>
                </a:solidFill>
                <a:latin typeface="Helvetica Neue"/>
              </a:rPr>
              <a:t>you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.</a:t>
            </a:r>
            <a:br>
              <a:rPr lang="it-IT" dirty="0">
                <a:solidFill>
                  <a:srgbClr val="333333"/>
                </a:solidFill>
                <a:latin typeface="Helvetica Neue"/>
              </a:rPr>
            </a:br>
            <a:r>
              <a:rPr lang="it-IT" dirty="0" err="1">
                <a:solidFill>
                  <a:srgbClr val="0080FF"/>
                </a:solidFill>
                <a:latin typeface="Helvetica Neue"/>
              </a:rPr>
              <a:t>Perche</a:t>
            </a:r>
            <a:r>
              <a:rPr lang="it-IT" dirty="0">
                <a:solidFill>
                  <a:srgbClr val="0080FF"/>
                </a:solidFill>
                <a:latin typeface="Helvetica Neue"/>
              </a:rPr>
              <a:t> 'nulla mi può trattenere quando ti abbraccio.</a:t>
            </a:r>
            <a:br>
              <a:rPr lang="it-IT" dirty="0">
                <a:solidFill>
                  <a:srgbClr val="0080FF"/>
                </a:solidFill>
                <a:latin typeface="Helvetica Neue"/>
              </a:rPr>
            </a:br>
            <a:r>
              <a:rPr lang="it-IT" dirty="0" err="1">
                <a:solidFill>
                  <a:srgbClr val="333333"/>
                </a:solidFill>
                <a:latin typeface="Helvetica Neue"/>
              </a:rPr>
              <a:t>feels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 so right </a:t>
            </a:r>
            <a:r>
              <a:rPr lang="it-IT" dirty="0" err="1">
                <a:solidFill>
                  <a:srgbClr val="333333"/>
                </a:solidFill>
                <a:latin typeface="Helvetica Neue"/>
              </a:rPr>
              <a:t>it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it-IT" dirty="0" err="1">
                <a:solidFill>
                  <a:srgbClr val="333333"/>
                </a:solidFill>
                <a:latin typeface="Helvetica Neue"/>
              </a:rPr>
              <a:t>can't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 be </a:t>
            </a:r>
            <a:r>
              <a:rPr lang="it-IT" dirty="0" err="1">
                <a:solidFill>
                  <a:srgbClr val="333333"/>
                </a:solidFill>
                <a:latin typeface="Helvetica Neue"/>
              </a:rPr>
              <a:t>wrong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,</a:t>
            </a:r>
            <a:br>
              <a:rPr lang="it-IT" dirty="0">
                <a:solidFill>
                  <a:srgbClr val="333333"/>
                </a:solidFill>
                <a:latin typeface="Helvetica Neue"/>
              </a:rPr>
            </a:br>
            <a:r>
              <a:rPr lang="it-IT" dirty="0">
                <a:solidFill>
                  <a:srgbClr val="0080FF"/>
                </a:solidFill>
                <a:latin typeface="Helvetica Neue"/>
              </a:rPr>
              <a:t>sente in modo giusto, non può essere sbagliato,</a:t>
            </a:r>
            <a:br>
              <a:rPr lang="it-IT" dirty="0">
                <a:solidFill>
                  <a:srgbClr val="0080FF"/>
                </a:solidFill>
                <a:latin typeface="Helvetica Neue"/>
              </a:rPr>
            </a:br>
            <a:r>
              <a:rPr lang="it-IT" dirty="0" err="1">
                <a:solidFill>
                  <a:srgbClr val="333333"/>
                </a:solidFill>
                <a:latin typeface="Helvetica Neue"/>
              </a:rPr>
              <a:t>rockin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' and </a:t>
            </a:r>
            <a:r>
              <a:rPr lang="it-IT" dirty="0" err="1">
                <a:solidFill>
                  <a:srgbClr val="333333"/>
                </a:solidFill>
                <a:latin typeface="Helvetica Neue"/>
              </a:rPr>
              <a:t>rollin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' </a:t>
            </a:r>
            <a:r>
              <a:rPr lang="it-IT" dirty="0" err="1">
                <a:solidFill>
                  <a:srgbClr val="333333"/>
                </a:solidFill>
                <a:latin typeface="Helvetica Neue"/>
              </a:rPr>
              <a:t>all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 week long.</a:t>
            </a:r>
            <a:br>
              <a:rPr lang="it-IT" dirty="0">
                <a:solidFill>
                  <a:srgbClr val="333333"/>
                </a:solidFill>
                <a:latin typeface="Helvetica Neue"/>
              </a:rPr>
            </a:br>
            <a:r>
              <a:rPr lang="it-IT" dirty="0" err="1">
                <a:solidFill>
                  <a:srgbClr val="0080FF"/>
                </a:solidFill>
                <a:latin typeface="Helvetica Neue"/>
              </a:rPr>
              <a:t>Rockin</a:t>
            </a:r>
            <a:r>
              <a:rPr lang="it-IT" dirty="0">
                <a:solidFill>
                  <a:srgbClr val="0080FF"/>
                </a:solidFill>
                <a:latin typeface="Helvetica Neue"/>
              </a:rPr>
              <a:t> 'e </a:t>
            </a:r>
            <a:r>
              <a:rPr lang="it-IT" dirty="0" err="1">
                <a:solidFill>
                  <a:srgbClr val="0080FF"/>
                </a:solidFill>
                <a:latin typeface="Helvetica Neue"/>
              </a:rPr>
              <a:t>Rollin</a:t>
            </a:r>
            <a:r>
              <a:rPr lang="it-IT" dirty="0">
                <a:solidFill>
                  <a:srgbClr val="0080FF"/>
                </a:solidFill>
                <a:latin typeface="Helvetica Neue"/>
              </a:rPr>
              <a:t>' tutta la settimana.</a:t>
            </a:r>
            <a:br>
              <a:rPr lang="it-IT" dirty="0">
                <a:solidFill>
                  <a:srgbClr val="0080FF"/>
                </a:solidFill>
                <a:latin typeface="Helvetica Neue"/>
              </a:rPr>
            </a:br>
            <a:r>
              <a:rPr lang="it-IT" dirty="0">
                <a:solidFill>
                  <a:srgbClr val="333333"/>
                </a:solidFill>
                <a:latin typeface="Helvetica Neue"/>
              </a:rPr>
              <a:t>(</a:t>
            </a:r>
            <a:r>
              <a:rPr lang="it-IT" dirty="0" err="1">
                <a:solidFill>
                  <a:srgbClr val="333333"/>
                </a:solidFill>
                <a:latin typeface="Helvetica Neue"/>
              </a:rPr>
              <a:t>Chorus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)</a:t>
            </a:r>
            <a:br>
              <a:rPr lang="it-IT" dirty="0">
                <a:solidFill>
                  <a:srgbClr val="333333"/>
                </a:solidFill>
                <a:latin typeface="Helvetica Neue"/>
              </a:rPr>
            </a:br>
            <a:r>
              <a:rPr lang="it-IT" dirty="0">
                <a:solidFill>
                  <a:srgbClr val="0080FF"/>
                </a:solidFill>
                <a:latin typeface="Helvetica Neue"/>
              </a:rPr>
              <a:t>(</a:t>
            </a:r>
            <a:r>
              <a:rPr lang="it-IT" dirty="0" err="1">
                <a:solidFill>
                  <a:srgbClr val="0080FF"/>
                </a:solidFill>
                <a:latin typeface="Helvetica Neue"/>
              </a:rPr>
              <a:t>Chorus</a:t>
            </a:r>
            <a:r>
              <a:rPr lang="it-IT" dirty="0">
                <a:solidFill>
                  <a:srgbClr val="0080FF"/>
                </a:solidFill>
                <a:latin typeface="Helvetica Neue"/>
              </a:rPr>
              <a:t>)</a:t>
            </a:r>
            <a:br>
              <a:rPr lang="it-IT" dirty="0">
                <a:solidFill>
                  <a:srgbClr val="0080FF"/>
                </a:solidFill>
                <a:latin typeface="Helvetica Neue"/>
              </a:rPr>
            </a:br>
            <a:r>
              <a:rPr lang="it-IT" dirty="0"/>
              <a:t/>
            </a:r>
            <a:br>
              <a:rPr lang="it-IT" dirty="0"/>
            </a:br>
            <a:r>
              <a:rPr lang="it-IT" dirty="0" err="1">
                <a:solidFill>
                  <a:srgbClr val="333333"/>
                </a:solidFill>
                <a:latin typeface="Helvetica Neue"/>
              </a:rPr>
              <a:t>These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 Happy </a:t>
            </a:r>
            <a:r>
              <a:rPr lang="it-IT" dirty="0" err="1">
                <a:solidFill>
                  <a:srgbClr val="333333"/>
                </a:solidFill>
                <a:latin typeface="Helvetica Neue"/>
              </a:rPr>
              <a:t>Days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 are </a:t>
            </a:r>
            <a:r>
              <a:rPr lang="it-IT" dirty="0" err="1">
                <a:solidFill>
                  <a:srgbClr val="333333"/>
                </a:solidFill>
                <a:latin typeface="Helvetica Neue"/>
              </a:rPr>
              <a:t>yours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 and mine (oh Happy </a:t>
            </a:r>
            <a:r>
              <a:rPr lang="it-IT" dirty="0" err="1">
                <a:solidFill>
                  <a:srgbClr val="333333"/>
                </a:solidFill>
                <a:latin typeface="Helvetica Neue"/>
              </a:rPr>
              <a:t>Days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)</a:t>
            </a:r>
            <a:br>
              <a:rPr lang="it-IT" dirty="0">
                <a:solidFill>
                  <a:srgbClr val="333333"/>
                </a:solidFill>
                <a:latin typeface="Helvetica Neue"/>
              </a:rPr>
            </a:br>
            <a:r>
              <a:rPr lang="it-IT" dirty="0">
                <a:solidFill>
                  <a:srgbClr val="0080FF"/>
                </a:solidFill>
                <a:latin typeface="Helvetica Neue"/>
              </a:rPr>
              <a:t>Questi giorni sono tuoi e miei (Oh ​​Happy </a:t>
            </a:r>
            <a:r>
              <a:rPr lang="it-IT" dirty="0" err="1">
                <a:solidFill>
                  <a:srgbClr val="0080FF"/>
                </a:solidFill>
                <a:latin typeface="Helvetica Neue"/>
              </a:rPr>
              <a:t>Days</a:t>
            </a:r>
            <a:r>
              <a:rPr lang="it-IT" dirty="0">
                <a:solidFill>
                  <a:srgbClr val="0080FF"/>
                </a:solidFill>
                <a:latin typeface="Helvetica Neue"/>
              </a:rPr>
              <a:t>)</a:t>
            </a:r>
            <a:br>
              <a:rPr lang="it-IT" dirty="0">
                <a:solidFill>
                  <a:srgbClr val="0080FF"/>
                </a:solidFill>
                <a:latin typeface="Helvetica Neue"/>
              </a:rPr>
            </a:br>
            <a:r>
              <a:rPr lang="it-IT" dirty="0" err="1">
                <a:solidFill>
                  <a:srgbClr val="333333"/>
                </a:solidFill>
                <a:latin typeface="Helvetica Neue"/>
              </a:rPr>
              <a:t>These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 Happy </a:t>
            </a:r>
            <a:r>
              <a:rPr lang="it-IT" dirty="0" err="1">
                <a:solidFill>
                  <a:srgbClr val="333333"/>
                </a:solidFill>
                <a:latin typeface="Helvetica Neue"/>
              </a:rPr>
              <a:t>Days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 are </a:t>
            </a:r>
            <a:r>
              <a:rPr lang="it-IT" dirty="0" err="1">
                <a:solidFill>
                  <a:srgbClr val="333333"/>
                </a:solidFill>
                <a:latin typeface="Helvetica Neue"/>
              </a:rPr>
              <a:t>yours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 and mine (oh Happy </a:t>
            </a:r>
            <a:r>
              <a:rPr lang="it-IT" dirty="0" err="1">
                <a:solidFill>
                  <a:srgbClr val="333333"/>
                </a:solidFill>
                <a:latin typeface="Helvetica Neue"/>
              </a:rPr>
              <a:t>Days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)</a:t>
            </a:r>
            <a:br>
              <a:rPr lang="it-IT" dirty="0">
                <a:solidFill>
                  <a:srgbClr val="333333"/>
                </a:solidFill>
                <a:latin typeface="Helvetica Neue"/>
              </a:rPr>
            </a:br>
            <a:r>
              <a:rPr lang="it-IT" dirty="0">
                <a:solidFill>
                  <a:srgbClr val="0080FF"/>
                </a:solidFill>
                <a:latin typeface="Helvetica Neue"/>
              </a:rPr>
              <a:t>Questi giorni sono tuoi e miei (Oh ​​Happy </a:t>
            </a:r>
            <a:r>
              <a:rPr lang="it-IT" dirty="0" err="1">
                <a:solidFill>
                  <a:srgbClr val="0080FF"/>
                </a:solidFill>
                <a:latin typeface="Helvetica Neue"/>
              </a:rPr>
              <a:t>Days</a:t>
            </a:r>
            <a:r>
              <a:rPr lang="it-IT" dirty="0">
                <a:solidFill>
                  <a:srgbClr val="0080FF"/>
                </a:solidFill>
                <a:latin typeface="Helvetica Neue"/>
              </a:rPr>
              <a:t>)</a:t>
            </a:r>
            <a:br>
              <a:rPr lang="it-IT" dirty="0">
                <a:solidFill>
                  <a:srgbClr val="0080FF"/>
                </a:solidFill>
                <a:latin typeface="Helvetica Neue"/>
              </a:rPr>
            </a:br>
            <a:r>
              <a:rPr lang="it-IT" dirty="0" err="1">
                <a:solidFill>
                  <a:srgbClr val="333333"/>
                </a:solidFill>
                <a:latin typeface="Helvetica Neue"/>
              </a:rPr>
              <a:t>These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 Happy </a:t>
            </a:r>
            <a:r>
              <a:rPr lang="it-IT" dirty="0" err="1">
                <a:solidFill>
                  <a:srgbClr val="333333"/>
                </a:solidFill>
                <a:latin typeface="Helvetica Neue"/>
              </a:rPr>
              <a:t>Days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 are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 rot="10800000" flipH="1" flipV="1">
            <a:off x="2671010" y="-85819"/>
            <a:ext cx="6882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chemeClr val="accent1">
                    <a:lumMod val="75000"/>
                  </a:schemeClr>
                </a:solidFill>
              </a:rPr>
              <a:t>Il testo della canzone                                      Happy  </a:t>
            </a:r>
            <a:r>
              <a:rPr lang="it-IT" sz="3600" dirty="0" err="1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it-IT" sz="3600" dirty="0" err="1" smtClean="0">
                <a:solidFill>
                  <a:schemeClr val="accent1">
                    <a:lumMod val="75000"/>
                  </a:schemeClr>
                </a:solidFill>
              </a:rPr>
              <a:t>ays</a:t>
            </a:r>
            <a:endParaRPr lang="it-IT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581599"/>
      </p:ext>
    </p:extLst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</TotalTime>
  <Words>125</Words>
  <Application>Microsoft Office PowerPoint</Application>
  <PresentationFormat>Widescreen</PresentationFormat>
  <Paragraphs>29</Paragraphs>
  <Slides>7</Slides>
  <Notes>1</Notes>
  <HiddenSlides>0</HiddenSlides>
  <MMClips>6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5" baseType="lpstr">
      <vt:lpstr>Arial</vt:lpstr>
      <vt:lpstr>Calibri</vt:lpstr>
      <vt:lpstr>Helvetica Neue</vt:lpstr>
      <vt:lpstr>inherit</vt:lpstr>
      <vt:lpstr>Lato</vt:lpstr>
      <vt:lpstr>Trebuchet MS</vt:lpstr>
      <vt:lpstr>Wingdings 3</vt:lpstr>
      <vt:lpstr>Sfaccettatura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Account Microsoft</dc:creator>
  <cp:lastModifiedBy>Account Microsoft</cp:lastModifiedBy>
  <cp:revision>7</cp:revision>
  <dcterms:created xsi:type="dcterms:W3CDTF">2020-11-12T21:51:10Z</dcterms:created>
  <dcterms:modified xsi:type="dcterms:W3CDTF">2020-11-13T11:34:50Z</dcterms:modified>
</cp:coreProperties>
</file>