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58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B59BE4-E298-4B8D-90A1-DEB2792B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35F85A-2ACE-4414-80ED-356CD9BD6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990451-A180-4AE3-8E77-0C8FAD2E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9A375D-24EE-4B73-BF52-73A0778B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F2FFAB-7883-49F5-B41C-D530BD38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4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43145-00B2-4B13-B161-300BC3CA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FD0A5E-5289-462F-98EC-E5FA67124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F2E910-08C3-4F91-B42F-05651F49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66298-CB17-4C08-9915-A282BCD4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D997FF-5DB0-45D6-9D19-E9A0CB59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00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A19594-F60A-4A50-BED4-59C1880DC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EFF393-118B-498B-831A-785627BAE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7CCC24-5988-4426-9CCB-8B8F8084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979451-9F7E-457E-A379-BFCEA21A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A9BD4A-9F05-4798-8AC5-CEB457EF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3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DDE75-D4C7-4686-B514-890B3DB0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C9706-0B04-4494-83A3-8E96BFE74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31C86-6000-4D00-9B7B-A721C201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23A103-491F-496C-8BC2-5DCDD5D3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C2FADB-905E-4569-9517-A4E1679C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5500C-9EEB-418E-BAF8-96FB9B40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58EDEA-EDE0-475D-A21B-2FD42096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30EF10-5AF4-41AC-AD97-4F7C4DF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0F4921-3F2B-48E4-84C9-00E86ED3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A73BA-E235-4E39-8DD7-FF373CF6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7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F772D-89E1-44EC-BE49-EE052999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EDED4-8441-4672-8E4A-BCE467FE6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232C7E-2FFD-459C-9A0A-6C8C2CEF3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83C806-ED8A-46A4-89A6-1B9FBF7A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EEBF08-08FF-475C-838A-DC34CEB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18839F-11A1-49FE-8749-16FCF029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04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B54AD-06B5-432E-9813-1239D40F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B59877-EF70-4896-A048-97A173F6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F71875-A054-463E-88CC-4843AAB6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A0D696-8449-42BD-A3F4-7D4954431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8D2D7A-5B0A-49F0-B2D6-4A370AAD9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204785-886D-4DB3-BEA9-A8A88BC4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EC0189-C11B-46F0-8872-3F3ECE12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3204CB-7E22-4AD1-BC31-8C0B223A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34DAB-024D-48A2-93BE-7F7C2F76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6BBC80-4E75-441E-A3F2-459C877E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8F2360-4062-4120-82F2-E9641007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FF61F1-CECD-47EB-AEE7-29EC35F0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5169CA-D5C1-418B-A986-7BD22A66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FD697A-D5F9-4586-8A29-BCD3F0A2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5D752B-0499-43D8-9C4A-AC16713E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20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F168E-6CEA-4BEF-B1C2-83BE027E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8FC070-88CF-40B8-9C72-99AA4C34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C8168A-749C-4140-AA61-D9CA6599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A289F-E1DA-4664-A90F-D1058DEF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BF4BEE-593C-4F0C-B2DA-91FCFF08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EC487F-8931-4EB8-900F-0A909417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88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91BAC-525E-43FE-A82B-251CB130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2289119-D5C5-4A76-A870-38C4E1E9A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5B8859-4CE5-4FE0-9324-143D2A88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D8E644-9038-42A6-9E7D-92B0BF68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4077EE-237A-4214-96FD-5B2C4C22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BC81F5-5F96-4E4E-9100-B327C605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2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9396CB-5D70-4576-8B0D-1B8D3A25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D25D7-98A9-4B3B-BD96-6DF83861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70EF4A-6B19-4625-BF19-C073E7C13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86CA-462F-4A0B-B67C-1134C0EA2A99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E86104-F337-4359-913E-537E12AF6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54F91-6F9E-4821-A106-6845E1DD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98AD-5362-44A3-8127-0BACBC8878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6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5D7544-8F31-45C3-9EE0-E7AD1898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41" y="213063"/>
            <a:ext cx="11678280" cy="6418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A34A00-1CDF-4117-8D88-6446D9B6E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980" y="1340527"/>
            <a:ext cx="9144000" cy="1530244"/>
          </a:xfrm>
        </p:spPr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Attività interdisciplinare</a:t>
            </a:r>
            <a:br>
              <a:rPr lang="it-IT" b="1" dirty="0"/>
            </a:br>
            <a:r>
              <a:rPr lang="it-IT" sz="4400" b="1" dirty="0">
                <a:solidFill>
                  <a:srgbClr val="FFFF00"/>
                </a:solidFill>
              </a:rPr>
              <a:t>Classe II B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085F2F-D445-41E3-987A-98ACBC5F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771"/>
            <a:ext cx="9144000" cy="1655762"/>
          </a:xfrm>
        </p:spPr>
        <p:txBody>
          <a:bodyPr/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Plesso Capoluogo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Docenti: 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</a:rPr>
              <a:t>Avitabile Maria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it-IT" b="1" i="1" dirty="0">
                <a:solidFill>
                  <a:schemeClr val="accent4">
                    <a:lumMod val="75000"/>
                  </a:schemeClr>
                </a:solidFill>
              </a:rPr>
              <a:t>Ferrante Sandra</a:t>
            </a:r>
          </a:p>
          <a:p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87ACE24-1731-40AC-B110-3CCCB3910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5298" y="39136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CBE116-667E-45B1-AF77-F8EDFADBBE1F}"/>
              </a:ext>
            </a:extLst>
          </p:cNvPr>
          <p:cNvSpPr txBox="1"/>
          <p:nvPr/>
        </p:nvSpPr>
        <p:spPr>
          <a:xfrm>
            <a:off x="875070" y="695035"/>
            <a:ext cx="9026013" cy="2897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Sono cuccioli pensanti e in classe sono tanti!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Fanno giochi divertenti, son felici e son contenti.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Sono i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</a:t>
            </a: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C64735-30AF-453F-9E0B-622B5856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366" y="3026696"/>
            <a:ext cx="4773332" cy="313626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631D737-D028-43C7-8E5D-B7A81E89F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216" y="43511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883008-5484-4D30-84BA-793E496D1492}"/>
              </a:ext>
            </a:extLst>
          </p:cNvPr>
          <p:cNvSpPr txBox="1"/>
          <p:nvPr/>
        </p:nvSpPr>
        <p:spPr>
          <a:xfrm>
            <a:off x="717755" y="1227499"/>
            <a:ext cx="8003457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4000" dirty="0">
                <a:solidFill>
                  <a:srgbClr val="FF0000"/>
                </a:solidFill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Riscrivi le seguenti parole in ordine alfabetico.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40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Maschera, zucca, mostro, artigli, dolcetto, scherzetto</a:t>
            </a:r>
            <a:endParaRPr lang="it-IT" sz="4000" dirty="0"/>
          </a:p>
        </p:txBody>
      </p:sp>
      <p:sp>
        <p:nvSpPr>
          <p:cNvPr id="5" name="Rettangolo ad angolo ripiegato 4">
            <a:extLst>
              <a:ext uri="{FF2B5EF4-FFF2-40B4-BE49-F238E27FC236}">
                <a16:creationId xmlns:a16="http://schemas.microsoft.com/office/drawing/2014/main" id="{5A2B9D72-C311-46A6-A237-EF78CE58F2CA}"/>
              </a:ext>
            </a:extLst>
          </p:cNvPr>
          <p:cNvSpPr/>
          <p:nvPr/>
        </p:nvSpPr>
        <p:spPr>
          <a:xfrm>
            <a:off x="8806926" y="319198"/>
            <a:ext cx="2450237" cy="1981550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Italiano: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E1F356C-7A11-4895-8442-C6F1A1B2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91" y="2614890"/>
            <a:ext cx="3509962" cy="35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71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AF6390C-0055-4996-A0C9-48D292C8C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27404A-6022-475B-B12B-41C119A1E057}"/>
              </a:ext>
            </a:extLst>
          </p:cNvPr>
          <p:cNvSpPr txBox="1"/>
          <p:nvPr/>
        </p:nvSpPr>
        <p:spPr>
          <a:xfrm>
            <a:off x="430306" y="86062"/>
            <a:ext cx="11005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3200" dirty="0" err="1">
                <a:latin typeface="Corsivo Primaria" panose="02000503000000000000" pitchFamily="2" charset="0"/>
              </a:rPr>
              <a:t>Sing</a:t>
            </a:r>
            <a:r>
              <a:rPr lang="it-IT" sz="3200" dirty="0">
                <a:latin typeface="Corsivo Primaria" panose="02000503000000000000" pitchFamily="2" charset="0"/>
              </a:rPr>
              <a:t>!</a:t>
            </a:r>
          </a:p>
          <a:p>
            <a:pPr algn="ctr">
              <a:lnSpc>
                <a:spcPct val="200000"/>
              </a:lnSpc>
            </a:pPr>
            <a:r>
              <a:rPr lang="it-IT" sz="3200" dirty="0" err="1">
                <a:latin typeface="Corsivo Primaria" panose="02000503000000000000" pitchFamily="2" charset="0"/>
              </a:rPr>
              <a:t>Vampires</a:t>
            </a:r>
            <a:r>
              <a:rPr lang="it-IT" sz="3200" dirty="0">
                <a:latin typeface="Corsivo Primaria" panose="02000503000000000000" pitchFamily="2" charset="0"/>
              </a:rPr>
              <a:t> and </a:t>
            </a:r>
            <a:r>
              <a:rPr lang="it-IT" sz="3200" dirty="0" err="1">
                <a:latin typeface="Corsivo Primaria" panose="02000503000000000000" pitchFamily="2" charset="0"/>
              </a:rPr>
              <a:t>pumpkins</a:t>
            </a:r>
            <a:r>
              <a:rPr lang="it-IT" sz="3200" dirty="0">
                <a:latin typeface="Corsivo Primaria" panose="02000503000000000000" pitchFamily="2" charset="0"/>
              </a:rPr>
              <a:t> </a:t>
            </a:r>
            <a:r>
              <a:rPr lang="it-IT" sz="3200" dirty="0" err="1">
                <a:latin typeface="Corsivo Primaria" panose="02000503000000000000" pitchFamily="2" charset="0"/>
              </a:rPr>
              <a:t>at</a:t>
            </a:r>
            <a:r>
              <a:rPr lang="it-IT" sz="3200" dirty="0">
                <a:latin typeface="Corsivo Primaria" panose="02000503000000000000" pitchFamily="2" charset="0"/>
              </a:rPr>
              <a:t> the door.</a:t>
            </a:r>
          </a:p>
          <a:p>
            <a:pPr algn="ctr">
              <a:lnSpc>
                <a:spcPct val="200000"/>
              </a:lnSpc>
            </a:pPr>
            <a:r>
              <a:rPr lang="it-IT" sz="3200" dirty="0" err="1">
                <a:latin typeface="Corsivo Primaria" panose="02000503000000000000" pitchFamily="2" charset="0"/>
              </a:rPr>
              <a:t>Bats</a:t>
            </a:r>
            <a:r>
              <a:rPr lang="it-IT" sz="3200" dirty="0">
                <a:latin typeface="Corsivo Primaria" panose="02000503000000000000" pitchFamily="2" charset="0"/>
              </a:rPr>
              <a:t>, </a:t>
            </a:r>
            <a:r>
              <a:rPr lang="it-IT" sz="3200" dirty="0" err="1">
                <a:latin typeface="Corsivo Primaria" panose="02000503000000000000" pitchFamily="2" charset="0"/>
              </a:rPr>
              <a:t>cats</a:t>
            </a:r>
            <a:r>
              <a:rPr lang="it-IT" sz="3200" dirty="0">
                <a:latin typeface="Corsivo Primaria" panose="02000503000000000000" pitchFamily="2" charset="0"/>
              </a:rPr>
              <a:t>, </a:t>
            </a:r>
            <a:r>
              <a:rPr lang="it-IT" sz="3200" dirty="0" err="1">
                <a:latin typeface="Corsivo Primaria" panose="02000503000000000000" pitchFamily="2" charset="0"/>
              </a:rPr>
              <a:t>witches</a:t>
            </a:r>
            <a:r>
              <a:rPr lang="it-IT" sz="3200" dirty="0">
                <a:latin typeface="Corsivo Primaria" panose="02000503000000000000" pitchFamily="2" charset="0"/>
              </a:rPr>
              <a:t> come and go.</a:t>
            </a:r>
          </a:p>
          <a:p>
            <a:pPr algn="ctr">
              <a:lnSpc>
                <a:spcPct val="200000"/>
              </a:lnSpc>
            </a:pPr>
            <a:r>
              <a:rPr lang="it-IT" sz="3200" dirty="0">
                <a:latin typeface="Corsivo Primaria" panose="02000503000000000000" pitchFamily="2" charset="0"/>
              </a:rPr>
              <a:t>Monsters and ghosts with happy </a:t>
            </a:r>
            <a:r>
              <a:rPr lang="it-IT" sz="3200" dirty="0" err="1">
                <a:latin typeface="Corsivo Primaria" panose="02000503000000000000" pitchFamily="2" charset="0"/>
              </a:rPr>
              <a:t>faces</a:t>
            </a:r>
            <a:r>
              <a:rPr lang="it-IT" sz="3200" dirty="0">
                <a:latin typeface="Corsivo Primaria" panose="02000503000000000000" pitchFamily="2" charset="0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it-IT" sz="3200" dirty="0" err="1">
                <a:latin typeface="Corsivo Primaria" panose="02000503000000000000" pitchFamily="2" charset="0"/>
              </a:rPr>
              <a:t>fun</a:t>
            </a:r>
            <a:r>
              <a:rPr lang="it-IT" sz="3200" dirty="0">
                <a:latin typeface="Corsivo Primaria" panose="02000503000000000000" pitchFamily="2" charset="0"/>
              </a:rPr>
              <a:t> and games in Halloween places.</a:t>
            </a:r>
          </a:p>
        </p:txBody>
      </p:sp>
      <p:sp>
        <p:nvSpPr>
          <p:cNvPr id="3" name="Rettangolo ad angolo ripiegato 2">
            <a:extLst>
              <a:ext uri="{FF2B5EF4-FFF2-40B4-BE49-F238E27FC236}">
                <a16:creationId xmlns:a16="http://schemas.microsoft.com/office/drawing/2014/main" id="{FC6381E6-8A9F-4C3B-9E9A-94202EF738D3}"/>
              </a:ext>
            </a:extLst>
          </p:cNvPr>
          <p:cNvSpPr/>
          <p:nvPr/>
        </p:nvSpPr>
        <p:spPr>
          <a:xfrm>
            <a:off x="9415448" y="186430"/>
            <a:ext cx="2450237" cy="1083077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Inglese e musica: </a:t>
            </a:r>
            <a:r>
              <a:rPr lang="it-IT" dirty="0" err="1">
                <a:solidFill>
                  <a:srgbClr val="FF0000"/>
                </a:solidFill>
              </a:rPr>
              <a:t>sing</a:t>
            </a:r>
            <a:r>
              <a:rPr lang="it-IT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STORY LANE 2 TR_71">
            <a:hlinkClick r:id="" action="ppaction://media"/>
            <a:extLst>
              <a:ext uri="{FF2B5EF4-FFF2-40B4-BE49-F238E27FC236}">
                <a16:creationId xmlns:a16="http://schemas.microsoft.com/office/drawing/2014/main" id="{D00B976E-C225-4755-B398-1B0B2C378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5668" y="782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8158A5-1AC9-4BBC-8C3E-4266771FD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6310"/>
            <a:ext cx="12192000" cy="7103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8FE8BCC-F707-4D11-ABF0-75A223B90544}"/>
              </a:ext>
            </a:extLst>
          </p:cNvPr>
          <p:cNvSpPr/>
          <p:nvPr/>
        </p:nvSpPr>
        <p:spPr>
          <a:xfrm>
            <a:off x="2765298" y="1787464"/>
            <a:ext cx="6386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Goodbye  Halloween!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5939F71-A11B-4303-930D-36E049AF3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5062" y="1806645"/>
            <a:ext cx="487363" cy="487363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0383BD0-3581-4DCA-AF96-083D3B020C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5061" y="2574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72D370-4035-49EE-A9DA-08B5ED48CEC2}"/>
              </a:ext>
            </a:extLst>
          </p:cNvPr>
          <p:cNvSpPr txBox="1"/>
          <p:nvPr/>
        </p:nvSpPr>
        <p:spPr>
          <a:xfrm>
            <a:off x="488795" y="204186"/>
            <a:ext cx="574458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 err="1">
                <a:solidFill>
                  <a:srgbClr val="FF0000"/>
                </a:solidFill>
                <a:latin typeface="Gill Sans Ultra Bold Condensed" panose="020B0A06020104020203" pitchFamily="34" charset="0"/>
              </a:rPr>
              <a:t>It’s</a:t>
            </a:r>
            <a:r>
              <a:rPr lang="it-IT" sz="3200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 Halloween!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0070C0"/>
                </a:solidFill>
                <a:latin typeface="Corsivo Primaria" panose="02000503000000000000" pitchFamily="2" charset="0"/>
              </a:rPr>
              <a:t>ghost</a:t>
            </a:r>
          </a:p>
          <a:p>
            <a:pPr>
              <a:lnSpc>
                <a:spcPct val="150000"/>
              </a:lnSpc>
            </a:pP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3200" dirty="0" err="1">
                <a:solidFill>
                  <a:srgbClr val="0070C0"/>
                </a:solidFill>
                <a:latin typeface="Corsivo Primaria" panose="02000503000000000000" pitchFamily="2" charset="0"/>
              </a:rPr>
              <a:t>witch</a:t>
            </a: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3200" dirty="0" err="1">
                <a:solidFill>
                  <a:srgbClr val="0070C0"/>
                </a:solidFill>
                <a:latin typeface="Corsivo Primaria" panose="02000503000000000000" pitchFamily="2" charset="0"/>
              </a:rPr>
              <a:t>monster</a:t>
            </a: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3200" dirty="0" err="1">
                <a:solidFill>
                  <a:srgbClr val="0070C0"/>
                </a:solidFill>
                <a:latin typeface="Corsivo Primaria" panose="02000503000000000000" pitchFamily="2" charset="0"/>
              </a:rPr>
              <a:t>bat</a:t>
            </a:r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endParaRPr lang="it-IT" sz="3200" dirty="0">
              <a:solidFill>
                <a:srgbClr val="0070C0"/>
              </a:solidFill>
              <a:latin typeface="Corsivo Primaria" panose="02000503000000000000" pitchFamily="2" charset="0"/>
            </a:endParaRPr>
          </a:p>
          <a:p>
            <a:endParaRPr lang="it-IT" sz="4400" dirty="0">
              <a:solidFill>
                <a:srgbClr val="0070C0"/>
              </a:solidFill>
              <a:latin typeface="Corsivo Primaria" panose="02000503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5F3D82-DE1A-449A-8AA2-A50DE125E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285" y="937054"/>
            <a:ext cx="949526" cy="10434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4CB213-3FD2-470B-AC54-6AA662E2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68" y="2174384"/>
            <a:ext cx="915918" cy="12546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E526DB-1173-4513-9B61-796E7788D2C7}"/>
              </a:ext>
            </a:extLst>
          </p:cNvPr>
          <p:cNvSpPr txBox="1"/>
          <p:nvPr/>
        </p:nvSpPr>
        <p:spPr>
          <a:xfrm>
            <a:off x="5794313" y="1603388"/>
            <a:ext cx="12263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err="1">
                <a:solidFill>
                  <a:srgbClr val="0070C0"/>
                </a:solidFill>
                <a:latin typeface="Corsivo Primaria" panose="02000503000000000000" pitchFamily="2" charset="0"/>
              </a:rPr>
              <a:t>cat</a:t>
            </a:r>
            <a:endParaRPr lang="it-IT" sz="2800" dirty="0">
              <a:solidFill>
                <a:srgbClr val="0070C0"/>
              </a:solidFill>
              <a:latin typeface="Corsivo Primaria" panose="02000503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44D533-4937-4808-901C-AAA339D74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4" y="3558950"/>
            <a:ext cx="1160313" cy="11603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D49800-C351-4BA2-88FE-B09927B057E0}"/>
              </a:ext>
            </a:extLst>
          </p:cNvPr>
          <p:cNvSpPr txBox="1"/>
          <p:nvPr/>
        </p:nvSpPr>
        <p:spPr>
          <a:xfrm>
            <a:off x="5347035" y="3429000"/>
            <a:ext cx="192561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err="1">
                <a:solidFill>
                  <a:srgbClr val="0070C0"/>
                </a:solidFill>
                <a:latin typeface="Corsivo Primaria" panose="02000503000000000000" pitchFamily="2" charset="0"/>
              </a:rPr>
              <a:t>pumpkin</a:t>
            </a:r>
            <a:endParaRPr lang="it-IT" sz="2800" dirty="0">
              <a:solidFill>
                <a:srgbClr val="0070C0"/>
              </a:solidFill>
              <a:latin typeface="Corsivo Primaria" panose="02000503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E3C684-5898-4AA1-B0A2-2CD4F608DEAE}"/>
              </a:ext>
            </a:extLst>
          </p:cNvPr>
          <p:cNvSpPr txBox="1"/>
          <p:nvPr/>
        </p:nvSpPr>
        <p:spPr>
          <a:xfrm>
            <a:off x="5451770" y="5336206"/>
            <a:ext cx="21838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0070C0"/>
                </a:solidFill>
                <a:latin typeface="Corsivo Primaria" panose="02000503000000000000" pitchFamily="2" charset="0"/>
              </a:rPr>
              <a:t>vampire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DF7E99-4BA2-4810-9281-1AF1951B8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058" y="5434615"/>
            <a:ext cx="1259028" cy="97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0C85665-87F7-49E6-96FB-98639282B1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4885" b="8439"/>
          <a:stretch/>
        </p:blipFill>
        <p:spPr>
          <a:xfrm>
            <a:off x="7296433" y="817823"/>
            <a:ext cx="1112986" cy="16919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2951CCE-956D-4896-A85E-90A512D07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0135" y="3057872"/>
            <a:ext cx="1756462" cy="125461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ACB2730-F995-4086-934C-5681E17FC1E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226"/>
          <a:stretch/>
        </p:blipFill>
        <p:spPr>
          <a:xfrm>
            <a:off x="7439579" y="4590471"/>
            <a:ext cx="1756462" cy="220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ad angolo ripiegato 7">
            <a:extLst>
              <a:ext uri="{FF2B5EF4-FFF2-40B4-BE49-F238E27FC236}">
                <a16:creationId xmlns:a16="http://schemas.microsoft.com/office/drawing/2014/main" id="{FB2DAC44-59F6-421A-878F-8526BCB4CB8C}"/>
              </a:ext>
            </a:extLst>
          </p:cNvPr>
          <p:cNvSpPr/>
          <p:nvPr/>
        </p:nvSpPr>
        <p:spPr>
          <a:xfrm>
            <a:off x="9472474" y="204186"/>
            <a:ext cx="2450237" cy="1254616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Inglese: </a:t>
            </a:r>
            <a:r>
              <a:rPr lang="it-IT" dirty="0" err="1">
                <a:solidFill>
                  <a:srgbClr val="FF0000"/>
                </a:solidFill>
              </a:rPr>
              <a:t>listen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repeat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11807D7-9ECC-4061-ADBF-D1EF71AB5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97592" y="25580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9E40C1FB-4DC7-4959-A2E1-576684B7E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68"/>
          <a:stretch/>
        </p:blipFill>
        <p:spPr>
          <a:xfrm>
            <a:off x="9446118" y="2375931"/>
            <a:ext cx="2266950" cy="179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AC4C615-D621-4012-ACA9-F6B209587B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00"/>
          <a:stretch/>
        </p:blipFill>
        <p:spPr>
          <a:xfrm>
            <a:off x="636087" y="2229627"/>
            <a:ext cx="1724025" cy="242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21FC6F0-19E0-4C37-80B7-67DD23ED2B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687" b="8917"/>
          <a:stretch/>
        </p:blipFill>
        <p:spPr>
          <a:xfrm>
            <a:off x="754868" y="4876707"/>
            <a:ext cx="1951474" cy="164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3D1652C-7806-4447-B432-C16103AA2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818" y="4639470"/>
            <a:ext cx="3019425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D17F949-82DF-49F1-80DD-97392CAE5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825" y="4943659"/>
            <a:ext cx="3028950" cy="151447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4E6F279-162B-4EE2-A739-CADD46A4C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982" y="2229627"/>
            <a:ext cx="2980618" cy="198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2C95F29-62CC-47F2-B47F-4B44EFFA9C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8672" y="2661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F2A7F11-A6BF-40D9-982F-644EAA31A1A9}"/>
              </a:ext>
            </a:extLst>
          </p:cNvPr>
          <p:cNvSpPr txBox="1"/>
          <p:nvPr/>
        </p:nvSpPr>
        <p:spPr>
          <a:xfrm>
            <a:off x="754868" y="399866"/>
            <a:ext cx="508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Living or Non living?</a:t>
            </a:r>
          </a:p>
        </p:txBody>
      </p:sp>
      <p:sp>
        <p:nvSpPr>
          <p:cNvPr id="28" name="Rettangolo ad angolo ripiegato 27">
            <a:extLst>
              <a:ext uri="{FF2B5EF4-FFF2-40B4-BE49-F238E27FC236}">
                <a16:creationId xmlns:a16="http://schemas.microsoft.com/office/drawing/2014/main" id="{D8613B54-604C-450D-AB04-7A89E4D50215}"/>
              </a:ext>
            </a:extLst>
          </p:cNvPr>
          <p:cNvSpPr/>
          <p:nvPr/>
        </p:nvSpPr>
        <p:spPr>
          <a:xfrm>
            <a:off x="7140600" y="470869"/>
            <a:ext cx="2450237" cy="1254616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Inglese e Scienze: osserva, rifletti e rispondi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24290A7-2F73-4BF0-8FD0-B3AD28B22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13995" y="11990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d angolo ripiegato 2">
            <a:extLst>
              <a:ext uri="{FF2B5EF4-FFF2-40B4-BE49-F238E27FC236}">
                <a16:creationId xmlns:a16="http://schemas.microsoft.com/office/drawing/2014/main" id="{237F0213-742A-471D-AFE6-2CA1A6E2BF47}"/>
              </a:ext>
            </a:extLst>
          </p:cNvPr>
          <p:cNvSpPr/>
          <p:nvPr/>
        </p:nvSpPr>
        <p:spPr>
          <a:xfrm>
            <a:off x="8414217" y="1171564"/>
            <a:ext cx="3407977" cy="3463247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Matematica: giochiamo con le decine e le unità.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Raggruppa i tuoi dolcetti e scopri quante decine e  unità puoi contare.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2FBA37-4EE7-4E00-B0D0-C5A89E511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98" y="969859"/>
            <a:ext cx="6237269" cy="555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69B32EF-BEC9-4229-AB26-346F9F0F6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4523" y="38237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d angolo ripiegato 4">
            <a:extLst>
              <a:ext uri="{FF2B5EF4-FFF2-40B4-BE49-F238E27FC236}">
                <a16:creationId xmlns:a16="http://schemas.microsoft.com/office/drawing/2014/main" id="{3F35DF43-534E-4784-9C10-9E1A6BA33DC9}"/>
              </a:ext>
            </a:extLst>
          </p:cNvPr>
          <p:cNvSpPr/>
          <p:nvPr/>
        </p:nvSpPr>
        <p:spPr>
          <a:xfrm>
            <a:off x="8806926" y="319198"/>
            <a:ext cx="2450237" cy="1254616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Tecnologia e Arte: realizza la tua maschera di Halloween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11B4C-880A-4128-9B70-4167033A7962}"/>
              </a:ext>
            </a:extLst>
          </p:cNvPr>
          <p:cNvSpPr txBox="1"/>
          <p:nvPr/>
        </p:nvSpPr>
        <p:spPr>
          <a:xfrm>
            <a:off x="958788" y="4971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Make a Halloween </a:t>
            </a:r>
            <a:r>
              <a:rPr lang="it-IT" sz="3600" dirty="0" err="1">
                <a:solidFill>
                  <a:srgbClr val="FF0000"/>
                </a:solidFill>
                <a:latin typeface="Gill Sans Ultra Bold Condensed" panose="020B0A06020104020203" pitchFamily="34" charset="0"/>
              </a:rPr>
              <a:t>mask</a:t>
            </a:r>
            <a:endParaRPr lang="it-IT" sz="3600" dirty="0">
              <a:solidFill>
                <a:srgbClr val="FF0000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5A7B455-3C9C-414C-9B8B-47CECF72D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"/>
          <a:stretch/>
        </p:blipFill>
        <p:spPr>
          <a:xfrm>
            <a:off x="934837" y="1316340"/>
            <a:ext cx="3480396" cy="517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3AE10C7-64B9-43FE-9925-B3DE5E275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b="3844"/>
          <a:stretch/>
        </p:blipFill>
        <p:spPr>
          <a:xfrm>
            <a:off x="4840958" y="1242874"/>
            <a:ext cx="3872026" cy="524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BB699C9-4BAB-4BD7-8F56-D56ECA646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362" y="1242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38ED72-22B6-4B13-8C93-7A231C7CC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53" y="2479769"/>
            <a:ext cx="6698962" cy="33350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2D4C6E-A783-4916-865D-5007CB6E6A5C}"/>
              </a:ext>
            </a:extLst>
          </p:cNvPr>
          <p:cNvSpPr txBox="1"/>
          <p:nvPr/>
        </p:nvSpPr>
        <p:spPr>
          <a:xfrm>
            <a:off x="648929" y="432619"/>
            <a:ext cx="490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My face</a:t>
            </a:r>
          </a:p>
        </p:txBody>
      </p:sp>
      <p:sp>
        <p:nvSpPr>
          <p:cNvPr id="5" name="Rettangolo ad angolo ripiegato 4">
            <a:extLst>
              <a:ext uri="{FF2B5EF4-FFF2-40B4-BE49-F238E27FC236}">
                <a16:creationId xmlns:a16="http://schemas.microsoft.com/office/drawing/2014/main" id="{B3D0859C-81C8-4FC5-9E66-B76ABE9C79DD}"/>
              </a:ext>
            </a:extLst>
          </p:cNvPr>
          <p:cNvSpPr/>
          <p:nvPr/>
        </p:nvSpPr>
        <p:spPr>
          <a:xfrm>
            <a:off x="8806926" y="319198"/>
            <a:ext cx="2450237" cy="1981550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Inglese e Scienze: prima di  realizzare la tua maschera di Halloween, ripassiamo insieme le parti del viso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2AFDA36-6332-42C1-9429-47025068C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1986" y="18133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d angolo ripiegato 4">
            <a:extLst>
              <a:ext uri="{FF2B5EF4-FFF2-40B4-BE49-F238E27FC236}">
                <a16:creationId xmlns:a16="http://schemas.microsoft.com/office/drawing/2014/main" id="{E61C5003-0151-4EF6-90BD-EDDA72A880DE}"/>
              </a:ext>
            </a:extLst>
          </p:cNvPr>
          <p:cNvSpPr/>
          <p:nvPr/>
        </p:nvSpPr>
        <p:spPr>
          <a:xfrm>
            <a:off x="412955" y="410526"/>
            <a:ext cx="10893369" cy="5469164"/>
          </a:xfrm>
          <a:prstGeom prst="foldedCorner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1B081-3242-44AE-BC43-8B653E20A6E0}"/>
              </a:ext>
            </a:extLst>
          </p:cNvPr>
          <p:cNvSpPr txBox="1"/>
          <p:nvPr/>
        </p:nvSpPr>
        <p:spPr>
          <a:xfrm>
            <a:off x="639096" y="678630"/>
            <a:ext cx="10569678" cy="4318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Italiano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it-IT" sz="2800" dirty="0">
                <a:solidFill>
                  <a:srgbClr val="FF0000"/>
                </a:solidFill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Rispondi agli indovinelli poi divertiti a proporli per chi vuole il dolcetto e se la risposta giusta non avrai un simpatico scherzetto farai.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50BC110-46BF-4A24-A75A-FA4CC0AD8C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39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01364C-8892-4B6C-AB31-AE2D4B131B70}"/>
              </a:ext>
            </a:extLst>
          </p:cNvPr>
          <p:cNvSpPr txBox="1"/>
          <p:nvPr/>
        </p:nvSpPr>
        <p:spPr>
          <a:xfrm>
            <a:off x="530941" y="498078"/>
            <a:ext cx="8209936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Corre sul mare e con la vela può andare,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 in terra non sa camminare.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E’ la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C04720-383E-4C1D-B33D-351A9374E364}"/>
              </a:ext>
            </a:extLst>
          </p:cNvPr>
          <p:cNvSpPr txBox="1"/>
          <p:nvPr/>
        </p:nvSpPr>
        <p:spPr>
          <a:xfrm>
            <a:off x="4198374" y="3683578"/>
            <a:ext cx="7354530" cy="23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Piantati per terra sono i suoi piedi,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ogni stagione diverso lo vedi.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E’ l’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</a:t>
            </a: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B1268E-3473-4CBD-A9D9-5446217A5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015" y="624390"/>
            <a:ext cx="2124075" cy="2152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F19F58-AB5A-40D5-880F-D3A59F5E6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382" y="3429000"/>
            <a:ext cx="1885950" cy="241935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CDCD037-FD86-42E7-830F-F1FCB0817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CF21DD-58F1-40F4-BF77-3EBB227C3AC0}"/>
              </a:ext>
            </a:extLst>
          </p:cNvPr>
          <p:cNvSpPr txBox="1"/>
          <p:nvPr/>
        </p:nvSpPr>
        <p:spPr>
          <a:xfrm>
            <a:off x="737419" y="851888"/>
            <a:ext cx="8357420" cy="23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 un cappello ma non ha la testa. 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 un piede snello ma fermo in terra resta.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È’ il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…………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ABF65E-8C3D-461C-99C6-6DA4874A1F93}"/>
              </a:ext>
            </a:extLst>
          </p:cNvPr>
          <p:cNvSpPr txBox="1"/>
          <p:nvPr/>
        </p:nvSpPr>
        <p:spPr>
          <a:xfrm>
            <a:off x="4237703" y="4008193"/>
            <a:ext cx="7098891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Vola nel cielo ma non ha le ali,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 tante forme mai uguali.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E’ la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it-IT" sz="3200" dirty="0">
                <a:effectLst/>
                <a:latin typeface="Corsivo Primaria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1767B9-FE3A-40B1-9242-05C43C5FD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928" y="992588"/>
            <a:ext cx="2952750" cy="15525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E954AA-D95C-4E89-8E8E-CBA7F1DB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19" y="4134405"/>
            <a:ext cx="3162300" cy="14478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9FD13B2-A2CA-4DC6-8357-35D0C0DCB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Widescreen</PresentationFormat>
  <Paragraphs>51</Paragraphs>
  <Slides>13</Slides>
  <Notes>0</Notes>
  <HiddenSlides>0</HiddenSlides>
  <MMClips>13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Corsivo Primaria</vt:lpstr>
      <vt:lpstr>Gill Sans Ultra Bold Condensed</vt:lpstr>
      <vt:lpstr>Times New Roman</vt:lpstr>
      <vt:lpstr>Tema di Office</vt:lpstr>
      <vt:lpstr>Attività interdisciplinare Classe II 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mezzatesta</dc:creator>
  <cp:lastModifiedBy>Raffaella Castiello</cp:lastModifiedBy>
  <cp:revision>23</cp:revision>
  <dcterms:created xsi:type="dcterms:W3CDTF">2020-10-30T08:53:44Z</dcterms:created>
  <dcterms:modified xsi:type="dcterms:W3CDTF">2020-11-01T20:55:00Z</dcterms:modified>
</cp:coreProperties>
</file>