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s. T. Calabria" initials="ITC" lastIdx="1" clrIdx="0">
    <p:extLst>
      <p:ext uri="{19B8F6BF-5375-455C-9EA6-DF929625EA0E}">
        <p15:presenceInfo xmlns:p15="http://schemas.microsoft.com/office/powerpoint/2012/main" userId="Ins. T. Calab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17:19:11.494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705B7-4603-4D29-9BC8-E0267493B28E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01A41-BA90-4B98-9E44-63C40FAD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96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286AC-0194-4B17-9230-1A9C7B6E7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26EFC7-C67C-47A1-9852-43BE0241F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7AC2F7-A644-491C-AA03-3A1D2867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D290B-5A3F-42F5-B575-EBDA9EAE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115595-7F1A-423D-A602-8CE807E8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17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FCE7D-ECA6-4939-B5A6-8A368182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757C2F-52F0-41A1-902B-47DF7A78F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116992-AC23-49FD-A33C-1C3C90CF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9B5920-3250-446D-9772-B203B82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65AB84-5BE4-444E-A301-44424E0A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23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B7C95C-51E5-4F73-BED1-1576DC506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365B1A-76A1-4E25-B2B4-4470D1362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129E7A-0838-45EB-A51E-40635388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D453F4-FAF2-4BA9-A277-3DA74BB4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F079F7-D840-4732-832D-65A207B8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1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42F152-6ECE-4F05-A518-4ECB2710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626846-0BCF-418C-9A62-D75F955A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95FC9D-4F50-4C97-A0A6-D0EFA6D2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FF9251-5657-4CDB-9A4C-7E0123C1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4B0292-6631-421A-A8BB-36F8097B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7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75A29-EA30-48BA-83A9-FF5369F5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E2EEC0-D970-4A8F-96F2-07910B967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A38125-FBE0-4748-9266-65A195EA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47011A-8246-4C94-937C-B5BC4657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868D85-2DB7-4779-A9B9-3279659E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92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7F52B-BA2E-4CA4-8F03-086761A8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DF7236-0CB5-4249-93C8-C1A5942A0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31968B-B4E0-44E1-827C-580E20155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DCEBFF-6DE0-4AA0-A14E-744B936C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688D35-35CA-4EA3-A58D-8113A73D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269224-F051-4E29-85F7-C6646DF8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43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6577B-6832-4BB7-9F7D-7D4C975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AB71F6-4FD1-42D8-A11A-A11C3E18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61EA32-8AFF-4B6F-A693-857418A16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7A6120-25B8-43C2-83DC-E9B655AC6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FF443D-4A4A-46D7-BE14-25039249D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DC6B989-D337-45F0-AAED-C8B8B1D6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377E3D9-6B32-46B8-A11B-DEEFAF1E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7BDBADD-164F-475B-ACFA-00D2F3FB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7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E19E1-0A84-48DE-9FDB-A8B58B14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FC5E36-0378-43E5-BA42-95CD1A10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85D49-2214-4C36-A273-A77F1C5D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56CFB3-F267-4A9A-8669-52BEBE00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1C2C2B-B331-4C4B-94A0-69BB17B0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90823A-FE8B-42C1-91E2-679C5980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436143-9E3B-4259-97B7-61E9223A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23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0A023-02AF-4E36-8360-61F2568D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5C71D2-C08D-47CB-A8F2-8C5E581B0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28DDB0-66A0-48B2-95C5-0DBABF41C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689670-E878-4E9B-BACF-F75E8046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A989AA-CA69-4810-B199-DB52E6AF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720490-347B-4A91-9A9B-B87F7929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12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2A807-9558-4BF2-885B-06CADAE4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45D19C-84AE-44F0-9524-6E8E1D83C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CD720C-EAD3-4BE0-B099-5F51A4C8C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69F05F-80D4-4346-A6B7-17DE6C7B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DC3E0F-8A82-498E-9424-BF105EF5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DBFB4B-FFDF-48C4-B128-0FABB1F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59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3B043F-8778-48CA-9949-7353042E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FBD0A0-8F48-4B7F-9FA2-BD747A80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685741-04FD-46E4-A6DD-9492E0A07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E420-3512-4C4E-BB87-20EDB6409E26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885F89-732B-43BF-BB61-E78582AA1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C6C1D0-AA6F-449E-A480-4B185A4E9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91AE-A72A-4EDE-8449-956D0651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71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logiacdsantaclara.blogspot.com/" TargetMode="External"/><Relationship Id="rId7" Type="http://schemas.openxmlformats.org/officeDocument/2006/relationships/hyperlink" Target="https://mauriciocohensalama.com/taylorismo-digital-tecnologia-de-avanzada-junto-a-ideas-que-atrasa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s://pixnio.com/objects/computer/telephone-images-technology-computer-multimedia-internet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E90593-76C9-4BBF-A582-A983AB23E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54" y="0"/>
            <a:ext cx="11632001" cy="233028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2BBADF2-C9CC-4B07-9EB5-DC87CD4FA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613212"/>
            <a:ext cx="6413458" cy="324478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82C8DE7-3014-4BEA-80F7-22AC01673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89685" y="3728618"/>
            <a:ext cx="5202315" cy="279552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23EAC47-9FFC-4BE9-8A70-2408CB3C34D7}"/>
              </a:ext>
            </a:extLst>
          </p:cNvPr>
          <p:cNvSpPr txBox="1"/>
          <p:nvPr/>
        </p:nvSpPr>
        <p:spPr>
          <a:xfrm>
            <a:off x="88776" y="2549585"/>
            <a:ext cx="12014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Attività interdisciplinare inclusiva cl.3^C/D                                     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Ins.Teresa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Calabria-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G.Palladino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A.Festa-E.Romano</a:t>
            </a:r>
            <a:endParaRPr lang="it-IT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4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E1B95952-AB6E-4447-B003-5E307B75DF7D}"/>
              </a:ext>
            </a:extLst>
          </p:cNvPr>
          <p:cNvCxnSpPr/>
          <p:nvPr/>
        </p:nvCxnSpPr>
        <p:spPr>
          <a:xfrm>
            <a:off x="7965200" y="1415997"/>
            <a:ext cx="2555126" cy="2002006"/>
          </a:xfrm>
          <a:prstGeom prst="straightConnector1">
            <a:avLst/>
          </a:prstGeom>
          <a:ln>
            <a:solidFill>
              <a:srgbClr val="FB8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017C8992-22ED-479A-8DD6-5C19EFCA4196}"/>
              </a:ext>
            </a:extLst>
          </p:cNvPr>
          <p:cNvSpPr/>
          <p:nvPr/>
        </p:nvSpPr>
        <p:spPr>
          <a:xfrm>
            <a:off x="0" y="1282685"/>
            <a:ext cx="3728623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Quando nasce la tecnologia 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A61DA6B1-FD29-42A4-9969-51F73EFAA72C}"/>
              </a:ext>
            </a:extLst>
          </p:cNvPr>
          <p:cNvSpPr/>
          <p:nvPr/>
        </p:nvSpPr>
        <p:spPr>
          <a:xfrm>
            <a:off x="1624612" y="756371"/>
            <a:ext cx="301841" cy="577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D904B93-66CA-495D-AEB8-9674701A60CF}"/>
              </a:ext>
            </a:extLst>
          </p:cNvPr>
          <p:cNvSpPr/>
          <p:nvPr/>
        </p:nvSpPr>
        <p:spPr>
          <a:xfrm>
            <a:off x="0" y="2672665"/>
            <a:ext cx="6755906" cy="1219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tecnologia è nata quando l’uomo aveva bisogno di un oggetto che non trovava in natura e incominciò a pensare il modo per poterlo costruire . La necessità di avere  oggetti ,non presenti in natura, ha reso l’uomo TECNICO e COSTRUTTORE</a:t>
            </a:r>
          </a:p>
        </p:txBody>
      </p:sp>
      <p:sp>
        <p:nvSpPr>
          <p:cNvPr id="12" name="Rettangolo con due angoli in diagonale ritagliati 11">
            <a:extLst>
              <a:ext uri="{FF2B5EF4-FFF2-40B4-BE49-F238E27FC236}">
                <a16:creationId xmlns:a16="http://schemas.microsoft.com/office/drawing/2014/main" id="{D89D2968-6B8E-4688-9C10-736486ECC10D}"/>
              </a:ext>
            </a:extLst>
          </p:cNvPr>
          <p:cNvSpPr/>
          <p:nvPr/>
        </p:nvSpPr>
        <p:spPr>
          <a:xfrm>
            <a:off x="0" y="5748"/>
            <a:ext cx="5437577" cy="91440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TECNOLOGIA studia gli oggetti</a:t>
            </a:r>
          </a:p>
        </p:txBody>
      </p:sp>
      <p:sp>
        <p:nvSpPr>
          <p:cNvPr id="17" name="Elaborazione 16">
            <a:extLst>
              <a:ext uri="{FF2B5EF4-FFF2-40B4-BE49-F238E27FC236}">
                <a16:creationId xmlns:a16="http://schemas.microsoft.com/office/drawing/2014/main" id="{435D53D7-8920-44BF-875C-EDEDF3487D6E}"/>
              </a:ext>
            </a:extLst>
          </p:cNvPr>
          <p:cNvSpPr/>
          <p:nvPr/>
        </p:nvSpPr>
        <p:spPr>
          <a:xfrm>
            <a:off x="5833401" y="19395"/>
            <a:ext cx="2895399" cy="1236704"/>
          </a:xfrm>
          <a:prstGeom prst="flowChartProcess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Per studiare e capire un oggetto bisogna conoscerne: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59C88BEB-F3DA-4F59-B548-16AD6929CF8A}"/>
              </a:ext>
            </a:extLst>
          </p:cNvPr>
          <p:cNvSpPr/>
          <p:nvPr/>
        </p:nvSpPr>
        <p:spPr>
          <a:xfrm flipH="1">
            <a:off x="1643699" y="2099917"/>
            <a:ext cx="131834" cy="57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57D928AD-7D5E-4009-AA79-2F8CD103F28E}"/>
              </a:ext>
            </a:extLst>
          </p:cNvPr>
          <p:cNvSpPr/>
          <p:nvPr/>
        </p:nvSpPr>
        <p:spPr>
          <a:xfrm>
            <a:off x="5452268" y="493531"/>
            <a:ext cx="398020" cy="252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C0DF2AB3-F1FB-48A4-A28D-938759B7DD59}"/>
              </a:ext>
            </a:extLst>
          </p:cNvPr>
          <p:cNvSpPr/>
          <p:nvPr/>
        </p:nvSpPr>
        <p:spPr>
          <a:xfrm>
            <a:off x="4465016" y="1523311"/>
            <a:ext cx="2290890" cy="9329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ASPETTO</a:t>
            </a:r>
          </a:p>
          <a:p>
            <a:pPr algn="ctr"/>
            <a:r>
              <a:rPr lang="it-IT" dirty="0"/>
              <a:t>forma , colore, dimensione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58717B70-AB8A-4DD7-AA05-181299143417}"/>
              </a:ext>
            </a:extLst>
          </p:cNvPr>
          <p:cNvSpPr/>
          <p:nvPr/>
        </p:nvSpPr>
        <p:spPr>
          <a:xfrm>
            <a:off x="9825271" y="776871"/>
            <a:ext cx="2058741" cy="1139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MATERIALI</a:t>
            </a:r>
          </a:p>
          <a:p>
            <a:pPr algn="ctr"/>
            <a:r>
              <a:rPr lang="it-IT" dirty="0"/>
              <a:t>Ciò di cui è fatto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8E70AADA-5279-4302-9B61-552011D78173}"/>
              </a:ext>
            </a:extLst>
          </p:cNvPr>
          <p:cNvSpPr/>
          <p:nvPr/>
        </p:nvSpPr>
        <p:spPr>
          <a:xfrm>
            <a:off x="8930551" y="108080"/>
            <a:ext cx="1889686" cy="55364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</a:t>
            </a:r>
          </a:p>
          <a:p>
            <a:pPr algn="r"/>
            <a:r>
              <a:rPr lang="it-IT" dirty="0"/>
              <a:t>a cosa serve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FA49B39-59BC-4A14-900F-805C26865AE5}"/>
              </a:ext>
            </a:extLst>
          </p:cNvPr>
          <p:cNvSpPr/>
          <p:nvPr/>
        </p:nvSpPr>
        <p:spPr>
          <a:xfrm>
            <a:off x="6797987" y="1523311"/>
            <a:ext cx="2647401" cy="23546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COME E’ STATO COSTRUITO</a:t>
            </a:r>
          </a:p>
          <a:p>
            <a:pPr algn="ctr"/>
            <a:r>
              <a:rPr lang="it-IT" dirty="0"/>
              <a:t>la trasformazione dalla materia prima al prodotto finito</a:t>
            </a:r>
          </a:p>
        </p:txBody>
      </p:sp>
      <p:sp>
        <p:nvSpPr>
          <p:cNvPr id="65" name="Freccia in giù 64">
            <a:extLst>
              <a:ext uri="{FF2B5EF4-FFF2-40B4-BE49-F238E27FC236}">
                <a16:creationId xmlns:a16="http://schemas.microsoft.com/office/drawing/2014/main" id="{E7F16557-3801-4E5C-88BA-ABE93276907C}"/>
              </a:ext>
            </a:extLst>
          </p:cNvPr>
          <p:cNvSpPr/>
          <p:nvPr/>
        </p:nvSpPr>
        <p:spPr>
          <a:xfrm>
            <a:off x="5939161" y="1256099"/>
            <a:ext cx="88777" cy="273438"/>
          </a:xfrm>
          <a:prstGeom prst="downArrow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Freccia in giù 65">
            <a:extLst>
              <a:ext uri="{FF2B5EF4-FFF2-40B4-BE49-F238E27FC236}">
                <a16:creationId xmlns:a16="http://schemas.microsoft.com/office/drawing/2014/main" id="{AF32F9C7-8F17-4CA2-BE24-65C68A4967D9}"/>
              </a:ext>
            </a:extLst>
          </p:cNvPr>
          <p:cNvSpPr/>
          <p:nvPr/>
        </p:nvSpPr>
        <p:spPr>
          <a:xfrm flipH="1">
            <a:off x="7876423" y="1218673"/>
            <a:ext cx="88777" cy="337534"/>
          </a:xfrm>
          <a:prstGeom prst="downArrow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reccia a destra 66">
            <a:extLst>
              <a:ext uri="{FF2B5EF4-FFF2-40B4-BE49-F238E27FC236}">
                <a16:creationId xmlns:a16="http://schemas.microsoft.com/office/drawing/2014/main" id="{7EC1A9AF-1D3B-49A8-BD33-C7011A5AE17E}"/>
              </a:ext>
            </a:extLst>
          </p:cNvPr>
          <p:cNvSpPr/>
          <p:nvPr/>
        </p:nvSpPr>
        <p:spPr>
          <a:xfrm>
            <a:off x="8712859" y="493531"/>
            <a:ext cx="280221" cy="83518"/>
          </a:xfrm>
          <a:prstGeom prst="rightArrow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Freccia a destra 67">
            <a:extLst>
              <a:ext uri="{FF2B5EF4-FFF2-40B4-BE49-F238E27FC236}">
                <a16:creationId xmlns:a16="http://schemas.microsoft.com/office/drawing/2014/main" id="{EBD53699-9CFB-45FF-90C9-2013F3033013}"/>
              </a:ext>
            </a:extLst>
          </p:cNvPr>
          <p:cNvSpPr/>
          <p:nvPr/>
        </p:nvSpPr>
        <p:spPr>
          <a:xfrm>
            <a:off x="8802800" y="1129952"/>
            <a:ext cx="1010885" cy="177441"/>
          </a:xfrm>
          <a:prstGeom prst="rightArrow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CD9E2499-0E6C-4C93-B365-CE17DC2A8D90}"/>
              </a:ext>
            </a:extLst>
          </p:cNvPr>
          <p:cNvCxnSpPr/>
          <p:nvPr/>
        </p:nvCxnSpPr>
        <p:spPr>
          <a:xfrm>
            <a:off x="8728800" y="1282685"/>
            <a:ext cx="885717" cy="817232"/>
          </a:xfrm>
          <a:prstGeom prst="straightConnector1">
            <a:avLst/>
          </a:prstGeom>
          <a:ln>
            <a:solidFill>
              <a:srgbClr val="FB8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e 73">
            <a:extLst>
              <a:ext uri="{FF2B5EF4-FFF2-40B4-BE49-F238E27FC236}">
                <a16:creationId xmlns:a16="http://schemas.microsoft.com/office/drawing/2014/main" id="{B5A16818-4375-4FD9-B266-91E32E2604F9}"/>
              </a:ext>
            </a:extLst>
          </p:cNvPr>
          <p:cNvSpPr/>
          <p:nvPr/>
        </p:nvSpPr>
        <p:spPr>
          <a:xfrm>
            <a:off x="9550637" y="2013029"/>
            <a:ext cx="2677222" cy="7925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PRINCIPIO DI </a:t>
            </a:r>
            <a:r>
              <a:rPr lang="it-IT" dirty="0" err="1"/>
              <a:t>FUNZIONAMENTOcome</a:t>
            </a:r>
            <a:r>
              <a:rPr lang="it-IT" dirty="0"/>
              <a:t> funziona</a:t>
            </a: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042E0992-74A9-4293-A4CF-2750168DF9BC}"/>
              </a:ext>
            </a:extLst>
          </p:cNvPr>
          <p:cNvSpPr/>
          <p:nvPr/>
        </p:nvSpPr>
        <p:spPr>
          <a:xfrm>
            <a:off x="8410113" y="3511189"/>
            <a:ext cx="3781887" cy="17267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RAPPORTO CON L’UOMO</a:t>
            </a:r>
          </a:p>
          <a:p>
            <a:pPr algn="ctr"/>
            <a:r>
              <a:rPr lang="it-IT" dirty="0"/>
              <a:t> se è utile , pericoloso, inquietante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F271E2A0-E696-4D7A-A818-EF53FAAF7EE7}"/>
              </a:ext>
            </a:extLst>
          </p:cNvPr>
          <p:cNvSpPr/>
          <p:nvPr/>
        </p:nvSpPr>
        <p:spPr>
          <a:xfrm>
            <a:off x="2803564" y="4008833"/>
            <a:ext cx="574389" cy="893983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F523C67-88C2-4BF6-BF1B-9B545648D05D}"/>
              </a:ext>
            </a:extLst>
          </p:cNvPr>
          <p:cNvSpPr/>
          <p:nvPr/>
        </p:nvSpPr>
        <p:spPr>
          <a:xfrm>
            <a:off x="0" y="4894306"/>
            <a:ext cx="6667130" cy="1470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Dall’analisi della TECNOLOGIA e dalla necessità di uno strumento (ABACO), che ci aiuti a comprendere il valore dei NUMERI, siamo diventati TECNICI e COSTRUTTORI </a:t>
            </a:r>
          </a:p>
        </p:txBody>
      </p:sp>
    </p:spTree>
    <p:extLst>
      <p:ext uri="{BB962C8B-B14F-4D97-AF65-F5344CB8AC3E}">
        <p14:creationId xmlns:p14="http://schemas.microsoft.com/office/powerpoint/2010/main" val="57583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F798DB1-2C39-491C-BB85-FC5764C5ED73}"/>
              </a:ext>
            </a:extLst>
          </p:cNvPr>
          <p:cNvSpPr txBox="1"/>
          <p:nvPr/>
        </p:nvSpPr>
        <p:spPr>
          <a:xfrm>
            <a:off x="4738254" y="378252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D51BDA-FDCD-4B80-B6FB-2F22DCF270C8}"/>
              </a:ext>
            </a:extLst>
          </p:cNvPr>
          <p:cNvSpPr txBox="1"/>
          <p:nvPr/>
        </p:nvSpPr>
        <p:spPr>
          <a:xfrm>
            <a:off x="145474" y="94692"/>
            <a:ext cx="1147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</a:rPr>
              <a:t>COSTRUIAMO </a:t>
            </a:r>
            <a:r>
              <a:rPr lang="it-IT" sz="3200" dirty="0">
                <a:solidFill>
                  <a:srgbClr val="FF0000"/>
                </a:solidFill>
              </a:rPr>
              <a:t>L’ABACO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C1C6025-7BAA-46F4-8772-862C11B90052}"/>
              </a:ext>
            </a:extLst>
          </p:cNvPr>
          <p:cNvSpPr txBox="1"/>
          <p:nvPr/>
        </p:nvSpPr>
        <p:spPr>
          <a:xfrm>
            <a:off x="124691" y="834157"/>
            <a:ext cx="954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QUALI </a:t>
            </a:r>
            <a:r>
              <a:rPr lang="it-IT" sz="3200" dirty="0">
                <a:solidFill>
                  <a:srgbClr val="00B050"/>
                </a:solidFill>
              </a:rPr>
              <a:t>MATERIALI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OCCORRONO? </a:t>
            </a:r>
            <a:endParaRPr lang="it-IT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183F0A5-B398-41C8-A165-01691FE8C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76" y="1442373"/>
            <a:ext cx="1628824" cy="152942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362F8D1-7AA8-49D1-A330-A087CC8EF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16" y="1442373"/>
            <a:ext cx="1556883" cy="161649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D3A1DFD-7CC4-4C9F-B7A8-798D37C72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13" y="2070433"/>
            <a:ext cx="1537187" cy="8385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712E77C-7085-4B4C-9A93-84C311DC9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09" y="1270760"/>
            <a:ext cx="954709" cy="170104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858A324-0CBE-4F13-88E5-9D7115FD9C41}"/>
              </a:ext>
            </a:extLst>
          </p:cNvPr>
          <p:cNvSpPr txBox="1"/>
          <p:nvPr/>
        </p:nvSpPr>
        <p:spPr>
          <a:xfrm>
            <a:off x="488079" y="3429000"/>
            <a:ext cx="164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Pasta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A35B4A8-03F6-48C9-8E36-D4D7A145AF73}"/>
              </a:ext>
            </a:extLst>
          </p:cNvPr>
          <p:cNvSpPr txBox="1"/>
          <p:nvPr/>
        </p:nvSpPr>
        <p:spPr>
          <a:xfrm>
            <a:off x="2710316" y="3495020"/>
            <a:ext cx="155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</a:t>
            </a:r>
            <a:r>
              <a:rPr lang="it-IT" sz="2800" dirty="0"/>
              <a:t>empera</a:t>
            </a:r>
            <a:endParaRPr lang="it-IT" sz="24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4F4F8CB-1606-437F-A4FE-BDF215985941}"/>
              </a:ext>
            </a:extLst>
          </p:cNvPr>
          <p:cNvSpPr txBox="1"/>
          <p:nvPr/>
        </p:nvSpPr>
        <p:spPr>
          <a:xfrm>
            <a:off x="4738256" y="3557832"/>
            <a:ext cx="2286000" cy="97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Scatola e foglio bianco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41FB85CB-6701-4D08-90DA-8738856E8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00" y="702908"/>
            <a:ext cx="2702541" cy="2268892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C3B45F5-896A-4381-974A-C9571C825A70}"/>
              </a:ext>
            </a:extLst>
          </p:cNvPr>
          <p:cNvSpPr txBox="1"/>
          <p:nvPr/>
        </p:nvSpPr>
        <p:spPr>
          <a:xfrm>
            <a:off x="7210700" y="3557832"/>
            <a:ext cx="49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Ecco realizzato il nostro</a:t>
            </a:r>
            <a:r>
              <a:rPr lang="it-IT" sz="2800" dirty="0">
                <a:solidFill>
                  <a:srgbClr val="FF0000"/>
                </a:solidFill>
              </a:rPr>
              <a:t> ABACO</a:t>
            </a:r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95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C334EB-43AF-4AD7-A8A1-A8CA5CF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32" y="228601"/>
            <a:ext cx="5875813" cy="31311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CEC28D-79B3-4048-A7A5-8A98E7B6EA1D}"/>
              </a:ext>
            </a:extLst>
          </p:cNvPr>
          <p:cNvSpPr txBox="1"/>
          <p:nvPr/>
        </p:nvSpPr>
        <p:spPr>
          <a:xfrm>
            <a:off x="7757652" y="-191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37B499-A9B6-4713-884E-C61DB2EA1B94}"/>
              </a:ext>
            </a:extLst>
          </p:cNvPr>
          <p:cNvSpPr txBox="1"/>
          <p:nvPr/>
        </p:nvSpPr>
        <p:spPr>
          <a:xfrm>
            <a:off x="3476994" y="3906980"/>
            <a:ext cx="5527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0070C0"/>
                </a:solidFill>
              </a:rPr>
              <a:t>Adesso bambini utilizzando l’abaco, appena costruito, risolvete gli esercizi che correggeremo nella prossima videolezione. Buon lavoro!</a:t>
            </a:r>
          </a:p>
        </p:txBody>
      </p:sp>
    </p:spTree>
    <p:extLst>
      <p:ext uri="{BB962C8B-B14F-4D97-AF65-F5344CB8AC3E}">
        <p14:creationId xmlns:p14="http://schemas.microsoft.com/office/powerpoint/2010/main" val="100416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F43E43-AE6A-4C39-A8E4-8B598428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F240E2-72F9-448D-BE1C-BA8F91765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0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1347C6-2FEA-48C6-859E-B807289F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0"/>
            <a:ext cx="51435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C086A5A-E953-41D7-BC9F-2A90352C3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42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Ins. T. Calabria</dc:creator>
  <cp:lastModifiedBy>Raffaella Castiello</cp:lastModifiedBy>
  <cp:revision>8</cp:revision>
  <dcterms:created xsi:type="dcterms:W3CDTF">2020-11-01T16:38:17Z</dcterms:created>
  <dcterms:modified xsi:type="dcterms:W3CDTF">2020-11-04T15:45:57Z</dcterms:modified>
</cp:coreProperties>
</file>