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5" r:id="rId4"/>
    <p:sldId id="260" r:id="rId5"/>
    <p:sldId id="259" r:id="rId6"/>
    <p:sldId id="258" r:id="rId7"/>
    <p:sldId id="263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43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77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36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84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69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80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9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16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3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26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15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EEFAD-775C-4963-A80E-1812C28D59C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3AB1-D710-4F18-8BF0-F67C4E31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0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825558" y="330740"/>
            <a:ext cx="9144000" cy="80739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TELLING THE TIME IN ENGLISH</a:t>
            </a:r>
            <a:endParaRPr lang="it-IT" sz="36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235413" y="1225685"/>
            <a:ext cx="10038945" cy="5457217"/>
          </a:xfrm>
          <a:blipFill dpi="0" rotWithShape="1">
            <a:blip r:embed="rId4"/>
            <a:srcRect/>
            <a:stretch>
              <a:fillRect/>
            </a:stretch>
          </a:blipFill>
          <a:effectLst>
            <a:softEdge rad="0"/>
          </a:effectLst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2" name="Via Roma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043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6">
                <a:lumMod val="40000"/>
                <a:lumOff val="60000"/>
              </a:schemeClr>
            </a:gs>
            <a:gs pos="82000">
              <a:srgbClr val="7030A0"/>
            </a:gs>
            <a:gs pos="99000">
              <a:schemeClr val="accent6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4202" y="365914"/>
            <a:ext cx="10515600" cy="1144148"/>
          </a:xfrm>
        </p:spPr>
        <p:txBody>
          <a:bodyPr>
            <a:noAutofit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Practice-Homework</a:t>
            </a:r>
            <a:r>
              <a:rPr lang="it-IT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-</a:t>
            </a:r>
            <a:br>
              <a:rPr lang="it-IT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it-IT" sz="24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Reading and </a:t>
            </a:r>
            <a:r>
              <a:rPr lang="it-IT" sz="2400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writing</a:t>
            </a:r>
            <a:r>
              <a:rPr lang="it-IT" sz="24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a short text </a:t>
            </a:r>
            <a:r>
              <a:rPr lang="it-IT" sz="2400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about</a:t>
            </a:r>
            <a:r>
              <a:rPr lang="it-IT" sz="24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400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your</a:t>
            </a:r>
            <a:r>
              <a:rPr lang="it-IT" sz="24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400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daily</a:t>
            </a:r>
            <a:r>
              <a:rPr lang="it-IT" sz="24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routine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697" y="1663430"/>
            <a:ext cx="3717810" cy="4688732"/>
          </a:xfrm>
          <a:prstGeom prst="rect">
            <a:avLst/>
          </a:prstGeom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4552543" y="3259419"/>
            <a:ext cx="342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Read, complete and </a:t>
            </a:r>
            <a:r>
              <a:rPr lang="it-IT" sz="2400" b="1" dirty="0" err="1" smtClean="0">
                <a:solidFill>
                  <a:srgbClr val="FFFF00"/>
                </a:solidFill>
              </a:rPr>
              <a:t>drow</a:t>
            </a:r>
            <a:r>
              <a:rPr lang="it-IT" sz="2400" b="1" dirty="0" smtClean="0">
                <a:solidFill>
                  <a:srgbClr val="FFFF00"/>
                </a:solidFill>
              </a:rPr>
              <a:t> the time in the clock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49485" y="1147864"/>
            <a:ext cx="1718356" cy="446624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Send</a:t>
            </a:r>
            <a:r>
              <a:rPr lang="it-IT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 me </a:t>
            </a:r>
            <a:r>
              <a:rPr lang="it-IT" sz="28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your</a:t>
            </a:r>
            <a:r>
              <a:rPr lang="it-IT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it-IT" sz="28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works</a:t>
            </a:r>
            <a:endParaRPr lang="it-IT" sz="2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680" y="4090416"/>
            <a:ext cx="1604963" cy="25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8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237034" y="42201"/>
            <a:ext cx="10515600" cy="1325563"/>
          </a:xfrm>
          <a:gradFill>
            <a:gsLst>
              <a:gs pos="1600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WHERE DO WE READ THE TIME?</a:t>
            </a:r>
            <a:endParaRPr lang="it-IT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57" y="1592865"/>
            <a:ext cx="2801158" cy="236914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53" y="1789222"/>
            <a:ext cx="2543184" cy="22083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119" y="4419005"/>
            <a:ext cx="3853267" cy="2223590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781" y="1877903"/>
            <a:ext cx="2811380" cy="191499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4" name="Rettangolo 13"/>
          <p:cNvSpPr/>
          <p:nvPr/>
        </p:nvSpPr>
        <p:spPr>
          <a:xfrm>
            <a:off x="1237034" y="3997547"/>
            <a:ext cx="26700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CLOCK</a:t>
            </a:r>
            <a:endParaRPr lang="it-IT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608519" y="5143866"/>
            <a:ext cx="3145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ALLARM CLOCK</a:t>
            </a:r>
            <a:endParaRPr lang="it-IT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0326666" y="2543592"/>
            <a:ext cx="1425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WATCH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7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About</a:t>
            </a:r>
            <a:r>
              <a:rPr lang="it-IT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the clock</a:t>
            </a:r>
            <a:endParaRPr lang="it-IT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0" y="2825380"/>
            <a:ext cx="6201670" cy="37406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30" y="444404"/>
            <a:ext cx="6071968" cy="2380976"/>
          </a:xfrm>
          <a:prstGeom prst="rect">
            <a:avLst/>
          </a:prstGeom>
          <a:ln>
            <a:solidFill>
              <a:srgbClr val="00B0F0"/>
            </a:solidFill>
            <a:prstDash val="lgDashDot"/>
          </a:ln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" y="1469924"/>
            <a:ext cx="5068110" cy="4386127"/>
          </a:xfr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327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5685" y="136187"/>
            <a:ext cx="9795753" cy="55447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/>
            </a:r>
            <a:br>
              <a:rPr lang="it-IT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it-IT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How to </a:t>
            </a:r>
            <a:r>
              <a:rPr lang="it-IT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tell</a:t>
            </a:r>
            <a:r>
              <a:rPr lang="it-IT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the time in English</a:t>
            </a:r>
            <a:r>
              <a:rPr lang="it-IT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/>
            </a:r>
            <a:br>
              <a:rPr lang="it-IT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endParaRPr lang="it-IT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49" y="1225685"/>
            <a:ext cx="5888331" cy="4508100"/>
          </a:xfrm>
        </p:spPr>
      </p:pic>
      <p:sp>
        <p:nvSpPr>
          <p:cNvPr id="6" name="Rettangolo 5"/>
          <p:cNvSpPr/>
          <p:nvPr/>
        </p:nvSpPr>
        <p:spPr>
          <a:xfrm>
            <a:off x="1457822" y="5733785"/>
            <a:ext cx="88353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Listening</a:t>
            </a:r>
            <a: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it-IT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games</a:t>
            </a:r>
          </a:p>
          <a:p>
            <a:pPr algn="ctr"/>
            <a:r>
              <a:rPr lang="it-IT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https://padlet.com/mrcantone63/cky6ue2jjrszxsyp</a:t>
            </a:r>
            <a:endParaRPr lang="it-IT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5" y="1322758"/>
            <a:ext cx="4202349" cy="3988544"/>
          </a:xfrm>
          <a:prstGeom prst="rect">
            <a:avLst/>
          </a:prstGeom>
        </p:spPr>
      </p:pic>
      <p:pic>
        <p:nvPicPr>
          <p:cNvPr id="5" name="GINGER_CLASS4_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7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1890" y="66561"/>
            <a:ext cx="10515600" cy="1325563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Asking</a:t>
            </a:r>
            <a:r>
              <a:rPr lang="it-IT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the time</a:t>
            </a:r>
            <a:endParaRPr lang="it-IT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315" y="1110096"/>
            <a:ext cx="5157787" cy="82391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We can use some </a:t>
            </a:r>
            <a:r>
              <a:rPr lang="it-IT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questions</a:t>
            </a:r>
            <a:r>
              <a:rPr lang="it-IT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for </a:t>
            </a:r>
            <a:r>
              <a:rPr lang="it-IT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asking</a:t>
            </a:r>
            <a:r>
              <a:rPr lang="it-IT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the time</a:t>
            </a:r>
            <a:endParaRPr lang="it-IT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5038" y="247589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What time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it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What’s</a:t>
            </a:r>
            <a:r>
              <a:rPr lang="it-IT" b="1" dirty="0" smtClean="0">
                <a:solidFill>
                  <a:srgbClr val="FF0000"/>
                </a:solidFill>
              </a:rPr>
              <a:t> the time?</a:t>
            </a: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Could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you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tell</a:t>
            </a:r>
            <a:r>
              <a:rPr lang="it-IT" b="1" dirty="0" smtClean="0">
                <a:solidFill>
                  <a:srgbClr val="FF0000"/>
                </a:solidFill>
              </a:rPr>
              <a:t> me the time, </a:t>
            </a:r>
            <a:r>
              <a:rPr lang="it-IT" b="1" dirty="0" err="1" smtClean="0">
                <a:solidFill>
                  <a:srgbClr val="FF0000"/>
                </a:solidFill>
              </a:rPr>
              <a:t>please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Do </a:t>
            </a:r>
            <a:r>
              <a:rPr lang="it-IT" b="1" dirty="0" err="1" smtClean="0">
                <a:solidFill>
                  <a:srgbClr val="FF0000"/>
                </a:solidFill>
              </a:rPr>
              <a:t>you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know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what</a:t>
            </a:r>
            <a:r>
              <a:rPr lang="it-IT" b="1" dirty="0" smtClean="0">
                <a:solidFill>
                  <a:srgbClr val="FF0000"/>
                </a:solidFill>
              </a:rPr>
              <a:t> time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it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9677" y="1210132"/>
            <a:ext cx="5183188" cy="1139976"/>
          </a:xfrm>
        </p:spPr>
        <p:txBody>
          <a:bodyPr>
            <a:no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Answering</a:t>
            </a:r>
            <a:r>
              <a:rPr lang="it-IT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it-IT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questions</a:t>
            </a:r>
            <a:endParaRPr lang="it-IT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it-IT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It’s</a:t>
            </a:r>
            <a:r>
              <a:rPr lang="it-IT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exactly</a:t>
            </a:r>
            <a:r>
              <a:rPr lang="it-IT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…       </a:t>
            </a:r>
            <a:r>
              <a:rPr lang="it-IT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It’s</a:t>
            </a:r>
            <a:r>
              <a:rPr lang="it-IT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about</a:t>
            </a:r>
            <a:r>
              <a:rPr lang="it-IT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…                     </a:t>
            </a:r>
            <a:r>
              <a:rPr lang="it-IT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It’s</a:t>
            </a:r>
            <a:r>
              <a:rPr lang="it-IT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almost</a:t>
            </a:r>
            <a:r>
              <a:rPr lang="it-IT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…</a:t>
            </a:r>
            <a:endParaRPr lang="it-IT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1655" y="2475892"/>
            <a:ext cx="5183188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err="1" smtClean="0">
                <a:solidFill>
                  <a:srgbClr val="0070C0"/>
                </a:solidFill>
              </a:rPr>
              <a:t>It’s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three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o’clock</a:t>
            </a:r>
            <a:r>
              <a:rPr lang="it-IT" b="1" dirty="0" smtClean="0">
                <a:solidFill>
                  <a:srgbClr val="0070C0"/>
                </a:solidFill>
              </a:rPr>
              <a:t>   a.m./p.m</a:t>
            </a:r>
            <a:r>
              <a:rPr lang="it-IT" b="1" dirty="0">
                <a:solidFill>
                  <a:srgbClr val="0070C0"/>
                </a:solidFill>
              </a:rPr>
              <a:t>.</a:t>
            </a:r>
            <a:endParaRPr lang="it-IT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rgbClr val="0070C0"/>
                </a:solidFill>
              </a:rPr>
              <a:t>It’s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ten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past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ten</a:t>
            </a:r>
            <a:r>
              <a:rPr lang="it-IT" b="1" dirty="0" smtClean="0">
                <a:solidFill>
                  <a:srgbClr val="0070C0"/>
                </a:solidFill>
              </a:rPr>
              <a:t>     a.m./p.m.</a:t>
            </a:r>
          </a:p>
          <a:p>
            <a:pPr marL="0" indent="0">
              <a:buNone/>
            </a:pPr>
            <a:endParaRPr lang="it-IT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rgbClr val="0070C0"/>
                </a:solidFill>
              </a:rPr>
              <a:t>Sure</a:t>
            </a:r>
            <a:r>
              <a:rPr lang="it-IT" b="1" dirty="0" smtClean="0">
                <a:solidFill>
                  <a:srgbClr val="0070C0"/>
                </a:solidFill>
              </a:rPr>
              <a:t>, </a:t>
            </a:r>
            <a:r>
              <a:rPr lang="it-IT" b="1" dirty="0" err="1" smtClean="0">
                <a:solidFill>
                  <a:srgbClr val="0070C0"/>
                </a:solidFill>
              </a:rPr>
              <a:t>it’s</a:t>
            </a:r>
            <a:r>
              <a:rPr lang="it-IT" b="1" dirty="0" smtClean="0">
                <a:solidFill>
                  <a:srgbClr val="0070C0"/>
                </a:solidFill>
              </a:rPr>
              <a:t> a </a:t>
            </a:r>
            <a:r>
              <a:rPr lang="it-IT" b="1" dirty="0" err="1" smtClean="0">
                <a:solidFill>
                  <a:srgbClr val="0070C0"/>
                </a:solidFill>
              </a:rPr>
              <a:t>quarter</a:t>
            </a:r>
            <a:r>
              <a:rPr lang="it-IT" b="1" dirty="0" smtClean="0">
                <a:solidFill>
                  <a:srgbClr val="0070C0"/>
                </a:solidFill>
              </a:rPr>
              <a:t> to </a:t>
            </a:r>
            <a:r>
              <a:rPr lang="it-IT" b="1" dirty="0" err="1" smtClean="0">
                <a:solidFill>
                  <a:srgbClr val="0070C0"/>
                </a:solidFill>
              </a:rPr>
              <a:t>five</a:t>
            </a:r>
            <a:r>
              <a:rPr lang="it-IT" b="1" dirty="0" smtClean="0">
                <a:solidFill>
                  <a:srgbClr val="0070C0"/>
                </a:solidFill>
              </a:rPr>
              <a:t> a.m./   p.m.</a:t>
            </a:r>
          </a:p>
          <a:p>
            <a:pPr marL="0" indent="0">
              <a:buNone/>
            </a:pPr>
            <a:endParaRPr lang="it-IT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70C0"/>
                </a:solidFill>
              </a:rPr>
              <a:t>Yes, </a:t>
            </a:r>
            <a:r>
              <a:rPr lang="it-IT" b="1" dirty="0" err="1" smtClean="0">
                <a:solidFill>
                  <a:srgbClr val="0070C0"/>
                </a:solidFill>
              </a:rPr>
              <a:t>it’s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twenty</a:t>
            </a:r>
            <a:r>
              <a:rPr lang="it-IT" b="1" dirty="0" smtClean="0">
                <a:solidFill>
                  <a:srgbClr val="0070C0"/>
                </a:solidFill>
              </a:rPr>
              <a:t> to </a:t>
            </a:r>
            <a:r>
              <a:rPr lang="it-IT" b="1" dirty="0" err="1" smtClean="0">
                <a:solidFill>
                  <a:srgbClr val="0070C0"/>
                </a:solidFill>
              </a:rPr>
              <a:t>eight</a:t>
            </a:r>
            <a:r>
              <a:rPr lang="it-IT" b="1" dirty="0" smtClean="0">
                <a:solidFill>
                  <a:srgbClr val="0070C0"/>
                </a:solidFill>
              </a:rPr>
              <a:t> a. m./p.m.</a:t>
            </a:r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796" y="2448159"/>
            <a:ext cx="2166444" cy="1483762"/>
          </a:xfrm>
          <a:prstGeom prst="rect">
            <a:avLst/>
          </a:prstGeom>
        </p:spPr>
      </p:pic>
      <p:pic>
        <p:nvPicPr>
          <p:cNvPr id="8" name="Via Roma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655" y="52589"/>
            <a:ext cx="10515600" cy="120228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THE DAY in the clock</a:t>
            </a:r>
            <a:endParaRPr lang="it-IT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32" y="1378151"/>
            <a:ext cx="5119474" cy="36591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111928" y="5620596"/>
            <a:ext cx="6501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We use  </a:t>
            </a:r>
            <a:r>
              <a:rPr lang="it-IT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A.M. 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to show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that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is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between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midnight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and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noon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it-IT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We use </a:t>
            </a:r>
            <a:r>
              <a:rPr lang="it-IT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P.M. 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to show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that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is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between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noon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and </a:t>
            </a:r>
            <a:r>
              <a:rPr lang="it-IT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midnight</a:t>
            </a:r>
            <a:r>
              <a:rPr lang="it-IT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  <a:endParaRPr lang="it-IT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6" y="1378151"/>
            <a:ext cx="6021421" cy="3987292"/>
          </a:xfrm>
          <a:prstGeom prst="rect">
            <a:avLst/>
          </a:prstGeom>
        </p:spPr>
      </p:pic>
      <p:pic>
        <p:nvPicPr>
          <p:cNvPr id="4" name="Via Roma 2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640.022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We use the Time </a:t>
            </a:r>
            <a:r>
              <a:rPr lang="it-IT" sz="4000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Expressions</a:t>
            </a:r>
            <a:endParaRPr lang="it-IT" sz="4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9966"/>
            <a:ext cx="10058400" cy="51249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27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We use the Time </a:t>
            </a:r>
            <a:r>
              <a:rPr lang="it-IT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Expressions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9" y="1507786"/>
            <a:ext cx="9922213" cy="4591355"/>
          </a:xfrm>
          <a:solidFill>
            <a:srgbClr val="00B050">
              <a:alpha val="7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dist="381000" dir="5100000" sx="42000" sy="42000" algn="ctr" rotWithShape="0">
              <a:srgbClr val="000000">
                <a:alpha val="79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</p:pic>
    </p:spTree>
    <p:extLst>
      <p:ext uri="{BB962C8B-B14F-4D97-AF65-F5344CB8AC3E}">
        <p14:creationId xmlns:p14="http://schemas.microsoft.com/office/powerpoint/2010/main" val="10726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Now</a:t>
            </a:r>
            <a:r>
              <a:rPr lang="it-IT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answer</a:t>
            </a:r>
            <a:r>
              <a:rPr lang="it-IT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 the </a:t>
            </a:r>
            <a:r>
              <a:rPr lang="it-IT" b="1" dirty="0" err="1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questions</a:t>
            </a:r>
            <a:r>
              <a:rPr lang="it-IT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….</a:t>
            </a:r>
            <a:endParaRPr lang="it-IT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4413" y="1408789"/>
            <a:ext cx="5157787" cy="823912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Work in </a:t>
            </a:r>
            <a:r>
              <a:rPr lang="it-IT" sz="2800" dirty="0" err="1" smtClean="0">
                <a:solidFill>
                  <a:srgbClr val="FF0000"/>
                </a:solidFill>
              </a:rPr>
              <a:t>pair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7030A0"/>
                </a:solidFill>
              </a:rPr>
              <a:t>What time do </a:t>
            </a:r>
            <a:r>
              <a:rPr lang="it-IT" b="1" dirty="0" err="1" smtClean="0">
                <a:solidFill>
                  <a:srgbClr val="7030A0"/>
                </a:solidFill>
              </a:rPr>
              <a:t>you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get</a:t>
            </a:r>
            <a:r>
              <a:rPr lang="it-IT" b="1" dirty="0" smtClean="0">
                <a:solidFill>
                  <a:srgbClr val="7030A0"/>
                </a:solidFill>
              </a:rPr>
              <a:t> up?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7030A0"/>
                </a:solidFill>
              </a:rPr>
              <a:t>What time do </a:t>
            </a:r>
            <a:r>
              <a:rPr lang="it-IT" b="1" dirty="0" err="1" smtClean="0">
                <a:solidFill>
                  <a:srgbClr val="7030A0"/>
                </a:solidFill>
              </a:rPr>
              <a:t>you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have</a:t>
            </a:r>
            <a:r>
              <a:rPr lang="it-IT" b="1" dirty="0" smtClean="0">
                <a:solidFill>
                  <a:srgbClr val="7030A0"/>
                </a:solidFill>
              </a:rPr>
              <a:t> breakfast?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7030A0"/>
                </a:solidFill>
              </a:rPr>
              <a:t>What time do </a:t>
            </a:r>
            <a:r>
              <a:rPr lang="it-IT" b="1" dirty="0" err="1" smtClean="0">
                <a:solidFill>
                  <a:srgbClr val="7030A0"/>
                </a:solidFill>
              </a:rPr>
              <a:t>you</a:t>
            </a:r>
            <a:r>
              <a:rPr lang="it-IT" b="1" dirty="0" smtClean="0">
                <a:solidFill>
                  <a:srgbClr val="7030A0"/>
                </a:solidFill>
              </a:rPr>
              <a:t> do </a:t>
            </a:r>
            <a:r>
              <a:rPr lang="it-IT" b="1" dirty="0" err="1" smtClean="0">
                <a:solidFill>
                  <a:srgbClr val="7030A0"/>
                </a:solidFill>
              </a:rPr>
              <a:t>your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homework</a:t>
            </a:r>
            <a:r>
              <a:rPr lang="it-IT" b="1" dirty="0" smtClean="0">
                <a:solidFill>
                  <a:srgbClr val="7030A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7030A0"/>
                </a:solidFill>
              </a:rPr>
              <a:t>What time do </a:t>
            </a:r>
            <a:r>
              <a:rPr lang="it-IT" b="1" dirty="0" err="1" smtClean="0">
                <a:solidFill>
                  <a:srgbClr val="7030A0"/>
                </a:solidFill>
              </a:rPr>
              <a:t>you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have</a:t>
            </a:r>
            <a:r>
              <a:rPr lang="it-IT" b="1" dirty="0" smtClean="0">
                <a:solidFill>
                  <a:srgbClr val="7030A0"/>
                </a:solidFill>
              </a:rPr>
              <a:t> lunch and </a:t>
            </a:r>
            <a:r>
              <a:rPr lang="it-IT" b="1" dirty="0" err="1" smtClean="0">
                <a:solidFill>
                  <a:srgbClr val="7030A0"/>
                </a:solidFill>
              </a:rPr>
              <a:t>dinner</a:t>
            </a:r>
            <a:r>
              <a:rPr lang="it-IT" b="1" dirty="0" smtClean="0">
                <a:solidFill>
                  <a:srgbClr val="7030A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7030A0"/>
                </a:solidFill>
              </a:rPr>
              <a:t>What time do </a:t>
            </a:r>
            <a:r>
              <a:rPr lang="it-IT" b="1" dirty="0" err="1" smtClean="0">
                <a:solidFill>
                  <a:srgbClr val="7030A0"/>
                </a:solidFill>
              </a:rPr>
              <a:t>you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watch</a:t>
            </a:r>
            <a:r>
              <a:rPr lang="it-IT" b="1" dirty="0" smtClean="0">
                <a:solidFill>
                  <a:srgbClr val="7030A0"/>
                </a:solidFill>
              </a:rPr>
              <a:t> TV?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7030A0"/>
                </a:solidFill>
              </a:rPr>
              <a:t>What time do </a:t>
            </a:r>
            <a:r>
              <a:rPr lang="it-IT" b="1" dirty="0" err="1" smtClean="0">
                <a:solidFill>
                  <a:srgbClr val="7030A0"/>
                </a:solidFill>
              </a:rPr>
              <a:t>you</a:t>
            </a:r>
            <a:r>
              <a:rPr lang="it-IT" b="1" dirty="0" smtClean="0">
                <a:solidFill>
                  <a:srgbClr val="7030A0"/>
                </a:solidFill>
              </a:rPr>
              <a:t> go to bed?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47060" y="1408789"/>
            <a:ext cx="5183188" cy="823912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Work in </a:t>
            </a:r>
            <a:r>
              <a:rPr lang="it-IT" sz="2800" dirty="0" err="1" smtClean="0">
                <a:solidFill>
                  <a:srgbClr val="FF0000"/>
                </a:solidFill>
              </a:rPr>
              <a:t>pair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I </a:t>
            </a:r>
            <a:r>
              <a:rPr lang="it-IT" b="1" dirty="0" err="1" smtClean="0">
                <a:solidFill>
                  <a:srgbClr val="7030A0"/>
                </a:solidFill>
              </a:rPr>
              <a:t>get</a:t>
            </a:r>
            <a:r>
              <a:rPr lang="it-IT" b="1" dirty="0" smtClean="0">
                <a:solidFill>
                  <a:srgbClr val="7030A0"/>
                </a:solidFill>
              </a:rPr>
              <a:t> up </a:t>
            </a:r>
            <a:r>
              <a:rPr lang="it-IT" b="1" dirty="0" err="1" smtClean="0">
                <a:solidFill>
                  <a:srgbClr val="7030A0"/>
                </a:solidFill>
              </a:rPr>
              <a:t>at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seven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o’clock</a:t>
            </a:r>
            <a:r>
              <a:rPr lang="it-IT" b="1" dirty="0" smtClean="0">
                <a:solidFill>
                  <a:srgbClr val="7030A0"/>
                </a:solidFill>
              </a:rPr>
              <a:t> a.m.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I </a:t>
            </a:r>
            <a:r>
              <a:rPr lang="it-IT" b="1" dirty="0" err="1" smtClean="0">
                <a:solidFill>
                  <a:srgbClr val="7030A0"/>
                </a:solidFill>
              </a:rPr>
              <a:t>have</a:t>
            </a:r>
            <a:r>
              <a:rPr lang="it-IT" b="1" dirty="0" smtClean="0">
                <a:solidFill>
                  <a:srgbClr val="7030A0"/>
                </a:solidFill>
              </a:rPr>
              <a:t> breakfast </a:t>
            </a:r>
            <a:r>
              <a:rPr lang="it-IT" b="1" dirty="0" err="1" smtClean="0">
                <a:solidFill>
                  <a:srgbClr val="7030A0"/>
                </a:solidFill>
              </a:rPr>
              <a:t>at</a:t>
            </a:r>
            <a:r>
              <a:rPr lang="it-IT" b="1" dirty="0" smtClean="0">
                <a:solidFill>
                  <a:srgbClr val="7030A0"/>
                </a:solidFill>
              </a:rPr>
              <a:t> a </a:t>
            </a:r>
            <a:r>
              <a:rPr lang="it-IT" b="1" dirty="0" err="1" smtClean="0">
                <a:solidFill>
                  <a:srgbClr val="7030A0"/>
                </a:solidFill>
              </a:rPr>
              <a:t>quarter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past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seven</a:t>
            </a:r>
            <a:r>
              <a:rPr lang="it-IT" b="1" dirty="0" smtClean="0">
                <a:solidFill>
                  <a:srgbClr val="7030A0"/>
                </a:solidFill>
              </a:rPr>
              <a:t> a.m</a:t>
            </a:r>
            <a:r>
              <a:rPr lang="it-IT" b="1" dirty="0">
                <a:solidFill>
                  <a:srgbClr val="7030A0"/>
                </a:solidFill>
              </a:rPr>
              <a:t>.</a:t>
            </a:r>
            <a:endParaRPr lang="it-IT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I do </a:t>
            </a:r>
            <a:r>
              <a:rPr lang="it-IT" b="1" dirty="0" err="1" smtClean="0">
                <a:solidFill>
                  <a:srgbClr val="7030A0"/>
                </a:solidFill>
              </a:rPr>
              <a:t>my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homework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at</a:t>
            </a:r>
            <a:r>
              <a:rPr lang="it-IT" b="1" dirty="0" smtClean="0">
                <a:solidFill>
                  <a:srgbClr val="7030A0"/>
                </a:solidFill>
              </a:rPr>
              <a:t> a </a:t>
            </a:r>
            <a:r>
              <a:rPr lang="it-IT" b="1" dirty="0" err="1" smtClean="0">
                <a:solidFill>
                  <a:srgbClr val="7030A0"/>
                </a:solidFill>
              </a:rPr>
              <a:t>quarter</a:t>
            </a:r>
            <a:r>
              <a:rPr lang="it-IT" b="1" dirty="0" smtClean="0">
                <a:solidFill>
                  <a:srgbClr val="7030A0"/>
                </a:solidFill>
              </a:rPr>
              <a:t> to </a:t>
            </a:r>
            <a:r>
              <a:rPr lang="it-IT" b="1" dirty="0" err="1" smtClean="0">
                <a:solidFill>
                  <a:srgbClr val="7030A0"/>
                </a:solidFill>
              </a:rPr>
              <a:t>three</a:t>
            </a:r>
            <a:r>
              <a:rPr lang="it-IT" b="1" dirty="0" smtClean="0">
                <a:solidFill>
                  <a:srgbClr val="7030A0"/>
                </a:solidFill>
              </a:rPr>
              <a:t> p.m.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I </a:t>
            </a:r>
            <a:r>
              <a:rPr lang="it-IT" b="1" dirty="0" err="1" smtClean="0">
                <a:solidFill>
                  <a:srgbClr val="7030A0"/>
                </a:solidFill>
              </a:rPr>
              <a:t>have</a:t>
            </a:r>
            <a:r>
              <a:rPr lang="it-IT" b="1" dirty="0" smtClean="0">
                <a:solidFill>
                  <a:srgbClr val="7030A0"/>
                </a:solidFill>
              </a:rPr>
              <a:t> lunch </a:t>
            </a:r>
            <a:r>
              <a:rPr lang="it-IT" b="1" dirty="0" err="1" smtClean="0">
                <a:solidFill>
                  <a:srgbClr val="7030A0"/>
                </a:solidFill>
              </a:rPr>
              <a:t>at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half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past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midday</a:t>
            </a:r>
            <a:r>
              <a:rPr lang="it-IT" b="1" dirty="0" smtClean="0">
                <a:solidFill>
                  <a:srgbClr val="7030A0"/>
                </a:solidFill>
              </a:rPr>
              <a:t>. and </a:t>
            </a:r>
            <a:r>
              <a:rPr lang="it-IT" b="1" dirty="0" err="1" smtClean="0">
                <a:solidFill>
                  <a:srgbClr val="7030A0"/>
                </a:solidFill>
              </a:rPr>
              <a:t>dinner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at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half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past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eight</a:t>
            </a:r>
            <a:r>
              <a:rPr lang="it-IT" b="1" dirty="0" smtClean="0">
                <a:solidFill>
                  <a:srgbClr val="7030A0"/>
                </a:solidFill>
              </a:rPr>
              <a:t> p.m.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I </a:t>
            </a:r>
            <a:r>
              <a:rPr lang="it-IT" b="1" dirty="0" err="1" smtClean="0">
                <a:solidFill>
                  <a:srgbClr val="7030A0"/>
                </a:solidFill>
              </a:rPr>
              <a:t>watch</a:t>
            </a:r>
            <a:r>
              <a:rPr lang="it-IT" b="1" dirty="0" smtClean="0">
                <a:solidFill>
                  <a:srgbClr val="7030A0"/>
                </a:solidFill>
              </a:rPr>
              <a:t> Tv </a:t>
            </a:r>
            <a:r>
              <a:rPr lang="it-IT" b="1" dirty="0" err="1" smtClean="0">
                <a:solidFill>
                  <a:srgbClr val="7030A0"/>
                </a:solidFill>
              </a:rPr>
              <a:t>at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twenty-five</a:t>
            </a:r>
            <a:r>
              <a:rPr lang="it-IT" b="1" dirty="0" smtClean="0">
                <a:solidFill>
                  <a:srgbClr val="7030A0"/>
                </a:solidFill>
              </a:rPr>
              <a:t> to </a:t>
            </a:r>
            <a:r>
              <a:rPr lang="it-IT" b="1" dirty="0" err="1" smtClean="0">
                <a:solidFill>
                  <a:srgbClr val="7030A0"/>
                </a:solidFill>
              </a:rPr>
              <a:t>seven</a:t>
            </a:r>
            <a:r>
              <a:rPr lang="it-IT" b="1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I go to bed </a:t>
            </a:r>
            <a:r>
              <a:rPr lang="it-IT" b="1" dirty="0" err="1" smtClean="0">
                <a:solidFill>
                  <a:srgbClr val="7030A0"/>
                </a:solidFill>
              </a:rPr>
              <a:t>at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midnight</a:t>
            </a:r>
            <a:r>
              <a:rPr lang="it-IT" b="1" dirty="0">
                <a:solidFill>
                  <a:srgbClr val="7030A0"/>
                </a:solidFill>
              </a:rPr>
              <a:t>.</a:t>
            </a:r>
            <a:endParaRPr lang="it-IT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999" y="206713"/>
            <a:ext cx="1908291" cy="1951271"/>
          </a:xfrm>
          <a:prstGeom prst="rect">
            <a:avLst/>
          </a:prstGeom>
        </p:spPr>
      </p:pic>
      <p:pic>
        <p:nvPicPr>
          <p:cNvPr id="7" name="Via Roma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561" numSld="999" showWhenStopped="0">
                <p:cTn id="11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284</Words>
  <Application>Microsoft Office PowerPoint</Application>
  <PresentationFormat>Widescreen</PresentationFormat>
  <Paragraphs>53</Paragraphs>
  <Slides>10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Algerian</vt:lpstr>
      <vt:lpstr>Arial</vt:lpstr>
      <vt:lpstr>Arial Rounded MT Bold</vt:lpstr>
      <vt:lpstr>Calibri</vt:lpstr>
      <vt:lpstr>Calibri Light</vt:lpstr>
      <vt:lpstr>Wingdings</vt:lpstr>
      <vt:lpstr>Tema di Office</vt:lpstr>
      <vt:lpstr>TELLING THE TIME IN ENGLISH</vt:lpstr>
      <vt:lpstr>WHERE DO WE READ THE TIME?</vt:lpstr>
      <vt:lpstr>About the clock</vt:lpstr>
      <vt:lpstr> How to tell the time in English </vt:lpstr>
      <vt:lpstr>Asking the time</vt:lpstr>
      <vt:lpstr>THE DAY in the clock</vt:lpstr>
      <vt:lpstr>We use the Time Expressions</vt:lpstr>
      <vt:lpstr>We use the Time Expressions</vt:lpstr>
      <vt:lpstr>Now answer the questions….</vt:lpstr>
      <vt:lpstr> Practice-Homework- Reading and writing a short text about your daily routine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TIME</dc:title>
  <dc:creator>Account Microsoft</dc:creator>
  <cp:lastModifiedBy>Account Microsoft</cp:lastModifiedBy>
  <cp:revision>52</cp:revision>
  <dcterms:created xsi:type="dcterms:W3CDTF">2020-11-21T01:47:59Z</dcterms:created>
  <dcterms:modified xsi:type="dcterms:W3CDTF">2020-11-24T07:18:59Z</dcterms:modified>
</cp:coreProperties>
</file>