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1"/>
  </p:notesMasterIdLst>
  <p:sldIdLst>
    <p:sldId id="256" r:id="rId2"/>
    <p:sldId id="260" r:id="rId3"/>
    <p:sldId id="257" r:id="rId4"/>
    <p:sldId id="258" r:id="rId5"/>
    <p:sldId id="265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4" autoAdjust="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800" dirty="0" smtClean="0"/>
              <a:t>Moneta ateniese</a:t>
            </a:r>
            <a:endParaRPr lang="it-IT" sz="80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181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547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05/11/2020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hyperlink" Target="https://www.studiarapido.it/parlamento-italiano-camera-senato/" TargetMode="Externa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hyperlink" Target="https://www.studiarapido.it/gli-schiavi-nellantica-grecia/" TargetMode="External"/><Relationship Id="rId5" Type="http://schemas.openxmlformats.org/officeDocument/2006/relationships/hyperlink" Target="https://www.studiarapido.it/meteci-grecia-antica-chi-erano/" TargetMode="External"/><Relationship Id="rId4" Type="http://schemas.openxmlformats.org/officeDocument/2006/relationships/hyperlink" Target="https://www.studiarapido.it/la-donna-ateniese-non-sempre-madre-e-mogli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teneeSparta&#10;Atene e Sparta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88640"/>
            <a:ext cx="890098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568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4400" dirty="0">
                <a:solidFill>
                  <a:srgbClr val="000000"/>
                </a:solidFill>
                <a:latin typeface="Arial"/>
              </a:rPr>
              <a:t>La Polis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2800" dirty="0">
                <a:solidFill>
                  <a:srgbClr val="000000"/>
                </a:solidFill>
                <a:latin typeface="Arial"/>
              </a:rPr>
              <a:t>Nasce dall’aggregazione di  villaggi intorno all’</a:t>
            </a:r>
            <a:r>
              <a:rPr lang="it-IT" altLang="it-IT" sz="2800" b="1" dirty="0">
                <a:solidFill>
                  <a:srgbClr val="000000"/>
                </a:solidFill>
                <a:latin typeface="Arial"/>
              </a:rPr>
              <a:t>Acropoli </a:t>
            </a:r>
            <a:r>
              <a:rPr lang="it-IT" altLang="it-IT" sz="2800" dirty="0">
                <a:solidFill>
                  <a:srgbClr val="000000"/>
                </a:solidFill>
                <a:latin typeface="Arial"/>
              </a:rPr>
              <a:t>(tempio).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None/>
              <a:defRPr/>
            </a:pPr>
            <a:r>
              <a:rPr lang="it-IT" altLang="it-IT" sz="2800" dirty="0">
                <a:solidFill>
                  <a:srgbClr val="000000"/>
                </a:solidFill>
                <a:latin typeface="Arial"/>
              </a:rPr>
              <a:t>	È </a:t>
            </a:r>
            <a:r>
              <a:rPr lang="it-IT" altLang="it-IT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una città- stato, il cui centro non è più il palazzo del sovrano ma è l’</a:t>
            </a:r>
            <a:r>
              <a:rPr lang="it-IT" altLang="it-IT" sz="28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agorà = </a:t>
            </a:r>
            <a:r>
              <a:rPr lang="it-IT" altLang="it-IT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la piazza dove i cittadini si riuniscono per fare </a:t>
            </a:r>
            <a:r>
              <a:rPr lang="it-IT" altLang="it-IT" sz="1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POLITICA</a:t>
            </a:r>
            <a:r>
              <a:rPr lang="it-IT" altLang="it-IT" sz="1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 = </a:t>
            </a:r>
            <a:r>
              <a:rPr lang="it-IT" altLang="it-IT" sz="28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prendere insieme le decisioni di comune interesse.</a:t>
            </a:r>
          </a:p>
          <a:p>
            <a:endParaRPr lang="it-IT" sz="1600" dirty="0"/>
          </a:p>
        </p:txBody>
      </p:sp>
      <p:pic>
        <p:nvPicPr>
          <p:cNvPr id="5" name="Picture 4" descr="acropoli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345694"/>
            <a:ext cx="4248472" cy="309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95736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5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296" y="3326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992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teneeSparta&#10;Sparta: una società piramidale&#10;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16632"/>
            <a:ext cx="8900988" cy="670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2320" y="10527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27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 descr="Visualizza immagine di origine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4104456" cy="26519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tangolo 2"/>
          <p:cNvSpPr/>
          <p:nvPr/>
        </p:nvSpPr>
        <p:spPr>
          <a:xfrm>
            <a:off x="1259632" y="2990675"/>
            <a:ext cx="55983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latin typeface="Calibri"/>
                <a:ea typeface="Calibri"/>
                <a:cs typeface="Times New Roman"/>
              </a:rPr>
              <a:t>All’inizio ad Atene il potere apparteneva ad un gruppo ristretto di persone: </a:t>
            </a:r>
            <a:r>
              <a:rPr lang="it-IT" b="1" dirty="0" smtClean="0">
                <a:latin typeface="Calibri"/>
                <a:ea typeface="Calibri"/>
                <a:cs typeface="Times New Roman"/>
              </a:rPr>
              <a:t>gli ARISTOCRATICI.</a:t>
            </a:r>
            <a:endParaRPr lang="it-IT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latin typeface="Calibri"/>
                <a:ea typeface="Calibri"/>
                <a:cs typeface="Times New Roman"/>
              </a:rPr>
              <a:t>Intorno al 500 a.C. nacque una nuova forma di governo: la democrazia. </a:t>
            </a:r>
            <a:endParaRPr lang="it-IT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latin typeface="Calibri"/>
                <a:ea typeface="Calibri"/>
                <a:cs typeface="Times New Roman"/>
              </a:rPr>
              <a:t>Tutti i cittadini adulti partecipavano  a un’ assemblea in cui </a:t>
            </a:r>
            <a:r>
              <a:rPr lang="it-IT" b="1" dirty="0" smtClean="0">
                <a:latin typeface="Calibri"/>
                <a:ea typeface="Calibri"/>
                <a:cs typeface="Times New Roman"/>
              </a:rPr>
              <a:t>si prendevano  </a:t>
            </a:r>
            <a:r>
              <a:rPr lang="it-IT" b="1" dirty="0">
                <a:latin typeface="Calibri"/>
                <a:ea typeface="Calibri"/>
                <a:cs typeface="Times New Roman"/>
              </a:rPr>
              <a:t>decisioni politiche.</a:t>
            </a:r>
            <a:endParaRPr lang="it-IT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b="1" dirty="0">
                <a:latin typeface="Calibri"/>
                <a:ea typeface="Calibri"/>
                <a:cs typeface="Times New Roman"/>
              </a:rPr>
              <a:t>Nell’assemblea i cittadini potevano esprimere la propria opinione e approvare le leggi attraverso il voto. All’assemblea non potevano</a:t>
            </a:r>
            <a:r>
              <a:rPr lang="it-IT" sz="1000" b="1" dirty="0">
                <a:latin typeface="Calibri"/>
                <a:ea typeface="Calibri"/>
                <a:cs typeface="Times New Roman"/>
              </a:rPr>
              <a:t> </a:t>
            </a:r>
            <a:r>
              <a:rPr lang="it-IT" b="1" dirty="0">
                <a:latin typeface="Calibri"/>
                <a:ea typeface="Calibri"/>
                <a:cs typeface="Times New Roman"/>
              </a:rPr>
              <a:t>partecipare</a:t>
            </a:r>
            <a:r>
              <a:rPr lang="it-IT" sz="1600" b="1" dirty="0">
                <a:latin typeface="Calibri"/>
                <a:ea typeface="Calibri"/>
                <a:cs typeface="Times New Roman"/>
              </a:rPr>
              <a:t> </a:t>
            </a:r>
            <a:r>
              <a:rPr lang="it-IT" b="1" dirty="0">
                <a:latin typeface="Calibri"/>
                <a:ea typeface="Calibri"/>
                <a:cs typeface="Times New Roman"/>
              </a:rPr>
              <a:t>le donne, </a:t>
            </a:r>
            <a:r>
              <a:rPr lang="it-IT" b="1" dirty="0" smtClean="0">
                <a:latin typeface="Calibri"/>
                <a:ea typeface="Calibri"/>
                <a:cs typeface="Times New Roman"/>
              </a:rPr>
              <a:t>gli stranieri  </a:t>
            </a:r>
            <a:r>
              <a:rPr lang="it-IT" b="1" dirty="0">
                <a:latin typeface="Calibri"/>
                <a:ea typeface="Calibri"/>
                <a:cs typeface="Times New Roman"/>
              </a:rPr>
              <a:t>e gli </a:t>
            </a:r>
            <a:r>
              <a:rPr lang="it-IT" b="1" dirty="0" smtClean="0">
                <a:latin typeface="Calibri"/>
                <a:ea typeface="Calibri"/>
                <a:cs typeface="Times New Roman"/>
              </a:rPr>
              <a:t>schiavi.</a:t>
            </a:r>
            <a:endParaRPr lang="it-IT" sz="11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9" y="794530"/>
            <a:ext cx="243218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491472" y="3861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8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Oligarchia </a:t>
            </a:r>
            <a:r>
              <a:rPr lang="it-IT" dirty="0" smtClean="0"/>
              <a:t>e democrazia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</a:pPr>
            <a:r>
              <a:rPr lang="it-IT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La forma di governo di Sparta era l’oligarchia</a:t>
            </a:r>
            <a:endParaRPr lang="it-IT" sz="1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</a:pPr>
            <a:r>
              <a:rPr lang="it-IT" sz="28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Oligarchia = </a:t>
            </a:r>
            <a:r>
              <a:rPr lang="it-IT" sz="28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governo di pochi. Forma di governo in cui le decisioni sono prese da un gruppo ristretto di </a:t>
            </a:r>
            <a:r>
              <a:rPr lang="it-IT" sz="2800" dirty="0" smtClean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persone.</a:t>
            </a:r>
            <a:endParaRPr lang="it-IT" sz="180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00600" y="1484784"/>
            <a:ext cx="4038600" cy="4568544"/>
          </a:xfrm>
        </p:spPr>
        <p:txBody>
          <a:bodyPr/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</a:pPr>
            <a:r>
              <a:rPr lang="it-IT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La forma di governo di Atene era : la democrazia</a:t>
            </a:r>
            <a:endParaRPr lang="it-IT" sz="17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D16349"/>
              </a:buClr>
            </a:pPr>
            <a:r>
              <a:rPr lang="it-IT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Democrazia = </a:t>
            </a:r>
            <a:r>
              <a:rPr lang="it-IT" sz="2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governo</a:t>
            </a:r>
            <a:r>
              <a:rPr lang="it-IT" sz="2600" b="1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it-IT" sz="2600" dirty="0">
                <a:solidFill>
                  <a:prstClr val="black"/>
                </a:solidFill>
                <a:latin typeface="Calibri"/>
                <a:ea typeface="Calibri"/>
                <a:cs typeface="Times New Roman"/>
              </a:rPr>
              <a:t>del popolo. Forma di governo in cui le decisioni sono prese dai cittadini.</a:t>
            </a:r>
            <a:endParaRPr lang="it-IT" sz="17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endParaRPr lang="it-IT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36096" y="5085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4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116632"/>
            <a:ext cx="8534400" cy="108012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400" dirty="0">
                <a:latin typeface="Calibri"/>
                <a:ea typeface="Calibri"/>
                <a:cs typeface="Times New Roman"/>
              </a:rPr>
              <a:t/>
            </a:r>
            <a:br>
              <a:rPr lang="it-IT" sz="2400" dirty="0">
                <a:latin typeface="Calibri"/>
                <a:ea typeface="Calibri"/>
                <a:cs typeface="Times New Roman"/>
              </a:rPr>
            </a:br>
            <a:r>
              <a:rPr lang="it-IT" sz="2400" b="1" dirty="0">
                <a:latin typeface="Calibri"/>
                <a:ea typeface="Calibri"/>
                <a:cs typeface="Times New Roman"/>
              </a:rPr>
              <a:t>Differenze tra la nostra democrazia e quella ateniese</a:t>
            </a:r>
            <a:r>
              <a:rPr lang="it-IT" sz="1800" dirty="0">
                <a:latin typeface="Calibri"/>
                <a:ea typeface="Calibri"/>
                <a:cs typeface="Times New Roman"/>
              </a:rPr>
              <a:t/>
            </a:r>
            <a:br>
              <a:rPr lang="it-IT" sz="1800" dirty="0">
                <a:latin typeface="Calibri"/>
                <a:ea typeface="Calibri"/>
                <a:cs typeface="Times New Roman"/>
              </a:rPr>
            </a:b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it-IT" sz="2800" dirty="0" smtClean="0">
                <a:latin typeface="Calibri"/>
                <a:ea typeface="Calibri"/>
                <a:cs typeface="Times New Roman"/>
              </a:rPr>
              <a:t>In 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Atene i </a:t>
            </a:r>
            <a:r>
              <a:rPr lang="it-IT" sz="2800" b="1" dirty="0">
                <a:latin typeface="Calibri"/>
                <a:ea typeface="Calibri"/>
                <a:cs typeface="Times New Roman"/>
              </a:rPr>
              <a:t>diritti politici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 spettavano a tutti coloro che godevano della cittadinanza, cioè i figli maschi di padre ateniese che  avessero prestato almeno due anni di servizio nell’esercito. Dai diritti politici erano esclusi le </a:t>
            </a:r>
            <a:r>
              <a:rPr lang="it-IT" sz="28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4" tooltip="La donna ateniese, non sempre madre e moglie"/>
              </a:rPr>
              <a:t>donne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, gli stranieri residenti (i </a:t>
            </a:r>
            <a:r>
              <a:rPr lang="it-IT" sz="28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5"/>
              </a:rPr>
              <a:t>meteci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) e gli </a:t>
            </a:r>
            <a:r>
              <a:rPr lang="it-IT" sz="28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6"/>
              </a:rPr>
              <a:t>schiavi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it-IT" sz="2800" dirty="0">
                <a:latin typeface="Calibri"/>
                <a:ea typeface="Calibri"/>
                <a:cs typeface="Times New Roman"/>
              </a:rPr>
              <a:t>quella ateniese era una </a:t>
            </a:r>
            <a:r>
              <a:rPr lang="it-IT" sz="2800" b="1" dirty="0">
                <a:latin typeface="Calibri"/>
                <a:ea typeface="Calibri"/>
                <a:cs typeface="Times New Roman"/>
              </a:rPr>
              <a:t>democrazia diretta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, in cui i cittadini esprimevano direttamente la propria volontà nell’assemblea</a:t>
            </a:r>
            <a:r>
              <a:rPr lang="it-IT" sz="2800" i="1" dirty="0">
                <a:latin typeface="Calibri"/>
                <a:ea typeface="Calibri"/>
                <a:cs typeface="Times New Roman"/>
              </a:rPr>
              <a:t>. 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La nostra è una </a:t>
            </a:r>
            <a:r>
              <a:rPr lang="it-IT" sz="2800" b="1" dirty="0">
                <a:latin typeface="Calibri"/>
                <a:ea typeface="Calibri"/>
                <a:cs typeface="Times New Roman"/>
              </a:rPr>
              <a:t>democrazia </a:t>
            </a:r>
            <a:r>
              <a:rPr lang="it-IT" sz="2800" b="1" dirty="0" smtClean="0">
                <a:latin typeface="Calibri"/>
                <a:ea typeface="Calibri"/>
                <a:cs typeface="Times New Roman"/>
              </a:rPr>
              <a:t>rappresentativa</a:t>
            </a:r>
            <a:r>
              <a:rPr lang="it-IT" sz="2800" dirty="0" smtClean="0">
                <a:latin typeface="Calibri"/>
                <a:ea typeface="Calibri"/>
                <a:cs typeface="Times New Roman"/>
              </a:rPr>
              <a:t>, 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in cui il popolo esercita la propria sovranità eleggendo suoi rappresentanti nelle istituzioni, come il </a:t>
            </a:r>
            <a:r>
              <a:rPr lang="it-IT" sz="2800" b="1" u="sng" dirty="0">
                <a:solidFill>
                  <a:srgbClr val="0000FF"/>
                </a:solidFill>
                <a:latin typeface="Calibri"/>
                <a:ea typeface="Calibri"/>
                <a:cs typeface="Times New Roman"/>
                <a:hlinkClick r:id="rId7"/>
              </a:rPr>
              <a:t>Parlamento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 o il Consiglio comunale;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it-IT" sz="2800" dirty="0">
                <a:latin typeface="Calibri"/>
                <a:ea typeface="Calibri"/>
                <a:cs typeface="Times New Roman"/>
              </a:rPr>
              <a:t>nello stato ateniese non esisteva una </a:t>
            </a:r>
            <a:r>
              <a:rPr lang="it-IT" sz="2800" b="1" dirty="0">
                <a:latin typeface="Calibri"/>
                <a:ea typeface="Calibri"/>
                <a:cs typeface="Times New Roman"/>
              </a:rPr>
              <a:t>divisione dei poteri</a:t>
            </a:r>
            <a:r>
              <a:rPr lang="it-IT" sz="2800" dirty="0">
                <a:latin typeface="Calibri"/>
                <a:ea typeface="Calibri"/>
                <a:cs typeface="Times New Roman"/>
              </a:rPr>
              <a:t> come noi l’intendiamo. Erano infatti direttamente i cittadini a svolgere tutte le funzioni pubbliche (legislative)]; di governo; giudiziarie, nel tribunale popolare.</a:t>
            </a:r>
          </a:p>
          <a:p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732240" y="53732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42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Costituzione italiana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 algn="ctr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it-IT" sz="2000" b="1" kern="0" dirty="0">
                <a:solidFill>
                  <a:srgbClr val="000000"/>
                </a:solidFill>
                <a:latin typeface="Comic Sans MS" pitchFamily="66" charset="0"/>
              </a:rPr>
              <a:t>ARTICOLO 1 </a:t>
            </a:r>
          </a:p>
          <a:p>
            <a:pPr marL="342900" lvl="0" indent="-342900" algn="ctr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it-IT" sz="2000" b="1" kern="0" dirty="0">
                <a:solidFill>
                  <a:srgbClr val="000000"/>
                </a:solidFill>
                <a:latin typeface="Comic Sans MS" pitchFamily="66" charset="0"/>
              </a:rPr>
              <a:t>L'Italia è una Repubblica democratica, </a:t>
            </a:r>
          </a:p>
          <a:p>
            <a:pPr marL="342900" lvl="0" indent="-342900" algn="ctr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it-IT" sz="2000" b="1" kern="0" dirty="0">
                <a:solidFill>
                  <a:srgbClr val="000000"/>
                </a:solidFill>
                <a:latin typeface="Comic Sans MS" pitchFamily="66" charset="0"/>
              </a:rPr>
              <a:t>fondata sul lavoro. La sovranità appartiene al </a:t>
            </a:r>
          </a:p>
          <a:p>
            <a:pPr marL="342900" lvl="0" indent="-342900" algn="ctr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it-IT" sz="2000" b="1" kern="0" dirty="0">
                <a:solidFill>
                  <a:srgbClr val="000000"/>
                </a:solidFill>
                <a:latin typeface="Comic Sans MS" pitchFamily="66" charset="0"/>
              </a:rPr>
              <a:t>popolo, che la esercita nelle forme e nei limiti </a:t>
            </a:r>
          </a:p>
          <a:p>
            <a:pPr marL="342900" lvl="0" indent="-342900" algn="ctr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it-IT" sz="2000" b="1" kern="0" dirty="0">
                <a:solidFill>
                  <a:srgbClr val="000000"/>
                </a:solidFill>
                <a:latin typeface="Comic Sans MS" pitchFamily="66" charset="0"/>
              </a:rPr>
              <a:t>della Costituzione.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endParaRPr lang="it-IT" sz="2000" b="1" kern="0" dirty="0">
              <a:solidFill>
                <a:srgbClr val="000000"/>
              </a:solidFill>
              <a:latin typeface="Comic Sans MS" pitchFamily="66" charset="0"/>
            </a:endParaRP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it-IT" sz="2000" b="1" kern="0" dirty="0">
                <a:solidFill>
                  <a:srgbClr val="000000"/>
                </a:solidFill>
                <a:latin typeface="Comic Sans MS" pitchFamily="66" charset="0"/>
              </a:rPr>
              <a:t>SPIEGAZIONE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it-IT" sz="2000" kern="0" dirty="0">
                <a:solidFill>
                  <a:srgbClr val="000000"/>
                </a:solidFill>
                <a:latin typeface="Arial Narrow" pitchFamily="34" charset="0"/>
              </a:rPr>
              <a:t>Il 2 giugno 1946 i cittadini italiani hanno scelto a maggioranza,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it-IT" sz="2000" kern="0" dirty="0">
                <a:solidFill>
                  <a:srgbClr val="000000"/>
                </a:solidFill>
                <a:latin typeface="Arial Narrow" pitchFamily="34" charset="0"/>
              </a:rPr>
              <a:t>votando in un referendum, che l'Italia non fosse più una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it-IT" sz="2000" kern="0" dirty="0">
                <a:solidFill>
                  <a:srgbClr val="000000"/>
                </a:solidFill>
                <a:latin typeface="Arial Narrow" pitchFamily="34" charset="0"/>
              </a:rPr>
              <a:t>monarchia, con a capo un re, ma una Repubblica. Questa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it-IT" sz="2000" kern="0" dirty="0">
                <a:solidFill>
                  <a:srgbClr val="000000"/>
                </a:solidFill>
                <a:latin typeface="Arial Narrow" pitchFamily="34" charset="0"/>
              </a:rPr>
              <a:t>Repubblica è democratica, cioè la sovranità appartiene al </a:t>
            </a:r>
          </a:p>
          <a:p>
            <a:pPr marL="342900" lvl="0" indent="-342900" algn="just" fontAlgn="base">
              <a:lnSpc>
                <a:spcPct val="80000"/>
              </a:lnSpc>
              <a:spcAft>
                <a:spcPct val="0"/>
              </a:spcAft>
              <a:buClrTx/>
              <a:buSzTx/>
              <a:buNone/>
            </a:pPr>
            <a:r>
              <a:rPr lang="it-IT" sz="2000" kern="0" dirty="0">
                <a:solidFill>
                  <a:srgbClr val="000000"/>
                </a:solidFill>
                <a:latin typeface="Arial Narrow" pitchFamily="34" charset="0"/>
              </a:rPr>
              <a:t>popolo, che la esercita direttamente o indirettamente. 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it-IT" sz="2000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Lo </a:t>
            </a:r>
            <a:r>
              <a:rPr lang="it-IT" sz="20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stesso popolo sovrano, poiché esercita il suo potere in uno </a:t>
            </a:r>
            <a:endParaRPr lang="it-IT" sz="2000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it-IT" sz="2000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Stato </a:t>
            </a:r>
            <a:r>
              <a:rPr lang="it-IT" sz="20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di diritto, è soggetto al rispetto della legalità costituzionale, </a:t>
            </a:r>
            <a:endParaRPr lang="it-IT" sz="2000" dirty="0" smtClean="0">
              <a:solidFill>
                <a:prstClr val="black"/>
              </a:solidFill>
              <a:latin typeface="Arial Narrow" pitchFamily="34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it-IT" sz="2000" dirty="0" smtClean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vale </a:t>
            </a:r>
            <a:r>
              <a:rPr lang="it-IT" sz="2000" dirty="0">
                <a:solidFill>
                  <a:prstClr val="black"/>
                </a:solidFill>
                <a:latin typeface="Arial Narrow" pitchFamily="34" charset="0"/>
                <a:cs typeface="Times New Roman" pitchFamily="18" charset="0"/>
              </a:rPr>
              <a:t>a dire dei principi e dei diritti inviolabili sanciti dalla stessa Costituzione</a:t>
            </a:r>
            <a:r>
              <a:rPr lang="it-IT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it-IT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280" y="3284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6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9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286000" y="1770854"/>
            <a:ext cx="4572000" cy="32101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594360" marR="594360">
              <a:lnSpc>
                <a:spcPct val="115000"/>
              </a:lnSpc>
              <a:spcBef>
                <a:spcPts val="1000"/>
              </a:spcBef>
              <a:spcAft>
                <a:spcPts val="1400"/>
              </a:spcAft>
            </a:pPr>
            <a:r>
              <a:rPr lang="it-IT" b="1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ADESSO TOCCA A VOI:</a:t>
            </a:r>
            <a:endParaRPr lang="it-IT" sz="1100" b="1" i="1" dirty="0">
              <a:solidFill>
                <a:srgbClr val="4F81BD"/>
              </a:solidFill>
              <a:latin typeface="Calibri"/>
              <a:ea typeface="Calibri"/>
              <a:cs typeface="Times New Roman"/>
            </a:endParaRPr>
          </a:p>
          <a:p>
            <a:pPr marL="594360" marR="594360">
              <a:lnSpc>
                <a:spcPct val="115000"/>
              </a:lnSpc>
              <a:spcBef>
                <a:spcPts val="1000"/>
              </a:spcBef>
              <a:spcAft>
                <a:spcPts val="1400"/>
              </a:spcAft>
            </a:pPr>
            <a:r>
              <a:rPr lang="it-IT" b="1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Realizzate sul quaderno una tabella di confronto tra Sparta e </a:t>
            </a:r>
            <a:r>
              <a:rPr lang="it-IT" b="1" i="1" dirty="0" smtClean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Atene</a:t>
            </a:r>
            <a:endParaRPr lang="it-IT" sz="1100" b="1" i="1" dirty="0">
              <a:solidFill>
                <a:srgbClr val="4F81BD"/>
              </a:solidFill>
              <a:latin typeface="Calibri"/>
              <a:ea typeface="Calibri"/>
              <a:cs typeface="Times New Roman"/>
            </a:endParaRPr>
          </a:p>
          <a:p>
            <a:pPr marL="594360" marR="594360">
              <a:lnSpc>
                <a:spcPct val="115000"/>
              </a:lnSpc>
              <a:spcBef>
                <a:spcPts val="1000"/>
              </a:spcBef>
              <a:spcAft>
                <a:spcPts val="1400"/>
              </a:spcAft>
            </a:pPr>
            <a:r>
              <a:rPr lang="it-IT" b="1" i="1" dirty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Completate gli esercizi a pagina 3 e 4 del quaderno di storia </a:t>
            </a:r>
            <a:endParaRPr lang="it-IT" b="1" i="1" dirty="0" smtClean="0">
              <a:solidFill>
                <a:srgbClr val="4F81BD"/>
              </a:solidFill>
              <a:latin typeface="Calibri"/>
              <a:ea typeface="Calibri"/>
              <a:cs typeface="Times New Roman"/>
            </a:endParaRPr>
          </a:p>
          <a:p>
            <a:pPr marL="594360" marR="594360">
              <a:lnSpc>
                <a:spcPct val="115000"/>
              </a:lnSpc>
              <a:spcBef>
                <a:spcPts val="1000"/>
              </a:spcBef>
              <a:spcAft>
                <a:spcPts val="1400"/>
              </a:spcAft>
            </a:pPr>
            <a:r>
              <a:rPr lang="it-IT" sz="1600" b="1" i="1" dirty="0" smtClean="0">
                <a:solidFill>
                  <a:srgbClr val="4F81BD"/>
                </a:solidFill>
                <a:latin typeface="Calibri"/>
                <a:ea typeface="Calibri"/>
                <a:cs typeface="Times New Roman"/>
              </a:rPr>
              <a:t>                                             Buon lavoro                        </a:t>
            </a:r>
            <a:endParaRPr lang="it-IT" sz="1600" b="1" i="1" dirty="0">
              <a:solidFill>
                <a:srgbClr val="4F81BD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119258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636</TotalTime>
  <Words>441</Words>
  <Application>Microsoft Office PowerPoint</Application>
  <PresentationFormat>Presentazione su schermo (4:3)</PresentationFormat>
  <Paragraphs>39</Paragraphs>
  <Slides>9</Slides>
  <Notes>2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Città</vt:lpstr>
      <vt:lpstr>Presentazione standard di PowerPoint</vt:lpstr>
      <vt:lpstr>La Polis </vt:lpstr>
      <vt:lpstr>Presentazione standard di PowerPoint</vt:lpstr>
      <vt:lpstr>Presentazione standard di PowerPoint</vt:lpstr>
      <vt:lpstr>Presentazione standard di PowerPoint</vt:lpstr>
      <vt:lpstr>Oligarchia e democrazia</vt:lpstr>
      <vt:lpstr> Differenze tra la nostra democrazia e quella ateniese </vt:lpstr>
      <vt:lpstr>La Costituzione italiana</vt:lpstr>
      <vt:lpstr>Presentazione standard di PowerPoint</vt:lpstr>
    </vt:vector>
  </TitlesOfParts>
  <Company>Ministero dell'Economia e delle Finanze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Fenici</dc:title>
  <dc:creator>Lina</dc:creator>
  <cp:lastModifiedBy>lina</cp:lastModifiedBy>
  <cp:revision>116</cp:revision>
  <dcterms:created xsi:type="dcterms:W3CDTF">2020-03-22T15:44:21Z</dcterms:created>
  <dcterms:modified xsi:type="dcterms:W3CDTF">2020-11-05T09:34:07Z</dcterms:modified>
</cp:coreProperties>
</file>