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53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48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237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8951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480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203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79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551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735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20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035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13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301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65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32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32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26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4390041-ABAC-41FD-9615-349779CCBF7C}" type="datetimeFigureOut">
              <a:rPr lang="it-IT" smtClean="0"/>
              <a:t>26/11/2020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217A1B7-AA12-4885-BA49-277DA2F20C1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847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7.m4a"/><Relationship Id="rId7" Type="http://schemas.openxmlformats.org/officeDocument/2006/relationships/image" Target="../media/image13.jpeg"/><Relationship Id="rId2" Type="http://schemas.openxmlformats.org/officeDocument/2006/relationships/video" Target="https://www.youtube.com/embed/1Td95bdNcQc?feature=oembed" TargetMode="External"/><Relationship Id="rId1" Type="http://schemas.openxmlformats.org/officeDocument/2006/relationships/video" Target="https://www.youtube.com/embed/h-5CKj7hIC4?feature=oembed" TargetMode="Externa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D2CDDD-64E5-4A66-AD67-4ABFF73C6580}"/>
              </a:ext>
            </a:extLst>
          </p:cNvPr>
          <p:cNvSpPr txBox="1"/>
          <p:nvPr/>
        </p:nvSpPr>
        <p:spPr>
          <a:xfrm>
            <a:off x="763325" y="151075"/>
            <a:ext cx="1102050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SCIENZE   -      ED. CIVICA</a:t>
            </a:r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                                                    </a:t>
            </a:r>
            <a:r>
              <a:rPr lang="it-IT" sz="3200" dirty="0"/>
              <a:t>  L’ ACQUA</a:t>
            </a:r>
          </a:p>
          <a:p>
            <a:r>
              <a:rPr lang="it-IT" sz="3200" dirty="0"/>
              <a:t>                       L’INQUINAMENTO DELL’ACQUA 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                                                                              Classe 4 A plesso Rodari</a:t>
            </a:r>
          </a:p>
          <a:p>
            <a:r>
              <a:rPr lang="it-IT" sz="2400" dirty="0"/>
              <a:t>                                                                               doc. Vitale Raffaella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D758ED3-DE21-498D-9AB2-DC1587823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9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62ED2D-03AA-413C-8968-09A119A16B70}"/>
              </a:ext>
            </a:extLst>
          </p:cNvPr>
          <p:cNvSpPr txBox="1"/>
          <p:nvPr/>
        </p:nvSpPr>
        <p:spPr>
          <a:xfrm>
            <a:off x="461639" y="577049"/>
            <a:ext cx="112302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UN’ INDISPENSABILE FONTE DI VITA</a:t>
            </a:r>
          </a:p>
          <a:p>
            <a:r>
              <a:rPr lang="it-IT" dirty="0"/>
              <a:t>L’acqua  è fondamentale per tutti gli esseri viventi. Nell’acqua sono nate le prime forme di vita, senza di essa non potremmo sopravvivere. Sulla Terra vi sono immense quantità di acqua, negli oceani e nei mari, che occupano oltre i 2/3 della superficie terrestre. Anche il nostro corpo è formato per 2/3 di acqua  che proviene dall’esterno, attraverso ciò che beviamo e mangiamo ( frutta, latte, verdura…) .                                                                                                                                 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L’ acqua svolge diverse funzioni, come aiutare il nostro corpo a espellere le sostanze nocive infatti noi e gli animali eliminiamo l’acqua attraverso l’urina e il sudore. Quando il nostro corpo perde parte dell’acqua che contiene ,il nostro cervello registra la situazione e fa scattare il « meccanismo di difesa»: sentiamo una gran sete e beviamo. Anche le piante perdono acqua dalle foglie attraverso la traspirazione.</a:t>
            </a:r>
          </a:p>
          <a:p>
            <a:r>
              <a:rPr lang="it-IT" dirty="0"/>
              <a:t> 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269BC0A-364C-4626-A582-3D2551D1F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FB9A1B-F0FF-46CC-90A6-32FEACD1B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328" y="2395665"/>
            <a:ext cx="2592324" cy="191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1DC4BF-8B49-436B-85DD-5ABB408D733B}"/>
              </a:ext>
            </a:extLst>
          </p:cNvPr>
          <p:cNvSpPr txBox="1"/>
          <p:nvPr/>
        </p:nvSpPr>
        <p:spPr>
          <a:xfrm>
            <a:off x="319596" y="319596"/>
            <a:ext cx="1140780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GLI STATI DELL’ ACQUA</a:t>
            </a:r>
          </a:p>
          <a:p>
            <a:r>
              <a:rPr lang="it-IT" sz="2000" dirty="0"/>
              <a:t>L’ acqua è l’unica sostanza in natura che può presentarsi in tre modi diversi: </a:t>
            </a:r>
            <a:r>
              <a:rPr lang="it-IT" sz="2000" dirty="0">
                <a:solidFill>
                  <a:srgbClr val="FF0000"/>
                </a:solidFill>
              </a:rPr>
              <a:t>stato liquido, stato solido </a:t>
            </a:r>
            <a:r>
              <a:rPr lang="it-IT" sz="2000" dirty="0"/>
              <a:t>e </a:t>
            </a:r>
            <a:r>
              <a:rPr lang="it-IT" sz="2000" dirty="0">
                <a:solidFill>
                  <a:srgbClr val="FF0000"/>
                </a:solidFill>
              </a:rPr>
              <a:t>stato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gassoso o aeriforme</a:t>
            </a:r>
            <a:r>
              <a:rPr lang="it-IT" sz="2000" dirty="0"/>
              <a:t>. L’acqua passa da uno stato all’altro  quando cambia la temperatura e ogni tipo di cambiamento di stato prende un nome diverso: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Solidificazione</a:t>
            </a:r>
            <a:r>
              <a:rPr lang="it-IT" sz="2000" dirty="0"/>
              <a:t> (da liquido a solido 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Fusione</a:t>
            </a:r>
            <a:r>
              <a:rPr lang="it-IT" sz="2000" dirty="0"/>
              <a:t> ( da solido a liquido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Evaporazione</a:t>
            </a:r>
            <a:r>
              <a:rPr lang="it-IT" sz="2000" dirty="0"/>
              <a:t> ( da liquido a gassoso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FF0000"/>
                </a:solidFill>
              </a:rPr>
              <a:t>Condensazione</a:t>
            </a:r>
            <a:r>
              <a:rPr lang="it-IT" sz="2000" dirty="0"/>
              <a:t> ( da gassoso a liquido )</a:t>
            </a:r>
          </a:p>
          <a:p>
            <a:r>
              <a:rPr lang="it-IT" sz="2000" dirty="0"/>
              <a:t> 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14E1094-1CF1-4D84-8763-A4314240B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0210" y="3600375"/>
            <a:ext cx="487363" cy="4873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6B8EB1A-B560-4416-ABFF-B5E30E80F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50" y="1808234"/>
            <a:ext cx="6399673" cy="361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53DF3B-9C43-4790-BF46-0E5D57CADEEA}"/>
              </a:ext>
            </a:extLst>
          </p:cNvPr>
          <p:cNvSpPr txBox="1"/>
          <p:nvPr/>
        </p:nvSpPr>
        <p:spPr>
          <a:xfrm>
            <a:off x="0" y="0"/>
            <a:ext cx="744942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LE PROPRIETA’ DELL ’ACQUA</a:t>
            </a:r>
          </a:p>
          <a:p>
            <a:r>
              <a:rPr lang="it-IT" dirty="0"/>
              <a:t>L’ acqua è </a:t>
            </a:r>
            <a:r>
              <a:rPr lang="it-IT" dirty="0">
                <a:solidFill>
                  <a:srgbClr val="FF0000"/>
                </a:solidFill>
              </a:rPr>
              <a:t>incolore, trasparente, inodore </a:t>
            </a:r>
            <a:r>
              <a:rPr lang="it-IT" dirty="0"/>
              <a:t>e </a:t>
            </a:r>
            <a:r>
              <a:rPr lang="it-IT" dirty="0">
                <a:solidFill>
                  <a:srgbClr val="FF0000"/>
                </a:solidFill>
              </a:rPr>
              <a:t>insapore</a:t>
            </a:r>
            <a:r>
              <a:rPr lang="it-IT" dirty="0"/>
              <a:t>; queste proprietà possono cambiare quando interviene l’uomo con l’aggiunta di altre sostanze, ottenendo così delle </a:t>
            </a:r>
            <a:r>
              <a:rPr lang="it-IT" dirty="0">
                <a:solidFill>
                  <a:srgbClr val="FF0000"/>
                </a:solidFill>
              </a:rPr>
              <a:t>soluzioni.</a:t>
            </a:r>
          </a:p>
          <a:p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L’acqua è anche uno straordinario </a:t>
            </a:r>
            <a:r>
              <a:rPr lang="it-IT" dirty="0">
                <a:solidFill>
                  <a:srgbClr val="FF0000"/>
                </a:solidFill>
              </a:rPr>
              <a:t>solvente</a:t>
            </a:r>
            <a:r>
              <a:rPr lang="it-IT" dirty="0"/>
              <a:t>, in grado di sciogliere molte sostanze; questa proprietà spiega perché l’acqua del mare è salata: infatti l’acqua dei fiumi scorrendo sulle rocce scioglie i Sali minerali contenuti in esse ,  Sali che si accumulano nel mare rendendola salata.</a:t>
            </a:r>
          </a:p>
          <a:p>
            <a:endParaRPr lang="it-IT" dirty="0"/>
          </a:p>
          <a:p>
            <a:r>
              <a:rPr lang="it-IT" dirty="0"/>
              <a:t>Una caratteristica molto particolare dell’ acqua è la sua capacità di salire verso l’alto all’interno di tubi sottili: questo fenomeno è chiamato</a:t>
            </a:r>
            <a:r>
              <a:rPr lang="it-IT" dirty="0">
                <a:solidFill>
                  <a:srgbClr val="FF0000"/>
                </a:solidFill>
              </a:rPr>
              <a:t> capillarità </a:t>
            </a:r>
            <a:r>
              <a:rPr lang="it-IT" dirty="0"/>
              <a:t>( capillare vuol dire «sottile come un capello»). Grazie alla capillarità l’acqua e i Sali minerali , assorbiti dal terreno tramite le radici, raggiungono tutte le parti della pianta  attraverso dei tubicini che si trovano all’interno del fusto.</a:t>
            </a:r>
          </a:p>
          <a:p>
            <a:r>
              <a:rPr lang="it-IT" dirty="0"/>
              <a:t>L’acqua ha in superficie  una specie di pellicola invisibile molto sottile che riesce a sostenere piccole impurità dell’atmosfera, o le foglie che cadono dagli alberi. Si tratta della </a:t>
            </a:r>
            <a:r>
              <a:rPr lang="it-IT" dirty="0">
                <a:solidFill>
                  <a:srgbClr val="FF0000"/>
                </a:solidFill>
              </a:rPr>
              <a:t>tensione superficiale </a:t>
            </a:r>
            <a:r>
              <a:rPr lang="it-IT" dirty="0"/>
              <a:t>infatti grazie a questa proprietà alcuni insetti riescono a camminare sull’acqua senza affondare.</a:t>
            </a:r>
          </a:p>
          <a:p>
            <a:endParaRPr lang="it-IT" sz="2000" dirty="0">
              <a:solidFill>
                <a:srgbClr val="FF0000"/>
              </a:solidFill>
            </a:endParaRP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BC27D7B-6C95-47A7-A47C-D7816C07D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2523" y="217312"/>
            <a:ext cx="487363" cy="4873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B3B9EE8-8BDE-42B6-9B23-627731EDC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816" y="0"/>
            <a:ext cx="1286555" cy="14093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B511C9E-5372-4DD2-92BF-059850404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34" y="1480656"/>
            <a:ext cx="4705706" cy="2625754"/>
          </a:xfrm>
          <a:prstGeom prst="rect">
            <a:avLst/>
          </a:prstGeom>
        </p:spPr>
      </p:pic>
      <p:pic>
        <p:nvPicPr>
          <p:cNvPr id="1028" name="Picture 4" descr="Willy e Peo - Experimenta - graffette galleggianti">
            <a:extLst>
              <a:ext uri="{FF2B5EF4-FFF2-40B4-BE49-F238E27FC236}">
                <a16:creationId xmlns:a16="http://schemas.microsoft.com/office/drawing/2014/main" id="{9B482EBE-989B-4AF2-870F-69EF1AF8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557" y="4177716"/>
            <a:ext cx="3033578" cy="22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0A8558-D0B2-4134-A200-9C7FE2FB17CD}"/>
              </a:ext>
            </a:extLst>
          </p:cNvPr>
          <p:cNvSpPr txBox="1"/>
          <p:nvPr/>
        </p:nvSpPr>
        <p:spPr>
          <a:xfrm>
            <a:off x="168676" y="328474"/>
            <a:ext cx="117806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L’inquinamento dell’acqua</a:t>
            </a:r>
          </a:p>
          <a:p>
            <a:r>
              <a:rPr lang="it-IT" sz="2000" dirty="0"/>
              <a:t>Nei fiumi, nei laghi e nel mare vengono spesso introdotte sostanze nocive che risultano essere pericolose per i pesci, per i vegetali e anche per l’uomo.</a:t>
            </a:r>
          </a:p>
          <a:p>
            <a:r>
              <a:rPr lang="it-IT" sz="2000" dirty="0"/>
              <a:t>Queste sostanze causano l’inquinamento dell’acqua.</a:t>
            </a:r>
          </a:p>
          <a:p>
            <a:r>
              <a:rPr lang="it-IT" sz="2000" dirty="0"/>
              <a:t>L’acqua può inquinarsi per varie cause: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L’</a:t>
            </a:r>
            <a:r>
              <a:rPr lang="it-IT" sz="2000" dirty="0">
                <a:solidFill>
                  <a:srgbClr val="FF0000"/>
                </a:solidFill>
              </a:rPr>
              <a:t>inquinamento domestico </a:t>
            </a:r>
            <a:r>
              <a:rPr lang="it-IT" sz="2000" dirty="0"/>
              <a:t>è quello che produciamo utilizzando in casa prodotti che contengono sostanze chimiche che se non depurate inquinano le acque.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L’</a:t>
            </a:r>
            <a:r>
              <a:rPr lang="it-IT" sz="2000" dirty="0">
                <a:solidFill>
                  <a:srgbClr val="FF0000"/>
                </a:solidFill>
              </a:rPr>
              <a:t>inquinamento industriale </a:t>
            </a:r>
            <a:r>
              <a:rPr lang="it-IT" sz="2000" dirty="0"/>
              <a:t>prodotto dalle industrie che scaricano nei torrenti, nei fiumi e nel mare le sostanze chimiche impiegate durante le lavorazioni.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  <p:pic>
        <p:nvPicPr>
          <p:cNvPr id="2050" name="Picture 2" descr="Inquinamento domestico">
            <a:extLst>
              <a:ext uri="{FF2B5EF4-FFF2-40B4-BE49-F238E27FC236}">
                <a16:creationId xmlns:a16="http://schemas.microsoft.com/office/drawing/2014/main" id="{9F17A040-05BA-4A64-AC96-91AC885D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8" y="2590800"/>
            <a:ext cx="21431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quinamento industriale">
            <a:extLst>
              <a:ext uri="{FF2B5EF4-FFF2-40B4-BE49-F238E27FC236}">
                <a16:creationId xmlns:a16="http://schemas.microsoft.com/office/drawing/2014/main" id="{D40E9567-DBEE-402A-B4A0-E48A7A3F9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7" y="5046048"/>
            <a:ext cx="21431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249F69C-8FE6-4D49-A092-5D28EE6A3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BA9194-CFAD-4C83-A817-110ACD1D5F8A}"/>
              </a:ext>
            </a:extLst>
          </p:cNvPr>
          <p:cNvSpPr txBox="1"/>
          <p:nvPr/>
        </p:nvSpPr>
        <p:spPr>
          <a:xfrm>
            <a:off x="0" y="0"/>
            <a:ext cx="9689285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L’</a:t>
            </a:r>
            <a:r>
              <a:rPr lang="it-IT" sz="1800" dirty="0">
                <a:solidFill>
                  <a:srgbClr val="FF0000"/>
                </a:solidFill>
              </a:rPr>
              <a:t>inquinamento agricolo </a:t>
            </a:r>
            <a:r>
              <a:rPr lang="it-IT" sz="1800" dirty="0"/>
              <a:t>dovuto all’uso eccessivo dei </a:t>
            </a:r>
            <a:r>
              <a:rPr lang="it-IT" sz="1800" dirty="0">
                <a:solidFill>
                  <a:srgbClr val="FF0000"/>
                </a:solidFill>
              </a:rPr>
              <a:t>concimi chimici</a:t>
            </a:r>
            <a:r>
              <a:rPr lang="it-IT" sz="1800" dirty="0"/>
              <a:t>, impiegati per rendere fertili i terreni e dei </a:t>
            </a:r>
            <a:r>
              <a:rPr lang="it-IT" sz="1800" dirty="0">
                <a:solidFill>
                  <a:srgbClr val="FF0000"/>
                </a:solidFill>
              </a:rPr>
              <a:t>pesticidi</a:t>
            </a:r>
            <a:r>
              <a:rPr lang="it-IT" sz="1800" dirty="0"/>
              <a:t>, usati per uccidere gli insetti nocivi alle coltivazioni. Queste sostanze penetrano nel terreno e inquinano le falde acquifere.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L’</a:t>
            </a:r>
            <a:r>
              <a:rPr lang="it-IT" sz="1800" dirty="0">
                <a:solidFill>
                  <a:srgbClr val="FF0000"/>
                </a:solidFill>
              </a:rPr>
              <a:t>inquinamento zootecnico </a:t>
            </a:r>
            <a:r>
              <a:rPr lang="it-IT" sz="1800" dirty="0"/>
              <a:t>provocato dal lavaggio delle stalle, dei pollai che non avendo sistemi di depurazione inquinano torrenti,  fiumi e  mari.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dirty="0"/>
              <a:t> I </a:t>
            </a:r>
            <a:r>
              <a:rPr lang="it-IT" sz="1800" dirty="0">
                <a:solidFill>
                  <a:srgbClr val="FF0000"/>
                </a:solidFill>
              </a:rPr>
              <a:t>disastri ambientali </a:t>
            </a:r>
            <a:r>
              <a:rPr lang="it-IT" sz="1800" dirty="0"/>
              <a:t>possono essere causa di inquinamento delle acque; se una petroliera affonda in mare o ha un incidente, le chiazze di petrolio causano gravi danni ai pesci, alle piante acquatiche e a tutti gli esseri viventi che abitano l’ambiente marino.</a:t>
            </a:r>
          </a:p>
          <a:p>
            <a:r>
              <a:rPr lang="it-IT" sz="1800" dirty="0"/>
              <a:t>Per ridurre l’inquinamento dell’acqua nel mondo basterebbero pochi accorgimenti  da parte di tutti : adoperare detergenti naturali come limone e aceto bianco, non buttare negli scarichi  vernici, solventi, medicinali e se si possiede un giardino usare solo concimi naturali.</a:t>
            </a:r>
          </a:p>
        </p:txBody>
      </p:sp>
      <p:pic>
        <p:nvPicPr>
          <p:cNvPr id="3074" name="Picture 2" descr="Inquinamento agricolo">
            <a:extLst>
              <a:ext uri="{FF2B5EF4-FFF2-40B4-BE49-F238E27FC236}">
                <a16:creationId xmlns:a16="http://schemas.microsoft.com/office/drawing/2014/main" id="{52EA46A3-B26D-4E6F-B780-A53D6CFD3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09" y="901630"/>
            <a:ext cx="21431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quinamento zootecnico">
            <a:extLst>
              <a:ext uri="{FF2B5EF4-FFF2-40B4-BE49-F238E27FC236}">
                <a16:creationId xmlns:a16="http://schemas.microsoft.com/office/drawing/2014/main" id="{77CE264C-886F-49A1-B9B8-F0EB16917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779" y="3131583"/>
            <a:ext cx="2238506" cy="14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sastri ambientali">
            <a:extLst>
              <a:ext uri="{FF2B5EF4-FFF2-40B4-BE49-F238E27FC236}">
                <a16:creationId xmlns:a16="http://schemas.microsoft.com/office/drawing/2014/main" id="{9FD23C54-621E-4801-A776-19DA3CA12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840" y="4949504"/>
            <a:ext cx="2735160" cy="131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E972AE7-4581-4928-908C-A7CBFC0F7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67505" y="982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8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431C89-8CCA-4E2E-8638-B44A45D509F9}"/>
              </a:ext>
            </a:extLst>
          </p:cNvPr>
          <p:cNvSpPr txBox="1"/>
          <p:nvPr/>
        </p:nvSpPr>
        <p:spPr>
          <a:xfrm>
            <a:off x="0" y="-64669"/>
            <a:ext cx="9899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GUARDATE IL PRIMO VIDEO E DIVERTITEVI A DISEGNARE I PASSAGGI DI STATO DELL’ACQUA COME VI VIENE SPIEGATO DAL TUTORIAL. </a:t>
            </a:r>
          </a:p>
        </p:txBody>
      </p:sp>
      <p:pic>
        <p:nvPicPr>
          <p:cNvPr id="7" name="Elementi multimediali online 6" title="💧⛄⛅ Passaggi di stato della materia ACQUA">
            <a:hlinkClick r:id="" action="ppaction://media"/>
            <a:extLst>
              <a:ext uri="{FF2B5EF4-FFF2-40B4-BE49-F238E27FC236}">
                <a16:creationId xmlns:a16="http://schemas.microsoft.com/office/drawing/2014/main" id="{6B3420D6-7D32-4AC1-8870-1614EBC098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1110277"/>
            <a:ext cx="6096000" cy="3429000"/>
          </a:xfrm>
          <a:prstGeom prst="rect">
            <a:avLst/>
          </a:prstGeom>
        </p:spPr>
      </p:pic>
      <p:pic>
        <p:nvPicPr>
          <p:cNvPr id="8" name="Elementi multimediali online 7" title="L'inquinamento idrico - scuola primaria -">
            <a:hlinkClick r:id="" action="ppaction://media"/>
            <a:extLst>
              <a:ext uri="{FF2B5EF4-FFF2-40B4-BE49-F238E27FC236}">
                <a16:creationId xmlns:a16="http://schemas.microsoft.com/office/drawing/2014/main" id="{0172CA1F-DAC7-489A-A021-E4515FDE1EE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9" name="Freccia in giù 8">
            <a:extLst>
              <a:ext uri="{FF2B5EF4-FFF2-40B4-BE49-F238E27FC236}">
                <a16:creationId xmlns:a16="http://schemas.microsoft.com/office/drawing/2014/main" id="{FF84AC4F-8CCD-43C2-813D-1F10720AB320}"/>
              </a:ext>
            </a:extLst>
          </p:cNvPr>
          <p:cNvSpPr/>
          <p:nvPr/>
        </p:nvSpPr>
        <p:spPr>
          <a:xfrm rot="3798960">
            <a:off x="6790619" y="466535"/>
            <a:ext cx="399552" cy="14651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E0E0FA-F766-4304-A6A9-A6E794D7A0F6}"/>
              </a:ext>
            </a:extLst>
          </p:cNvPr>
          <p:cNvSpPr txBox="1"/>
          <p:nvPr/>
        </p:nvSpPr>
        <p:spPr>
          <a:xfrm>
            <a:off x="419450" y="4824393"/>
            <a:ext cx="49243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Assegno:</a:t>
            </a:r>
          </a:p>
          <a:p>
            <a:r>
              <a:rPr lang="it-IT" dirty="0"/>
              <a:t>Studiare l’acqua dal PowerPoint.</a:t>
            </a:r>
          </a:p>
          <a:p>
            <a:r>
              <a:rPr lang="it-IT" dirty="0"/>
              <a:t>leggere a pag. 10 e 11 e completa (quaderno degli esercizi) pag. 16 – 18 - 19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47D0A46-002D-4D25-9A29-048FD7835E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9149" y="9554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426</TotalTime>
  <Words>749</Words>
  <Application>Microsoft Office PowerPoint</Application>
  <PresentationFormat>Widescreen</PresentationFormat>
  <Paragraphs>71</Paragraphs>
  <Slides>7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Sezione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huawei</dc:creator>
  <cp:lastModifiedBy>huawei</cp:lastModifiedBy>
  <cp:revision>51</cp:revision>
  <dcterms:created xsi:type="dcterms:W3CDTF">2020-11-24T21:08:35Z</dcterms:created>
  <dcterms:modified xsi:type="dcterms:W3CDTF">2020-11-26T19:57:46Z</dcterms:modified>
</cp:coreProperties>
</file>