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21" r:id="rId2"/>
    <p:sldId id="344" r:id="rId3"/>
    <p:sldId id="345" r:id="rId4"/>
    <p:sldId id="288" r:id="rId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CE740-7992-4D61-967A-FD867E1FADFB}" type="datetimeFigureOut">
              <a:rPr lang="it-IT" smtClean="0"/>
              <a:t>04/11/2020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BA5CB-492D-4E2B-A69C-3CA43FAA46CD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CE740-7992-4D61-967A-FD867E1FADFB}" type="datetimeFigureOut">
              <a:rPr lang="it-IT" smtClean="0"/>
              <a:t>04/11/2020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BA5CB-492D-4E2B-A69C-3CA43FAA46CD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CE740-7992-4D61-967A-FD867E1FADFB}" type="datetimeFigureOut">
              <a:rPr lang="it-IT" smtClean="0"/>
              <a:t>04/11/2020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BA5CB-492D-4E2B-A69C-3CA43FAA46CD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CE740-7992-4D61-967A-FD867E1FADFB}" type="datetimeFigureOut">
              <a:rPr lang="it-IT" smtClean="0"/>
              <a:t>04/11/2020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BA5CB-492D-4E2B-A69C-3CA43FAA46CD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CE740-7992-4D61-967A-FD867E1FADFB}" type="datetimeFigureOut">
              <a:rPr lang="it-IT" smtClean="0"/>
              <a:t>04/11/2020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BA5CB-492D-4E2B-A69C-3CA43FAA46CD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CE740-7992-4D61-967A-FD867E1FADFB}" type="datetimeFigureOut">
              <a:rPr lang="it-IT" smtClean="0"/>
              <a:t>04/11/2020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BA5CB-492D-4E2B-A69C-3CA43FAA46CD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CE740-7992-4D61-967A-FD867E1FADFB}" type="datetimeFigureOut">
              <a:rPr lang="it-IT" smtClean="0"/>
              <a:t>04/11/2020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BA5CB-492D-4E2B-A69C-3CA43FAA46CD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CE740-7992-4D61-967A-FD867E1FADFB}" type="datetimeFigureOut">
              <a:rPr lang="it-IT" smtClean="0"/>
              <a:t>04/11/2020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BA5CB-492D-4E2B-A69C-3CA43FAA46CD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CE740-7992-4D61-967A-FD867E1FADFB}" type="datetimeFigureOut">
              <a:rPr lang="it-IT" smtClean="0"/>
              <a:t>04/11/2020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BA5CB-492D-4E2B-A69C-3CA43FAA46CD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CE740-7992-4D61-967A-FD867E1FADFB}" type="datetimeFigureOut">
              <a:rPr lang="it-IT" smtClean="0"/>
              <a:t>04/11/2020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BA5CB-492D-4E2B-A69C-3CA43FAA46CD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CE740-7992-4D61-967A-FD867E1FADFB}" type="datetimeFigureOut">
              <a:rPr lang="it-IT" smtClean="0"/>
              <a:t>04/11/2020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BA5CB-492D-4E2B-A69C-3CA43FAA46CD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t>Click to edit Master title style</a:t>
            </a:r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fld id="{562CE740-7992-4D61-967A-FD867E1FADFB}" type="datetimeFigureOut">
              <a:rPr lang="it-IT" smtClean="0"/>
              <a:t>04/11/2020</a:t>
            </a:fld>
            <a:endParaRPr lang="it-IT"/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endParaRPr lang="it-IT"/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fld id="{9B1BA5CB-492D-4E2B-A69C-3CA43FAA46CD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8495665" y="546735"/>
            <a:ext cx="3519170" cy="3150235"/>
          </a:xfrm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it-IT" sz="4000" b="1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5">
                    <a:lumMod val="2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Scopriamo...</a:t>
            </a:r>
            <a:br>
              <a:rPr lang="it-IT" sz="4000" b="1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5">
                    <a:lumMod val="2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4000" b="1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5">
                    <a:lumMod val="2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 mani per contare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437515" y="3879850"/>
            <a:ext cx="11466830" cy="274574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it-IT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Istituto Comprensivo 3 Ponte- Siciliano </a:t>
            </a:r>
            <a:r>
              <a:rPr lang="it-IT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Pomigliano d'Arco      a.s. 2020/2021</a:t>
            </a:r>
          </a:p>
          <a:p>
            <a:r>
              <a:rPr lang="it-IT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Plesso GIANNI RODARI              PRIMA  A       PRIMA  B</a:t>
            </a:r>
          </a:p>
          <a:p>
            <a:r>
              <a:rPr lang="it-IT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Docenti:    De Simone Assunta</a:t>
            </a:r>
          </a:p>
          <a:p>
            <a:r>
              <a:rPr lang="it-IT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D'Avanzo Tiziana-Napolitano Filomena</a:t>
            </a:r>
          </a:p>
          <a:p>
            <a:r>
              <a:rPr lang="it-IT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Ambito disciplinare-Attivita' Inclusiva    Laboratorio interdisciplinare </a:t>
            </a:r>
          </a:p>
          <a:p>
            <a:r>
              <a:rPr lang="it-IT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Matematica-Tecnologia</a:t>
            </a:r>
          </a:p>
        </p:txBody>
      </p:sp>
      <p:pic>
        <p:nvPicPr>
          <p:cNvPr id="4" name="Picture 3" descr="ad4dea55-7f35-4abc-9a76-cd87d4201975"/>
          <p:cNvPicPr>
            <a:picLocks noChangeAspect="1"/>
          </p:cNvPicPr>
          <p:nvPr/>
        </p:nvPicPr>
        <p:blipFill>
          <a:blip r:embed="rId2"/>
          <a:srcRect t="10240" r="3270" b="-430"/>
          <a:stretch>
            <a:fillRect/>
          </a:stretch>
        </p:blipFill>
        <p:spPr>
          <a:xfrm>
            <a:off x="834390" y="546735"/>
            <a:ext cx="5095875" cy="3150235"/>
          </a:xfrm>
          <a:prstGeom prst="rect">
            <a:avLst/>
          </a:prstGeom>
        </p:spPr>
      </p:pic>
      <p:pic>
        <p:nvPicPr>
          <p:cNvPr id="5" name="Picture 4" descr="OI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2565" y="1035685"/>
            <a:ext cx="1599565" cy="201358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955"/>
            <a:ext cx="10972800" cy="3011805"/>
          </a:xfrm>
        </p:spPr>
        <p:txBody>
          <a:bodyPr/>
          <a:lstStyle/>
          <a:p>
            <a:r>
              <a:rPr lang="it-IT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Oggi propongo la costruzione di uno strumento matematico.</a:t>
            </a:r>
            <a:br>
              <a:rPr lang="it-IT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it-IT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Ti divertirai...</a:t>
            </a:r>
            <a:br>
              <a:rPr lang="it-IT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it-IT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Per contare da 0 a 10 bastano le dita delle nostre mani .</a:t>
            </a:r>
            <a:br>
              <a:rPr lang="it-IT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it-IT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Giochiamo con le nostre mani!</a:t>
            </a:r>
            <a:br>
              <a:rPr lang="it-IT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it-IT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Le mani e le dita sono il nostro primissimo e indispensabile strumento per iniziare a  CONTARE.</a:t>
            </a:r>
            <a:br>
              <a:rPr lang="it-IT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it-IT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Oggi </a:t>
            </a:r>
            <a:r>
              <a:rPr lang="it-IT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costruiamo</a:t>
            </a:r>
            <a:br>
              <a:rPr lang="it-IT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Il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“</a:t>
            </a:r>
            <a:r>
              <a:rPr lang="it-IT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CONTAMANI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”</a:t>
            </a:r>
            <a:b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uno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strumento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per fare tanti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giochi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matematici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8660" y="4829810"/>
            <a:ext cx="5488940" cy="1296670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/>
              <a:t> </a:t>
            </a:r>
            <a:r>
              <a:rPr lang="it-IT" altLang="en-US" sz="2400">
                <a:solidFill>
                  <a:srgbClr val="FF0000"/>
                </a:solidFill>
              </a:rPr>
              <a:t> </a:t>
            </a:r>
            <a:r>
              <a:rPr lang="it-IT" alt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avora in coppia con </a:t>
            </a:r>
            <a:r>
              <a:rPr lang="it-IT" alt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il tuo papà o con la tua mamma</a:t>
            </a:r>
            <a:endParaRPr lang="en-US" sz="2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>
              <a:solidFill>
                <a:srgbClr val="FF0000"/>
              </a:solidFill>
            </a:endParaRPr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4" name="Text Box 3"/>
          <p:cNvSpPr txBox="1"/>
          <p:nvPr/>
        </p:nvSpPr>
        <p:spPr>
          <a:xfrm>
            <a:off x="817880" y="3426460"/>
            <a:ext cx="5659120" cy="1568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Attraverso una discussione </a:t>
            </a:r>
            <a:r>
              <a:rPr lang="it-IT" alt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studi</a:t>
            </a:r>
            <a:r>
              <a:rPr lang="it-IT" alt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amo</a:t>
            </a: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le strategie  </a:t>
            </a:r>
            <a:r>
              <a:rPr lang="it-IT" alt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e i materiali </a:t>
            </a: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che serv</a:t>
            </a:r>
            <a:r>
              <a:rPr lang="it-IT" alt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ono</a:t>
            </a: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per costruire il </a:t>
            </a:r>
            <a:r>
              <a:rPr lang="it-IT" alt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CONTAMANI</a:t>
            </a:r>
            <a:endParaRPr lang="it-IT" altLang="en-US" sz="2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it-IT" altLang="en-US" sz="2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4"/>
          <a:srcRect l="25054" t="27344" r="11546" b="24474"/>
          <a:stretch>
            <a:fillRect/>
          </a:stretch>
        </p:blipFill>
        <p:spPr>
          <a:xfrm>
            <a:off x="6865620" y="3286760"/>
            <a:ext cx="4187825" cy="3034665"/>
          </a:xfrm>
          <a:prstGeom prst="rect">
            <a:avLst/>
          </a:prstGeom>
        </p:spPr>
      </p:pic>
      <p:pic>
        <p:nvPicPr>
          <p:cNvPr id="7" name="Audio registrat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554817" y="536575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54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/>
          <p:nvPr/>
        </p:nvSpPr>
        <p:spPr>
          <a:xfrm>
            <a:off x="548005" y="500380"/>
            <a:ext cx="5549900" cy="62471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/>
              <a:t> </a:t>
            </a:r>
            <a:r>
              <a:rPr lang="it-IT" altLang="en-US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Allora tutti d'accordo...</a:t>
            </a:r>
          </a:p>
          <a:p>
            <a:pPr marL="0" indent="0" algn="ctr">
              <a:buNone/>
            </a:pPr>
            <a:r>
              <a:rPr lang="it-IT" altLang="en-US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LABORATORIO INTERDISCIPLINARE</a:t>
            </a:r>
          </a:p>
          <a:p>
            <a:pPr marL="0" indent="0" algn="ctr">
              <a:buNone/>
            </a:pPr>
            <a:r>
              <a:rPr lang="en-US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Fasi del lavoro</a:t>
            </a:r>
            <a:endParaRPr lang="en-US" sz="2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t-IT" altLang="en-US" sz="2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-I</a:t>
            </a:r>
            <a:r>
              <a:rPr lang="en-US" sz="2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ndividuazione del materiale occorrente</a:t>
            </a:r>
            <a:r>
              <a:rPr lang="it-IT" altLang="en-US" sz="2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</a:t>
            </a:r>
            <a:endParaRPr lang="en-US" sz="20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it-IT" altLang="en-US" sz="2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quadernone ,</a:t>
            </a:r>
            <a:r>
              <a:rPr lang="en-US" sz="2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foglio da disegno </a:t>
            </a:r>
            <a:r>
              <a:rPr lang="it-IT" altLang="en-US" sz="2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o</a:t>
            </a:r>
            <a:r>
              <a:rPr lang="en-US" sz="2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cartoncino colorato,  matita, </a:t>
            </a:r>
            <a:r>
              <a:rPr lang="it-IT" altLang="en-US" sz="2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pastelli,forbici,colla.</a:t>
            </a:r>
            <a:endParaRPr lang="en-US" sz="20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t-IT" altLang="en-US" sz="2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-S</a:t>
            </a:r>
            <a:r>
              <a:rPr lang="en-US" sz="2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un foglio colorato  traccia il contorno delle mani con la matita e poi  ritaglia l</a:t>
            </a:r>
            <a:r>
              <a:rPr lang="it-IT" altLang="en-US" sz="2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sagom</a:t>
            </a:r>
            <a:r>
              <a:rPr lang="it-IT" altLang="en-US" sz="2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it-IT" altLang="en-US" sz="2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Piega le dita delle mani costruite, come per chiudere il pugno in modo che rimanga una piega tra l’attacco del dito al palmo e il palmo.</a:t>
            </a:r>
          </a:p>
          <a:p>
            <a:pPr algn="ctr"/>
            <a:r>
              <a:rPr lang="it-IT" altLang="en-US" sz="2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Disegna le unghie e le pieghe delle dita.</a:t>
            </a:r>
          </a:p>
          <a:p>
            <a:pPr algn="ctr"/>
            <a:r>
              <a:rPr lang="it-IT" altLang="en-US" sz="2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Incolla sul foglio bianco </a:t>
            </a:r>
            <a:r>
              <a:rPr lang="it-IT" altLang="en-US" sz="2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(il dorso della mano destra e della mano sinistra),</a:t>
            </a:r>
            <a:r>
              <a:rPr lang="en-US" sz="2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lascia libere le dita, in modo da poterle piegare.</a:t>
            </a:r>
          </a:p>
          <a:p>
            <a:pPr algn="ctr"/>
            <a:r>
              <a:rPr lang="it-IT" altLang="en-US" sz="2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Sei soddisfatto? Hai realizzato il tuo CONTAMANI.</a:t>
            </a:r>
          </a:p>
          <a:p>
            <a:pPr algn="ctr"/>
            <a:r>
              <a:rPr lang="it-IT" altLang="en-US" sz="2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O</a:t>
            </a:r>
            <a:r>
              <a:rPr lang="en-US" sz="2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ra potra</a:t>
            </a:r>
            <a:r>
              <a:rPr lang="it-IT" altLang="en-US" sz="2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</a:t>
            </a:r>
            <a:r>
              <a:rPr lang="en-US" sz="2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fare tanti giochi matematici divertendo</a:t>
            </a:r>
            <a:r>
              <a:rPr lang="it-IT" altLang="en-US" sz="2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ti </a:t>
            </a:r>
            <a:r>
              <a:rPr lang="en-US" sz="2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con il </a:t>
            </a:r>
            <a:r>
              <a:rPr lang="it-IT" alt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CONTAMANI</a:t>
            </a:r>
            <a:r>
              <a:rPr lang="it-IT" altLang="en-US" sz="2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</a:p>
          <a:p>
            <a:pPr algn="ctr"/>
            <a:endParaRPr lang="it-IT" altLang="en-US" sz="20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it-IT" altLang="en-US" sz="20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5121efdd-b1a7-4ca6-9b97-2b92e32b80bb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0985" y="2808605"/>
            <a:ext cx="2644775" cy="3110865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370320" y="324485"/>
            <a:ext cx="5440680" cy="2254885"/>
          </a:xfrm>
          <a:prstGeom prst="rect">
            <a:avLst/>
          </a:prstGeom>
        </p:spPr>
      </p:pic>
      <p:pic>
        <p:nvPicPr>
          <p:cNvPr id="2" name="Content Placeholder 1"/>
          <p:cNvPicPr>
            <a:picLocks noGrp="1" noChangeAspect="1"/>
          </p:cNvPicPr>
          <p:nvPr>
            <p:ph sz="half" idx="2"/>
          </p:nvPr>
        </p:nvPicPr>
        <p:blipFill>
          <a:blip r:embed="rId4"/>
          <a:srcRect l="25054" t="27344" r="11546" b="24474"/>
          <a:stretch>
            <a:fillRect/>
          </a:stretch>
        </p:blipFill>
        <p:spPr>
          <a:xfrm>
            <a:off x="9753600" y="3665220"/>
            <a:ext cx="1929130" cy="139827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7530" y="4501515"/>
            <a:ext cx="11130280" cy="1765300"/>
          </a:xfrm>
          <a:solidFill>
            <a:schemeClr val="accent1"/>
          </a:solidFill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br>
              <a:rPr lang="it-IT" altLang="en-US" b="1" dirty="0">
                <a:sym typeface="+mn-ea"/>
              </a:rPr>
            </a:br>
            <a:br>
              <a:rPr lang="it-IT" altLang="en-US" b="1" dirty="0">
                <a:sym typeface="+mn-ea"/>
              </a:rPr>
            </a:br>
            <a:r>
              <a:rPr lang="it-IT" altLang="en-US" sz="12800" b="1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BUON LAVORO</a:t>
            </a:r>
            <a:br>
              <a:rPr lang="it-IT" altLang="en-US" sz="12800" b="1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it-IT" altLang="en-US" sz="128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”ANDRA'TUTTO BENE”</a:t>
            </a:r>
            <a:br>
              <a:rPr lang="it-IT" altLang="en-US" sz="1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it-IT" altLang="en-US" sz="12800" b="1" dirty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UN FORTISSIMO ABBRACCIO</a:t>
            </a:r>
            <a:br>
              <a:rPr lang="it-IT" altLang="en-US" sz="1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it-IT" altLang="en-US" sz="12800" b="1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CIAO A PRESTO!</a:t>
            </a:r>
            <a:endParaRPr lang="it-IT" altLang="en-US" sz="12800" b="1" dirty="0">
              <a:gradFill>
                <a:gsLst>
                  <a:gs pos="0">
                    <a:srgbClr val="14CD68"/>
                  </a:gs>
                  <a:gs pos="100000">
                    <a:srgbClr val="0B6E38"/>
                  </a:gs>
                </a:gsLst>
                <a:lin scaled="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altLang="en-US" sz="12800" b="1" dirty="0">
              <a:gradFill>
                <a:gsLst>
                  <a:gs pos="0">
                    <a:srgbClr val="14CD68"/>
                  </a:gs>
                  <a:gs pos="100000">
                    <a:srgbClr val="0B6E38"/>
                  </a:gs>
                </a:gsLst>
                <a:lin scaled="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iao a prest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2283732" y="5071564"/>
            <a:ext cx="304800" cy="304800"/>
          </a:xfrm>
          <a:prstGeom prst="rect">
            <a:avLst/>
          </a:prstGeom>
        </p:spPr>
      </p:pic>
      <p:sp>
        <p:nvSpPr>
          <p:cNvPr id="7" name="Freccia a destra 6"/>
          <p:cNvSpPr/>
          <p:nvPr/>
        </p:nvSpPr>
        <p:spPr>
          <a:xfrm>
            <a:off x="1279888" y="4982210"/>
            <a:ext cx="54864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4" name="Text Box 3"/>
          <p:cNvSpPr txBox="1"/>
          <p:nvPr/>
        </p:nvSpPr>
        <p:spPr>
          <a:xfrm>
            <a:off x="610235" y="2269490"/>
            <a:ext cx="11077575" cy="19996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t">
            <a:spAutoFit/>
          </a:bodyPr>
          <a:lstStyle/>
          <a:p>
            <a:pPr marL="0" indent="0" algn="ctr">
              <a:buNone/>
            </a:pPr>
            <a:r>
              <a:rPr lang="it-IT" altLang="en-US" sz="2800" b="1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                                 </a:t>
            </a:r>
            <a:endParaRPr lang="it-IT" altLang="en-US" sz="2800" b="1" dirty="0">
              <a:gradFill>
                <a:gsLst>
                  <a:gs pos="0">
                    <a:srgbClr val="14CD68"/>
                  </a:gs>
                  <a:gs pos="100000">
                    <a:srgbClr val="035C7D"/>
                  </a:gs>
                </a:gsLst>
                <a:lin scaled="0"/>
              </a:gra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0" indent="0" algn="ctr">
              <a:buNone/>
            </a:pPr>
            <a:r>
              <a:rPr lang="it-IT" altLang="en-US" sz="2400" b="1" dirty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NOVEMBRE 2020                        </a:t>
            </a:r>
          </a:p>
          <a:p>
            <a:pPr marL="0" indent="0" algn="ctr">
              <a:buNone/>
            </a:pPr>
            <a:r>
              <a:rPr lang="it-IT" altLang="en-US" sz="2400" b="1" dirty="0" err="1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Cari </a:t>
            </a:r>
            <a:r>
              <a:rPr lang="it-IT" altLang="en-US" sz="2400" b="1" dirty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BAMBINI ,ci mancate molto,</a:t>
            </a:r>
          </a:p>
          <a:p>
            <a:pPr marL="0" indent="0" algn="ctr">
              <a:buNone/>
            </a:pPr>
            <a:r>
              <a:rPr lang="it-IT" altLang="en-US" sz="2400" b="1" dirty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VI  VOGLIAMO TANTO BENE</a:t>
            </a:r>
            <a:endParaRPr lang="it-IT" altLang="en-US" sz="2400" b="1" dirty="0">
              <a:gradFill>
                <a:gsLst>
                  <a:gs pos="0">
                    <a:srgbClr val="FE4444"/>
                  </a:gs>
                  <a:gs pos="100000">
                    <a:srgbClr val="832B2B"/>
                  </a:gs>
                </a:gsLst>
                <a:lin scaled="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it-IT" altLang="en-US" sz="2400" b="1" dirty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insieme ce  la  faremo </a:t>
            </a:r>
          </a:p>
        </p:txBody>
      </p:sp>
      <p:pic>
        <p:nvPicPr>
          <p:cNvPr id="12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610235" y="394970"/>
            <a:ext cx="11077575" cy="1701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58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326</Words>
  <Application>Microsoft Office PowerPoint</Application>
  <PresentationFormat>Widescreen</PresentationFormat>
  <Paragraphs>29</Paragraphs>
  <Slides>4</Slides>
  <Notes>0</Notes>
  <HiddenSlides>0</HiddenSlides>
  <MMClips>2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7" baseType="lpstr">
      <vt:lpstr>Arial</vt:lpstr>
      <vt:lpstr>Times New Roman</vt:lpstr>
      <vt:lpstr>Default Design</vt:lpstr>
      <vt:lpstr>Scopriamo... Le mani per contare</vt:lpstr>
      <vt:lpstr>Oggi propongo la costruzione di uno strumento matematico. Ti divertirai... Per contare da 0 a 10 bastano le dita delle nostre mani . Giochiamo con le nostre mani!  Le mani e le dita sono il nostro primissimo e indispensabile strumento per iniziare a  CONTARE. Oggi  costruiamo  Il “CONTAMANI” uno strumento per fare tanti giochi matematici. </vt:lpstr>
      <vt:lpstr>Presentazione standard di PowerPoint</vt:lpstr>
      <vt:lpstr>Presentazione standard di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mani per contare</dc:title>
  <dc:creator>Assunta De Simone</dc:creator>
  <cp:lastModifiedBy>Raffaella Castiello</cp:lastModifiedBy>
  <cp:revision>82</cp:revision>
  <dcterms:created xsi:type="dcterms:W3CDTF">2020-10-27T10:05:00Z</dcterms:created>
  <dcterms:modified xsi:type="dcterms:W3CDTF">2020-11-04T19:38:29Z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1033-11.2.0.9739</vt:lpwstr>
  </property>
</Properties>
</file>