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15" r:id="rId2"/>
    <p:sldId id="292" r:id="rId3"/>
    <p:sldId id="324" r:id="rId4"/>
    <p:sldId id="316" r:id="rId5"/>
    <p:sldId id="317" r:id="rId6"/>
    <p:sldId id="322" r:id="rId7"/>
    <p:sldId id="321" r:id="rId8"/>
  </p:sldIdLst>
  <p:sldSz cx="12192000" cy="6858000"/>
  <p:notesSz cx="6858000" cy="9144000"/>
  <p:defaultTextStyle>
    <a:defPPr>
      <a:defRPr lang="it-IT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92D050"/>
    <a:srgbClr val="C0D357"/>
    <a:srgbClr val="C6E7A4"/>
    <a:srgbClr val="C4E6A1"/>
    <a:srgbClr val="F8B085"/>
    <a:srgbClr val="EB7A1F"/>
    <a:srgbClr val="EF680F"/>
    <a:srgbClr val="36B820"/>
    <a:srgbClr val="FD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89" autoAdjust="0"/>
  </p:normalViewPr>
  <p:slideViewPr>
    <p:cSldViewPr snapToGrid="0" snapToObjects="1" showGuides="1">
      <p:cViewPr varScale="1">
        <p:scale>
          <a:sx n="59" d="100"/>
          <a:sy n="59" d="100"/>
        </p:scale>
        <p:origin x="940" y="56"/>
      </p:cViewPr>
      <p:guideLst>
        <p:guide orient="horz" pos="2160"/>
        <p:guide pos="2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3EFD42F7-718C-4B98-AAEC-167E6DDD60A7}" type="datetimeFigureOut">
              <a:rPr lang="en-US" strike="noStrike" noProof="1" smtClean="0">
                <a:latin typeface="+mn-lt"/>
                <a:ea typeface="+mn-ea"/>
                <a:cs typeface="+mn-cs"/>
              </a:rPr>
              <a:t>11/4/2020</a:t>
            </a:fld>
            <a:endParaRPr lang="en-US" strike="noStrike" noProof="1"/>
          </a:p>
        </p:txBody>
      </p:sp>
      <p:sp>
        <p:nvSpPr>
          <p:cNvPr id="2052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Notes Placeholder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US" altLang="it-IT"/>
              <a:t>Click to edit Master text styles</a:t>
            </a:r>
          </a:p>
          <a:p>
            <a:pPr lvl="1" indent="0"/>
            <a:r>
              <a:rPr lang="en-US" altLang="it-IT"/>
              <a:t>Second level</a:t>
            </a:r>
          </a:p>
          <a:p>
            <a:pPr lvl="2" indent="0"/>
            <a:r>
              <a:rPr lang="en-US" altLang="it-IT"/>
              <a:t>Third level</a:t>
            </a:r>
          </a:p>
          <a:p>
            <a:pPr lvl="3" indent="0"/>
            <a:r>
              <a:rPr lang="en-US" altLang="it-IT"/>
              <a:t>Fourth level</a:t>
            </a:r>
          </a:p>
          <a:p>
            <a:pPr lvl="4" indent="0"/>
            <a:r>
              <a:rPr lang="en-US" altLang="it-IT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21B2AA4F-B828-4D7C-AFD3-893933DAFCB4}" type="slidenum">
              <a:rPr lang="en-US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336215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6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it-IT" altLang="en-US"/>
              <a:t>aggiungi immagini come nel libro o qui o copertina</a:t>
            </a:r>
          </a:p>
        </p:txBody>
      </p:sp>
    </p:spTree>
    <p:extLst>
      <p:ext uri="{BB962C8B-B14F-4D97-AF65-F5344CB8AC3E}">
        <p14:creationId xmlns:p14="http://schemas.microsoft.com/office/powerpoint/2010/main" val="3982188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it-IT" altLang="en-US"/>
              <a:t>le due religioni poli e mono </a:t>
            </a:r>
          </a:p>
        </p:txBody>
      </p:sp>
    </p:spTree>
    <p:extLst>
      <p:ext uri="{BB962C8B-B14F-4D97-AF65-F5344CB8AC3E}">
        <p14:creationId xmlns:p14="http://schemas.microsoft.com/office/powerpoint/2010/main" val="1950276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745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04/11/2020</a:t>
            </a:fld>
            <a:endParaRPr lang="it-IT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it-IT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04/11/2020</a:t>
            </a:fld>
            <a:endParaRPr lang="it-IT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it-IT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04/11/2020</a:t>
            </a:fld>
            <a:endParaRPr lang="it-IT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it-IT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04/11/2020</a:t>
            </a:fld>
            <a:endParaRPr lang="it-IT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it-IT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04/11/2020</a:t>
            </a:fld>
            <a:endParaRPr lang="it-IT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it-IT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04/11/2020</a:t>
            </a:fld>
            <a:endParaRPr lang="it-IT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it-IT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04/11/2020</a:t>
            </a:fld>
            <a:endParaRPr lang="it-IT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it-IT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04/11/2020</a:t>
            </a:fld>
            <a:endParaRPr lang="it-IT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it-IT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04/11/2020</a:t>
            </a:fld>
            <a:endParaRPr lang="it-IT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it-IT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04/11/2020</a:t>
            </a:fld>
            <a:endParaRPr lang="it-IT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it-IT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04/11/2020</a:t>
            </a:fld>
            <a:endParaRPr lang="it-IT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it-IT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it-IT" altLang="zh-CN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it-IT" altLang="zh-CN"/>
              <a:t>Click to edit Master text styles</a:t>
            </a:r>
          </a:p>
          <a:p>
            <a:pPr lvl="1" indent="-285750"/>
            <a:r>
              <a:rPr lang="it-IT" altLang="zh-CN"/>
              <a:t>Second level</a:t>
            </a:r>
          </a:p>
          <a:p>
            <a:pPr lvl="2" indent="-228600"/>
            <a:r>
              <a:rPr lang="it-IT" altLang="zh-CN"/>
              <a:t>Third level</a:t>
            </a:r>
          </a:p>
          <a:p>
            <a:pPr lvl="3" indent="-228600"/>
            <a:r>
              <a:rPr lang="it-IT" altLang="zh-CN"/>
              <a:t>Fourth level</a:t>
            </a:r>
          </a:p>
          <a:p>
            <a:pPr lvl="4" indent="-228600"/>
            <a:r>
              <a:rPr lang="it-IT" altLang="zh-CN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04/11/2020</a:t>
            </a:fld>
            <a:endParaRPr lang="it-IT" strike="noStrike" noProof="1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fontAlgn="auto"/>
            <a:endParaRPr lang="it-IT" strike="noStrike" noProof="1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/>
            </a:gs>
            <a:gs pos="100000">
              <a:schemeClr val="accent1">
                <a:lumMod val="5000"/>
                <a:lumOff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635" cy="685863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157412" y="2921317"/>
            <a:ext cx="8787130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it-IT" altLang="en-US" sz="60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howcard Gothic" panose="04020904020102020604" charset="0"/>
                <a:cs typeface="Showcard Gothic" panose="04020904020102020604" charset="0"/>
              </a:rPr>
              <a:t>Dalla religiosità </a:t>
            </a:r>
            <a:r>
              <a:rPr lang="it-IT" altLang="en-US" sz="600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howcard Gothic" panose="04020904020102020604" charset="0"/>
                <a:cs typeface="Showcard Gothic" panose="04020904020102020604" charset="0"/>
              </a:rPr>
              <a:t>alla religione</a:t>
            </a:r>
            <a:endParaRPr lang="it-IT" altLang="en-US" sz="600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howcard Gothic" panose="04020904020102020604" charset="0"/>
              <a:cs typeface="Showcard Gothic" panose="040209040201020206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252210" y="1209675"/>
            <a:ext cx="5505450" cy="40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it-IT" altLang="en-US" sz="2000" b="1" dirty="0">
                <a:ln>
                  <a:noFill/>
                </a:ln>
                <a:solidFill>
                  <a:srgbClr val="053A66"/>
                </a:solidFill>
              </a:rPr>
              <a:t>Ognuno di noi è in grado di leggere la realtà che ci circonda a vari livelli:</a:t>
            </a:r>
          </a:p>
          <a:p>
            <a:pPr algn="ctr"/>
            <a:endParaRPr lang="it-IT" altLang="en-US" sz="2000" b="1" dirty="0">
              <a:solidFill>
                <a:srgbClr val="053A66"/>
              </a:solidFill>
            </a:endParaRPr>
          </a:p>
          <a:p>
            <a:pPr algn="ctr"/>
            <a:r>
              <a:rPr lang="it-IT" altLang="en-US" sz="2000" dirty="0">
                <a:solidFill>
                  <a:srgbClr val="053A66"/>
                </a:solidFill>
              </a:rPr>
              <a:t>-</a:t>
            </a:r>
            <a:r>
              <a:rPr lang="it-IT" altLang="en-US" sz="2000" b="1" dirty="0">
                <a:solidFill>
                  <a:srgbClr val="C00000"/>
                </a:solidFill>
              </a:rPr>
              <a:t>L'uomo credente</a:t>
            </a:r>
            <a:r>
              <a:rPr lang="it-IT" altLang="en-US" sz="2000" dirty="0">
                <a:solidFill>
                  <a:srgbClr val="053A66"/>
                </a:solidFill>
              </a:rPr>
              <a:t> saprà leggere nella bellezza della natura anche la presenza di Dio. Per coloro che hanno uno “sguardo di fede”, ogni realtà è come se parlasse, portando in </a:t>
            </a:r>
            <a:r>
              <a:rPr lang="it-IT" altLang="en-US" sz="2000" dirty="0" err="1">
                <a:solidFill>
                  <a:srgbClr val="053A66"/>
                </a:solidFill>
              </a:rPr>
              <a:t>sè</a:t>
            </a:r>
            <a:r>
              <a:rPr lang="it-IT" altLang="en-US" sz="2000" dirty="0">
                <a:solidFill>
                  <a:srgbClr val="053A66"/>
                </a:solidFill>
              </a:rPr>
              <a:t> un grande messaggio.</a:t>
            </a:r>
          </a:p>
          <a:p>
            <a:pPr algn="ctr"/>
            <a:endParaRPr lang="it-IT" altLang="en-US" sz="2000" dirty="0">
              <a:solidFill>
                <a:srgbClr val="053A66"/>
              </a:solidFill>
            </a:endParaRPr>
          </a:p>
          <a:p>
            <a:pPr algn="ctr"/>
            <a:r>
              <a:rPr lang="it-IT" altLang="en-US" sz="2000" dirty="0">
                <a:solidFill>
                  <a:srgbClr val="053A66"/>
                </a:solidFill>
              </a:rPr>
              <a:t>-Per</a:t>
            </a:r>
            <a:r>
              <a:rPr lang="it-IT" altLang="en-US" sz="2000" b="1" dirty="0">
                <a:solidFill>
                  <a:srgbClr val="053A66"/>
                </a:solidFill>
              </a:rPr>
              <a:t> </a:t>
            </a:r>
            <a:r>
              <a:rPr lang="it-IT" altLang="en-US" sz="2000" b="1" dirty="0">
                <a:solidFill>
                  <a:srgbClr val="C00000"/>
                </a:solidFill>
              </a:rPr>
              <a:t>i Cristiani</a:t>
            </a:r>
            <a:r>
              <a:rPr lang="it-IT" altLang="en-US" sz="2000" dirty="0">
                <a:solidFill>
                  <a:srgbClr val="C00000"/>
                </a:solidFill>
              </a:rPr>
              <a:t> </a:t>
            </a:r>
            <a:r>
              <a:rPr lang="it-IT" altLang="en-US" sz="2000" dirty="0">
                <a:solidFill>
                  <a:srgbClr val="053A66"/>
                </a:solidFill>
              </a:rPr>
              <a:t>ogni cosa “parla” della presenza del Creatore, ma per riconoscerla bisogna farsi aiutare e sviluppare la capacità di sentire con il cuore e di capire con la mente.</a:t>
            </a:r>
          </a:p>
        </p:txBody>
      </p:sp>
      <p:sp>
        <p:nvSpPr>
          <p:cNvPr id="7" name="Rectangles 6"/>
          <p:cNvSpPr/>
          <p:nvPr/>
        </p:nvSpPr>
        <p:spPr>
          <a:xfrm>
            <a:off x="424180" y="633730"/>
            <a:ext cx="2697480" cy="20478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6"/>
          <a:srcRect l="13833"/>
          <a:stretch>
            <a:fillRect/>
          </a:stretch>
        </p:blipFill>
        <p:spPr>
          <a:xfrm>
            <a:off x="528320" y="734695"/>
            <a:ext cx="2482850" cy="1826895"/>
          </a:xfrm>
          <a:prstGeom prst="rect">
            <a:avLst/>
          </a:prstGeom>
        </p:spPr>
      </p:pic>
      <p:sp>
        <p:nvSpPr>
          <p:cNvPr id="11" name="Rectangles 10"/>
          <p:cNvSpPr/>
          <p:nvPr/>
        </p:nvSpPr>
        <p:spPr>
          <a:xfrm>
            <a:off x="2946400" y="1482090"/>
            <a:ext cx="2697480" cy="2047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7"/>
          <a:srcRect l="10878" r="18270"/>
          <a:stretch>
            <a:fillRect/>
          </a:stretch>
        </p:blipFill>
        <p:spPr>
          <a:xfrm>
            <a:off x="3058795" y="1562100"/>
            <a:ext cx="2458720" cy="18884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s 12"/>
          <p:cNvSpPr/>
          <p:nvPr/>
        </p:nvSpPr>
        <p:spPr>
          <a:xfrm>
            <a:off x="528320" y="3133725"/>
            <a:ext cx="2697480" cy="2047875"/>
          </a:xfrm>
          <a:prstGeom prst="rect">
            <a:avLst/>
          </a:prstGeom>
          <a:solidFill>
            <a:srgbClr val="EF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rcRect l="4776"/>
          <a:stretch>
            <a:fillRect/>
          </a:stretch>
        </p:blipFill>
        <p:spPr>
          <a:xfrm>
            <a:off x="631190" y="3243580"/>
            <a:ext cx="2489200" cy="1854835"/>
          </a:xfrm>
          <a:prstGeom prst="rect">
            <a:avLst/>
          </a:prstGeom>
        </p:spPr>
      </p:pic>
      <p:sp>
        <p:nvSpPr>
          <p:cNvPr id="14" name="Rectangles 13"/>
          <p:cNvSpPr/>
          <p:nvPr/>
        </p:nvSpPr>
        <p:spPr>
          <a:xfrm>
            <a:off x="3011170" y="4234815"/>
            <a:ext cx="2697480" cy="20478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rcRect r="13931"/>
          <a:stretch>
            <a:fillRect/>
          </a:stretch>
        </p:blipFill>
        <p:spPr>
          <a:xfrm>
            <a:off x="3106420" y="4363085"/>
            <a:ext cx="2506980" cy="1833880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64945" y="5633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1276350" y="873760"/>
            <a:ext cx="1022477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>
                <a:solidFill>
                  <a:srgbClr val="CB0A05"/>
                </a:solidFill>
                <a:latin typeface="Showcard Gothic" panose="04020904020102020604" charset="0"/>
                <a:cs typeface="Showcard Gothic" panose="04020904020102020604" charset="0"/>
              </a:rPr>
              <a:t>cos'e' una religione e come nasce?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12115" y="2169160"/>
            <a:ext cx="11369040" cy="452628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altLang="en-US" sz="2800" b="1" dirty="0">
                <a:solidFill>
                  <a:srgbClr val="053A66"/>
                </a:solidFill>
              </a:rPr>
              <a:t>La “religione” (dal </a:t>
            </a:r>
            <a:r>
              <a:rPr lang="it-IT" altLang="en-US" sz="2800" b="1" dirty="0" err="1">
                <a:solidFill>
                  <a:srgbClr val="053A66"/>
                </a:solidFill>
              </a:rPr>
              <a:t>latino”re-ligare</a:t>
            </a:r>
            <a:r>
              <a:rPr lang="it-IT" altLang="en-US" sz="2800" b="1" dirty="0">
                <a:solidFill>
                  <a:srgbClr val="053A66"/>
                </a:solidFill>
              </a:rPr>
              <a:t>”, ovvero “legare insieme”), indica il </a:t>
            </a:r>
            <a:r>
              <a:rPr lang="it-IT" altLang="en-US" sz="2800" b="1" i="1" dirty="0">
                <a:solidFill>
                  <a:srgbClr val="053A66"/>
                </a:solidFill>
              </a:rPr>
              <a:t>rapporto</a:t>
            </a:r>
            <a:r>
              <a:rPr lang="it-IT" altLang="en-US" sz="2800" b="1" dirty="0">
                <a:solidFill>
                  <a:srgbClr val="053A66"/>
                </a:solidFill>
              </a:rPr>
              <a:t> tra l'uomo e Dio.</a:t>
            </a:r>
          </a:p>
          <a:p>
            <a:pPr marL="0" indent="0" algn="ctr">
              <a:buNone/>
            </a:pPr>
            <a:endParaRPr lang="it-IT" altLang="en-US" sz="2800" b="1" dirty="0">
              <a:solidFill>
                <a:srgbClr val="053A66"/>
              </a:solidFill>
            </a:endParaRPr>
          </a:p>
          <a:p>
            <a:pPr marL="0" indent="0" algn="ctr">
              <a:buNone/>
            </a:pPr>
            <a:r>
              <a:rPr lang="it-IT" altLang="en-US" sz="2800" dirty="0">
                <a:solidFill>
                  <a:srgbClr val="053A66"/>
                </a:solidFill>
              </a:rPr>
              <a:t>Nasce come risposta allo stupore che l'uomo prova dinanzi alla realtà e alle domande fondamentali sul senso dell'esistenza</a:t>
            </a:r>
          </a:p>
          <a:p>
            <a:pPr marL="0" indent="0" algn="ctr">
              <a:buNone/>
            </a:pPr>
            <a:r>
              <a:rPr lang="it-IT" altLang="en-US" sz="2800" i="1" dirty="0">
                <a:solidFill>
                  <a:srgbClr val="053A66"/>
                </a:solidFill>
              </a:rPr>
              <a:t> (Da dove vengo? Chi sono? Dove vado?). </a:t>
            </a:r>
            <a:endParaRPr lang="it-IT" altLang="en-US" sz="2800" dirty="0">
              <a:solidFill>
                <a:srgbClr val="053A66"/>
              </a:solidFill>
            </a:endParaRPr>
          </a:p>
          <a:p>
            <a:pPr marL="0" indent="0" algn="ctr">
              <a:buNone/>
            </a:pPr>
            <a:r>
              <a:rPr lang="it-IT" altLang="en-US" sz="2800" b="1" dirty="0">
                <a:solidFill>
                  <a:srgbClr val="053A66"/>
                </a:solidFill>
              </a:rPr>
              <a:t>Per le religioni la risposta a questa domanda è Dio.</a:t>
            </a:r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742" y="493750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635" cy="6858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265" y="863600"/>
            <a:ext cx="7951470" cy="1143000"/>
          </a:xfrm>
        </p:spPr>
        <p:txBody>
          <a:bodyPr/>
          <a:lstStyle/>
          <a:p>
            <a:r>
              <a:rPr lang="it-IT" altLang="en-US">
                <a:solidFill>
                  <a:srgbClr val="CB0A05"/>
                </a:solidFill>
                <a:latin typeface="Showcard Gothic" panose="04020904020102020604" charset="0"/>
                <a:cs typeface="Showcard Gothic" panose="04020904020102020604" charset="0"/>
              </a:rPr>
              <a:t>RELIGIONE E RELIGIOSITA'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8730" y="2331720"/>
            <a:ext cx="10070465" cy="4526280"/>
          </a:xfrm>
        </p:spPr>
        <p:txBody>
          <a:bodyPr/>
          <a:lstStyle/>
          <a:p>
            <a:pPr marL="0" indent="0" algn="ctr">
              <a:buNone/>
            </a:pPr>
            <a:r>
              <a:rPr lang="it-IT" altLang="en-US" sz="2800" dirty="0">
                <a:solidFill>
                  <a:srgbClr val="002060"/>
                </a:solidFill>
              </a:rPr>
              <a:t>In tutt</a:t>
            </a:r>
            <a:r>
              <a:rPr lang="it-IT" altLang="en-US" sz="2800" dirty="0">
                <a:solidFill>
                  <a:srgbClr val="053A66"/>
                </a:solidFill>
              </a:rPr>
              <a:t>a la storia dell'</a:t>
            </a:r>
            <a:r>
              <a:rPr lang="it-IT" altLang="en-US" sz="2800" dirty="0">
                <a:solidFill>
                  <a:srgbClr val="002060"/>
                </a:solidFill>
              </a:rPr>
              <a:t>umanità è stata sempre presente la </a:t>
            </a:r>
            <a:r>
              <a:rPr lang="it-IT" altLang="en-US" sz="2800" b="1" i="1" u="sng" dirty="0">
                <a:solidFill>
                  <a:srgbClr val="CB0A05"/>
                </a:solidFill>
              </a:rPr>
              <a:t>religiosità</a:t>
            </a:r>
            <a:r>
              <a:rPr lang="it-IT" altLang="en-US" sz="2800" dirty="0">
                <a:solidFill>
                  <a:srgbClr val="CB0A05"/>
                </a:solidFill>
              </a:rPr>
              <a:t>,</a:t>
            </a:r>
            <a:r>
              <a:rPr lang="it-IT" altLang="en-US" sz="2800" dirty="0">
                <a:solidFill>
                  <a:srgbClr val="002060"/>
                </a:solidFill>
              </a:rPr>
              <a:t> cioè il sentimento religioso. Gli uomini si sono sempre chiesti il </a:t>
            </a:r>
            <a:r>
              <a:rPr lang="it-IT" altLang="en-US" sz="2800" dirty="0" err="1">
                <a:solidFill>
                  <a:srgbClr val="002060"/>
                </a:solidFill>
              </a:rPr>
              <a:t>perchè</a:t>
            </a:r>
            <a:r>
              <a:rPr lang="it-IT" altLang="en-US" sz="2800" dirty="0">
                <a:solidFill>
                  <a:srgbClr val="002060"/>
                </a:solidFill>
              </a:rPr>
              <a:t> del mondo, della vita, degli avvenimenti. </a:t>
            </a:r>
            <a:r>
              <a:rPr lang="it-IT" altLang="en-US" sz="2800" dirty="0">
                <a:solidFill>
                  <a:srgbClr val="002060"/>
                </a:solidFill>
                <a:sym typeface="+mn-ea"/>
              </a:rPr>
              <a:t>Tale atteggiamento li ha portati a credere nella presenza di qualcuno più grande: nascono così le prime </a:t>
            </a:r>
            <a:r>
              <a:rPr lang="it-IT" altLang="en-US" sz="2800" b="1" i="1" u="sng" dirty="0">
                <a:solidFill>
                  <a:srgbClr val="CB0A05"/>
                </a:solidFill>
                <a:sym typeface="+mn-ea"/>
              </a:rPr>
              <a:t>religioni </a:t>
            </a:r>
            <a:r>
              <a:rPr lang="it-IT" altLang="en-US" sz="2800" dirty="0">
                <a:solidFill>
                  <a:srgbClr val="002060"/>
                </a:solidFill>
                <a:sym typeface="+mn-ea"/>
              </a:rPr>
              <a:t>caratterizzate ognuna da </a:t>
            </a:r>
            <a:r>
              <a:rPr lang="it-IT" altLang="en-US" sz="2800" i="1" dirty="0">
                <a:solidFill>
                  <a:srgbClr val="002060"/>
                </a:solidFill>
                <a:sym typeface="+mn-ea"/>
              </a:rPr>
              <a:t>luoghi</a:t>
            </a:r>
            <a:r>
              <a:rPr lang="it-IT" altLang="en-US" sz="2800" i="1" dirty="0">
                <a:solidFill>
                  <a:srgbClr val="CB0A05"/>
                </a:solidFill>
                <a:sym typeface="+mn-ea"/>
              </a:rPr>
              <a:t> sacri, libri sacri, feste, riti, preghiere e considerazioni sulla vita e sulla morte.</a:t>
            </a:r>
            <a:endParaRPr lang="it-IT" altLang="en-US" sz="2800" i="1" dirty="0">
              <a:solidFill>
                <a:srgbClr val="CB0A05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CB0A05"/>
              </a:solidFill>
            </a:endParaRPr>
          </a:p>
          <a:p>
            <a:pPr marL="0" indent="0" algn="ctr">
              <a:buNone/>
            </a:pPr>
            <a:endParaRPr lang="en-US" altLang="en-US" i="1" dirty="0">
              <a:solidFill>
                <a:srgbClr val="CB0A0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635" cy="68586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94970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it-IT" altLang="en-US">
                <a:solidFill>
                  <a:srgbClr val="CB0A05"/>
                </a:solidFill>
                <a:latin typeface="Showcard Gothic" panose="04020904020102020604" charset="0"/>
                <a:cs typeface="Showcard Gothic" panose="04020904020102020604" charset="0"/>
              </a:rPr>
              <a:t>RELIGIONE</a:t>
            </a:r>
            <a:endParaRPr lang="it-IT" altLang="en-US">
              <a:latin typeface="Showcard Gothic" panose="04020904020102020604" charset="0"/>
              <a:cs typeface="Showcard Gothic" panose="04020904020102020604" charset="0"/>
            </a:endParaRPr>
          </a:p>
          <a:p>
            <a:pPr marL="0" indent="0" algn="ctr">
              <a:buNone/>
            </a:pPr>
            <a:endParaRPr lang="it-IT" altLang="en-US">
              <a:latin typeface="Showcard Gothic" panose="04020904020102020604" charset="0"/>
              <a:cs typeface="Showcard Gothic" panose="04020904020102020604" charset="0"/>
            </a:endParaRPr>
          </a:p>
          <a:p>
            <a:pPr marL="0" indent="0" algn="ctr">
              <a:buNone/>
            </a:pPr>
            <a:r>
              <a:rPr lang="it-IT" altLang="en-US" sz="2800">
                <a:solidFill>
                  <a:srgbClr val="053A66"/>
                </a:solidFill>
              </a:rPr>
              <a:t>Atteggiamento che si apre al sacro. E' un sentimento religioso spontaneo. Nell'uomo primitivo essa è testimoniata dalla sepoltura dei morti e dell'utilizzo di simboli e disegni su corpi o nelle caverne.</a:t>
            </a:r>
          </a:p>
          <a:p>
            <a:pPr marL="0" indent="0" algn="ctr">
              <a:buNone/>
            </a:pPr>
            <a:endParaRPr lang="it-IT" altLang="en-US"/>
          </a:p>
          <a:p>
            <a:pPr marL="0" indent="0" algn="ctr">
              <a:buNone/>
            </a:pPr>
            <a:r>
              <a:rPr lang="it-IT" altLang="en-US">
                <a:solidFill>
                  <a:srgbClr val="CB0A05"/>
                </a:solidFill>
                <a:latin typeface="Showcard Gothic" panose="04020904020102020604" charset="0"/>
                <a:cs typeface="Showcard Gothic" panose="04020904020102020604" charset="0"/>
              </a:rPr>
              <a:t>RELIGIOSITA'</a:t>
            </a:r>
          </a:p>
          <a:p>
            <a:pPr marL="0" indent="0" algn="ctr">
              <a:buNone/>
            </a:pPr>
            <a:endParaRPr lang="it-IT" altLang="en-US">
              <a:latin typeface="Showcard Gothic" panose="04020904020102020604" charset="0"/>
              <a:cs typeface="Showcard Gothic" panose="04020904020102020604" charset="0"/>
            </a:endParaRPr>
          </a:p>
          <a:p>
            <a:pPr marL="0" indent="0" algn="ctr">
              <a:buNone/>
            </a:pPr>
            <a:r>
              <a:rPr lang="it-IT" altLang="en-US" sz="2800">
                <a:solidFill>
                  <a:srgbClr val="053A66"/>
                </a:solidFill>
              </a:rPr>
              <a:t>E' un insieme ordinato ed organizzato di elementi cultuali, di credenze e di comportamenti comuni, mediante i quali l'uomo esterna il rapporto con la divinità.</a:t>
            </a:r>
          </a:p>
        </p:txBody>
      </p:sp>
      <p:sp>
        <p:nvSpPr>
          <p:cNvPr id="4" name="Down Arrow 3"/>
          <p:cNvSpPr/>
          <p:nvPr/>
        </p:nvSpPr>
        <p:spPr>
          <a:xfrm>
            <a:off x="5902325" y="1114425"/>
            <a:ext cx="254000" cy="385445"/>
          </a:xfrm>
          <a:prstGeom prst="downArrow">
            <a:avLst/>
          </a:prstGeom>
          <a:solidFill>
            <a:srgbClr val="02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969000" y="4162425"/>
            <a:ext cx="254000" cy="385445"/>
          </a:xfrm>
          <a:prstGeom prst="downArrow">
            <a:avLst/>
          </a:prstGeom>
          <a:solidFill>
            <a:srgbClr val="02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1854835" y="901700"/>
            <a:ext cx="8481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3600"/>
              <a:t>Le</a:t>
            </a:r>
            <a:r>
              <a:rPr lang="it-IT" altLang="en-US" sz="3600" b="1"/>
              <a:t> </a:t>
            </a:r>
            <a:r>
              <a:rPr lang="it-IT" altLang="en-US" sz="3600" b="1">
                <a:solidFill>
                  <a:srgbClr val="C00000"/>
                </a:solidFill>
              </a:rPr>
              <a:t>religioni</a:t>
            </a:r>
            <a:r>
              <a:rPr lang="it-IT" altLang="en-US" sz="3600" b="1"/>
              <a:t> </a:t>
            </a:r>
            <a:r>
              <a:rPr lang="it-IT" altLang="en-US" sz="3600"/>
              <a:t> possono essere di due tipi: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4965" y="2481580"/>
            <a:ext cx="5309870" cy="3433445"/>
          </a:xfrm>
          <a:prstGeom prst="roundRect">
            <a:avLst/>
          </a:prstGeom>
          <a:solidFill>
            <a:srgbClr val="F8B085"/>
          </a:solidFill>
          <a:ln w="57150">
            <a:solidFill>
              <a:srgbClr val="EB7A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401320" y="3146425"/>
            <a:ext cx="5222875" cy="2568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 sz="2300">
                <a:solidFill>
                  <a:schemeClr val="tx1"/>
                </a:solidFill>
              </a:rPr>
              <a:t>Sono le religioni in cui si crede e si adorano </a:t>
            </a:r>
            <a:r>
              <a:rPr lang="it-IT" altLang="en-US" sz="2300" b="1">
                <a:solidFill>
                  <a:srgbClr val="C00000"/>
                </a:solidFill>
              </a:rPr>
              <a:t>più divinità.</a:t>
            </a:r>
            <a:r>
              <a:rPr lang="it-IT" altLang="en-US" sz="2300">
                <a:solidFill>
                  <a:schemeClr val="tx1"/>
                </a:solidFill>
              </a:rPr>
              <a:t>Fanno parte di questa categoria anche le </a:t>
            </a:r>
            <a:r>
              <a:rPr lang="it-IT" altLang="en-US" sz="2300" b="1">
                <a:solidFill>
                  <a:srgbClr val="C00000"/>
                </a:solidFill>
              </a:rPr>
              <a:t>religioni naturali</a:t>
            </a:r>
            <a:r>
              <a:rPr lang="it-IT" altLang="en-US" sz="2300">
                <a:solidFill>
                  <a:schemeClr val="tx1"/>
                </a:solidFill>
              </a:rPr>
              <a:t> in cui l'uomo riconosce l'esistenza di “un qualcosa” a lui superiore negli elementi e nei fenomeni della natura.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63640" y="2481580"/>
            <a:ext cx="5309870" cy="3433445"/>
          </a:xfrm>
          <a:prstGeom prst="roundRect">
            <a:avLst/>
          </a:prstGeom>
          <a:solidFill>
            <a:srgbClr val="C4E6A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106805" y="2165985"/>
            <a:ext cx="3943985" cy="722630"/>
          </a:xfrm>
          <a:prstGeom prst="roundRect">
            <a:avLst/>
          </a:prstGeom>
          <a:solidFill>
            <a:srgbClr val="EB7A1F"/>
          </a:solidFill>
          <a:ln w="57150">
            <a:solidFill>
              <a:srgbClr val="EB7A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871980" y="2274570"/>
            <a:ext cx="2745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2800" b="1">
                <a:solidFill>
                  <a:schemeClr val="bg1"/>
                </a:solidFill>
              </a:rPr>
              <a:t>POLITEISTE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015480" y="2150745"/>
            <a:ext cx="3943985" cy="72263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16"/>
          <p:cNvSpPr txBox="1"/>
          <p:nvPr/>
        </p:nvSpPr>
        <p:spPr>
          <a:xfrm>
            <a:off x="7658100" y="2251075"/>
            <a:ext cx="3090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2800" b="1">
                <a:solidFill>
                  <a:schemeClr val="bg1"/>
                </a:solidFill>
              </a:rPr>
              <a:t>MONOTEISTE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6624320" y="3300730"/>
            <a:ext cx="4631055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 sz="2300" dirty="0"/>
              <a:t>Sono le religioni che credono in </a:t>
            </a:r>
            <a:r>
              <a:rPr lang="it-IT" altLang="en-US" sz="2300" b="1" dirty="0">
                <a:solidFill>
                  <a:srgbClr val="C00000"/>
                </a:solidFill>
              </a:rPr>
              <a:t>un solo Dio.</a:t>
            </a:r>
            <a:r>
              <a:rPr lang="it-IT" altLang="en-US" sz="2300" dirty="0">
                <a:solidFill>
                  <a:srgbClr val="C00000"/>
                </a:solidFill>
              </a:rPr>
              <a:t> </a:t>
            </a:r>
            <a:r>
              <a:rPr lang="it-IT" altLang="en-US" sz="2300" dirty="0"/>
              <a:t>Sono dette anche </a:t>
            </a:r>
            <a:r>
              <a:rPr lang="it-IT" altLang="en-US" sz="2300" b="1" dirty="0">
                <a:solidFill>
                  <a:srgbClr val="C00000"/>
                </a:solidFill>
              </a:rPr>
              <a:t>rivelate </a:t>
            </a:r>
            <a:r>
              <a:rPr lang="it-IT" altLang="en-US" sz="2300" dirty="0" err="1"/>
              <a:t>perchè</a:t>
            </a:r>
            <a:r>
              <a:rPr lang="it-IT" altLang="en-US" sz="2300" dirty="0"/>
              <a:t> Dio si è “svelato” all'uomo, a partire da Abramo, padre dell'Ebraismo, del Cristianesimo e dell'Islam.</a:t>
            </a: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0565" y="547243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986280"/>
            <a:ext cx="5376545" cy="3752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13055" t="16817" r="51931" b="14774"/>
          <a:stretch>
            <a:fillRect/>
          </a:stretch>
        </p:blipFill>
        <p:spPr>
          <a:xfrm>
            <a:off x="138430" y="79711"/>
            <a:ext cx="5995035" cy="6588760"/>
          </a:xfrm>
          <a:prstGeom prst="rect">
            <a:avLst/>
          </a:prstGeom>
        </p:spPr>
      </p:pic>
      <p:pic>
        <p:nvPicPr>
          <p:cNvPr id="4" name="Content Placeholder 3" descr="religioni politeiste monoteiste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l="4440" t="11021" r="3421" b="57699"/>
          <a:stretch>
            <a:fillRect/>
          </a:stretch>
        </p:blipFill>
        <p:spPr>
          <a:xfrm>
            <a:off x="6198235" y="154305"/>
            <a:ext cx="5882640" cy="2510790"/>
          </a:xfrm>
          <a:prstGeom prst="rect">
            <a:avLst/>
          </a:prstGeom>
        </p:spPr>
      </p:pic>
      <p:pic>
        <p:nvPicPr>
          <p:cNvPr id="7" name="Picture 6" descr="religioni politeiste monoteiste"/>
          <p:cNvPicPr>
            <a:picLocks noChangeAspect="1"/>
          </p:cNvPicPr>
          <p:nvPr/>
        </p:nvPicPr>
        <p:blipFill>
          <a:blip r:embed="rId5"/>
          <a:srcRect l="3269" t="65897" r="40719" b="5051"/>
          <a:stretch>
            <a:fillRect/>
          </a:stretch>
        </p:blipFill>
        <p:spPr>
          <a:xfrm>
            <a:off x="6207125" y="3329940"/>
            <a:ext cx="4058285" cy="2646680"/>
          </a:xfrm>
          <a:prstGeom prst="rect">
            <a:avLst/>
          </a:prstGeom>
        </p:spPr>
      </p:pic>
      <p:pic>
        <p:nvPicPr>
          <p:cNvPr id="8" name="Picture 7" descr="religioni politeiste monoteiste"/>
          <p:cNvPicPr>
            <a:picLocks noChangeAspect="1"/>
          </p:cNvPicPr>
          <p:nvPr/>
        </p:nvPicPr>
        <p:blipFill>
          <a:blip r:embed="rId5"/>
          <a:srcRect l="27686" t="73202" r="40719" b="21110"/>
          <a:stretch>
            <a:fillRect/>
          </a:stretch>
        </p:blipFill>
        <p:spPr>
          <a:xfrm>
            <a:off x="9357995" y="3999230"/>
            <a:ext cx="2289175" cy="518160"/>
          </a:xfrm>
          <a:prstGeom prst="rect">
            <a:avLst/>
          </a:prstGeom>
        </p:spPr>
      </p:pic>
      <p:pic>
        <p:nvPicPr>
          <p:cNvPr id="9" name="Picture 8" descr="religioni politeiste monoteiste"/>
          <p:cNvPicPr>
            <a:picLocks noChangeAspect="1"/>
          </p:cNvPicPr>
          <p:nvPr/>
        </p:nvPicPr>
        <p:blipFill>
          <a:blip r:embed="rId5"/>
          <a:srcRect l="27686" t="73202" r="40719" b="21110"/>
          <a:stretch>
            <a:fillRect/>
          </a:stretch>
        </p:blipFill>
        <p:spPr>
          <a:xfrm>
            <a:off x="9332595" y="4888865"/>
            <a:ext cx="2289175" cy="518160"/>
          </a:xfrm>
          <a:prstGeom prst="rect">
            <a:avLst/>
          </a:prstGeom>
        </p:spPr>
      </p:pic>
      <p:sp>
        <p:nvSpPr>
          <p:cNvPr id="11" name="Rectangles 10"/>
          <p:cNvSpPr/>
          <p:nvPr/>
        </p:nvSpPr>
        <p:spPr>
          <a:xfrm>
            <a:off x="6237605" y="2057400"/>
            <a:ext cx="183515" cy="198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s 11"/>
          <p:cNvSpPr/>
          <p:nvPr/>
        </p:nvSpPr>
        <p:spPr>
          <a:xfrm>
            <a:off x="6354445" y="3444240"/>
            <a:ext cx="183515" cy="198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6354445" y="5467985"/>
            <a:ext cx="183515" cy="198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149860" y="2098040"/>
            <a:ext cx="183515" cy="198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149860" y="121285"/>
            <a:ext cx="183515" cy="198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9220" y="83185"/>
            <a:ext cx="1097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12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09220" y="2077720"/>
            <a:ext cx="1097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186805" y="2026920"/>
            <a:ext cx="1097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12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6313805" y="3413760"/>
            <a:ext cx="1097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12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313805" y="5437505"/>
            <a:ext cx="1097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162675" y="6348095"/>
            <a:ext cx="6096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Leggere pagina 7 dal libro di testo e completare la cartina a pagina 53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437</Words>
  <Application>Microsoft Office PowerPoint</Application>
  <PresentationFormat>Widescreen</PresentationFormat>
  <Paragraphs>34</Paragraphs>
  <Slides>7</Slides>
  <Notes>4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Showcard Gothic</vt:lpstr>
      <vt:lpstr>1_Default Design</vt:lpstr>
      <vt:lpstr>Presentazione standard di PowerPoint</vt:lpstr>
      <vt:lpstr>Presentazione standard di PowerPoint</vt:lpstr>
      <vt:lpstr>Presentazione standard di PowerPoint</vt:lpstr>
      <vt:lpstr>RELIGIONE E RELIGIOSITA'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 stupore della creazione</dc:title>
  <dc:creator>Microsoft Office User</dc:creator>
  <cp:lastModifiedBy>Raffaella Castiello</cp:lastModifiedBy>
  <cp:revision>24</cp:revision>
  <dcterms:created xsi:type="dcterms:W3CDTF">2020-10-21T15:43:00Z</dcterms:created>
  <dcterms:modified xsi:type="dcterms:W3CDTF">2020-11-04T21:05:25Z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