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6C2A888-F325-450F-838F-4F666FB9BCA6}" type="datetimeFigureOut">
              <a:rPr lang="it-IT" smtClean="0"/>
              <a:t>03/11/2020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30405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2A888-F325-450F-838F-4F666FB9BCA6}" type="datetimeFigureOut">
              <a:rPr lang="it-IT" smtClean="0"/>
              <a:t>03/11/2020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213197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2A888-F325-450F-838F-4F666FB9BCA6}" type="datetimeFigureOut">
              <a:rPr lang="it-IT" smtClean="0"/>
              <a:t>03/11/2020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2174586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6C2A888-F325-450F-838F-4F666FB9BCA6}" type="datetimeFigureOut">
              <a:rPr lang="it-IT" smtClean="0"/>
              <a:t>03/11/2020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255452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06C2A888-F325-450F-838F-4F666FB9BCA6}" type="datetimeFigureOut">
              <a:rPr lang="it-IT" smtClean="0"/>
              <a:t>03/11/2020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20074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06C2A888-F325-450F-838F-4F666FB9BCA6}" type="datetimeFigureOut">
              <a:rPr lang="it-IT" smtClean="0"/>
              <a:t>03/11/2020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64419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6C2A888-F325-450F-838F-4F666FB9BCA6}" type="datetimeFigureOut">
              <a:rPr lang="it-IT" smtClean="0"/>
              <a:t>03/11/2020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1035553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06C2A888-F325-450F-838F-4F666FB9BCA6}" type="datetimeFigureOut">
              <a:rPr lang="it-IT" smtClean="0"/>
              <a:t>03/11/2020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3206295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6C2A888-F325-450F-838F-4F666FB9BCA6}" type="datetimeFigureOut">
              <a:rPr lang="it-IT" smtClean="0"/>
              <a:t>03/11/2020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133536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6C2A888-F325-450F-838F-4F666FB9BCA6}" type="datetimeFigureOut">
              <a:rPr lang="it-IT" smtClean="0"/>
              <a:t>03/11/2020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342478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06C2A888-F325-450F-838F-4F666FB9BCA6}" type="datetimeFigureOut">
              <a:rPr lang="it-IT" smtClean="0"/>
              <a:t>03/11/2020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E9ACE1D-309F-4DCC-82B1-2DCF6AE9401D}" type="slidenum">
              <a:rPr lang="it-IT" smtClean="0"/>
              <a:t>‹N›</a:t>
            </a:fld>
            <a:endParaRPr lang="it-IT"/>
          </a:p>
        </p:txBody>
      </p:sp>
    </p:spTree>
    <p:extLst>
      <p:ext uri="{BB962C8B-B14F-4D97-AF65-F5344CB8AC3E}">
        <p14:creationId xmlns:p14="http://schemas.microsoft.com/office/powerpoint/2010/main" val="247598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2A888-F325-450F-838F-4F666FB9BCA6}" type="datetimeFigureOut">
              <a:rPr lang="it-IT" smtClean="0"/>
              <a:t>03/11/2020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ACE1D-309F-4DCC-82B1-2DCF6AE9401D}" type="slidenum">
              <a:rPr lang="it-IT" smtClean="0"/>
              <a:t>‹N›</a:t>
            </a:fld>
            <a:endParaRPr lang="it-IT"/>
          </a:p>
        </p:txBody>
      </p:sp>
    </p:spTree>
    <p:extLst>
      <p:ext uri="{BB962C8B-B14F-4D97-AF65-F5344CB8AC3E}">
        <p14:creationId xmlns:p14="http://schemas.microsoft.com/office/powerpoint/2010/main" val="2066813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93372" y="584518"/>
            <a:ext cx="9144000" cy="434385"/>
          </a:xfrm>
        </p:spPr>
        <p:txBody>
          <a:bodyPr/>
          <a:lstStyle/>
          <a:p>
            <a:r>
              <a:rPr lang="it-IT" dirty="0"/>
              <a:t>L’UOMO  E IL MONDO</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02" y="1201783"/>
            <a:ext cx="9797143" cy="4428308"/>
          </a:xfrm>
          <a:prstGeom prst="rect">
            <a:avLst/>
          </a:prstGeom>
        </p:spPr>
      </p:pic>
      <p:sp>
        <p:nvSpPr>
          <p:cNvPr id="5" name="CasellaDiTesto 4"/>
          <p:cNvSpPr txBox="1"/>
          <p:nvPr/>
        </p:nvSpPr>
        <p:spPr>
          <a:xfrm>
            <a:off x="4271555" y="6008914"/>
            <a:ext cx="2861232" cy="646331"/>
          </a:xfrm>
          <a:prstGeom prst="rect">
            <a:avLst/>
          </a:prstGeom>
          <a:noFill/>
        </p:spPr>
        <p:txBody>
          <a:bodyPr wrap="none" rtlCol="0">
            <a:spAutoFit/>
          </a:bodyPr>
          <a:lstStyle/>
          <a:p>
            <a:pPr algn="ctr"/>
            <a:r>
              <a:rPr lang="it-IT" dirty="0"/>
              <a:t>Insegnante Carbone Patrizia </a:t>
            </a:r>
          </a:p>
          <a:p>
            <a:pPr algn="ctr"/>
            <a:r>
              <a:rPr lang="it-IT" dirty="0"/>
              <a:t>Classe 5° sezione </a:t>
            </a:r>
          </a:p>
        </p:txBody>
      </p:sp>
    </p:spTree>
    <p:extLst>
      <p:ext uri="{BB962C8B-B14F-4D97-AF65-F5344CB8AC3E}">
        <p14:creationId xmlns:p14="http://schemas.microsoft.com/office/powerpoint/2010/main" val="164469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00B0F0"/>
                </a:solidFill>
                <a:latin typeface="Times New Roman" panose="02020603050405020304" pitchFamily="18" charset="0"/>
                <a:cs typeface="Times New Roman" panose="02020603050405020304" pitchFamily="18" charset="0"/>
              </a:rPr>
              <a:t>Cittadinanza attiva</a:t>
            </a:r>
            <a:br>
              <a:rPr lang="it-IT" dirty="0">
                <a:solidFill>
                  <a:srgbClr val="00B0F0"/>
                </a:solidFill>
                <a:latin typeface="Times New Roman" panose="02020603050405020304" pitchFamily="18" charset="0"/>
                <a:cs typeface="Times New Roman" panose="02020603050405020304" pitchFamily="18" charset="0"/>
              </a:rPr>
            </a:br>
            <a:r>
              <a:rPr lang="it-IT" dirty="0">
                <a:solidFill>
                  <a:srgbClr val="FF0000"/>
                </a:solidFill>
                <a:latin typeface="Times New Roman" panose="02020603050405020304" pitchFamily="18" charset="0"/>
                <a:cs typeface="Times New Roman" panose="02020603050405020304" pitchFamily="18" charset="0"/>
              </a:rPr>
              <a:t>«Uniti per un mondo migliore»</a:t>
            </a:r>
          </a:p>
        </p:txBody>
      </p:sp>
      <p:sp>
        <p:nvSpPr>
          <p:cNvPr id="3" name="Segnaposto contenuto 2"/>
          <p:cNvSpPr>
            <a:spLocks noGrp="1"/>
          </p:cNvSpPr>
          <p:nvPr>
            <p:ph idx="1"/>
          </p:nvPr>
        </p:nvSpPr>
        <p:spPr>
          <a:xfrm>
            <a:off x="300447" y="1825625"/>
            <a:ext cx="11534502" cy="1570718"/>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Nel mondo operano diversi organismi internazionali, creati dagli stati, che lavorano per rendere la Terra un luogo migliore per tutti i suoi abitanti. Essi, infatti, sono nati con lo scopo di tutelare i diritti umani, garantire la sicurezza e la pace e favorire lo sviluppo economico, sociale e culturale dei diversi paesi.</a:t>
            </a:r>
          </a:p>
        </p:txBody>
      </p:sp>
      <p:sp>
        <p:nvSpPr>
          <p:cNvPr id="4" name="Segnaposto contenuto 2"/>
          <p:cNvSpPr txBox="1">
            <a:spLocks/>
          </p:cNvSpPr>
          <p:nvPr/>
        </p:nvSpPr>
        <p:spPr>
          <a:xfrm>
            <a:off x="300446" y="3396343"/>
            <a:ext cx="11534503" cy="3317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4400" dirty="0">
                <a:solidFill>
                  <a:srgbClr val="FF0000"/>
                </a:solidFill>
                <a:latin typeface="Times New Roman" panose="02020603050405020304" pitchFamily="18" charset="0"/>
                <a:cs typeface="Times New Roman" panose="02020603050405020304" pitchFamily="18" charset="0"/>
              </a:rPr>
              <a:t>Le funzione dell’ONU</a:t>
            </a:r>
          </a:p>
          <a:p>
            <a:pPr marL="0" indent="0" algn="just">
              <a:buFont typeface="Arial" panose="020B0604020202020204" pitchFamily="34" charset="0"/>
              <a:buNone/>
            </a:pPr>
            <a:r>
              <a:rPr lang="it-IT" sz="2400" dirty="0">
                <a:latin typeface="Times New Roman" panose="02020603050405020304" pitchFamily="18" charset="0"/>
                <a:cs typeface="Times New Roman" panose="02020603050405020304" pitchFamily="18" charset="0"/>
              </a:rPr>
              <a:t>L’ONU (Organizzazione Mondiale Nazioni Unite) è nata nel 1945, alla fine del secondo conflitto Mondiale, per cercare di preservare la pace raggiunta e promuovere la cooperazione internazionale tra i paesi.</a:t>
            </a:r>
          </a:p>
          <a:p>
            <a:pPr marL="0" indent="0" algn="just">
              <a:buFont typeface="Arial" panose="020B0604020202020204" pitchFamily="34" charset="0"/>
              <a:buNone/>
            </a:pPr>
            <a:r>
              <a:rPr lang="it-IT" sz="2400" dirty="0">
                <a:latin typeface="Times New Roman" panose="02020603050405020304" pitchFamily="18" charset="0"/>
                <a:cs typeface="Times New Roman" panose="02020603050405020304" pitchFamily="18" charset="0"/>
              </a:rPr>
              <a:t>Oggi ne fanno parte 193 paesi, tra cui l’Italia. Le funzioni dell’ONU riguardano non solo il mantenimento della pace nel mondo, ma anche lo sviluppo di relazioni amichevoli tra nazioni, la risoluzione dei problemi internazionali e la promozione del rispetto dei diritti umani</a:t>
            </a:r>
          </a:p>
        </p:txBody>
      </p:sp>
    </p:spTree>
    <p:extLst>
      <p:ext uri="{BB962C8B-B14F-4D97-AF65-F5344CB8AC3E}">
        <p14:creationId xmlns:p14="http://schemas.microsoft.com/office/powerpoint/2010/main" val="121580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06475"/>
          </a:xfrm>
        </p:spPr>
        <p:txBody>
          <a:bodyPr/>
          <a:lstStyle/>
          <a:p>
            <a:pPr algn="ctr"/>
            <a:r>
              <a:rPr lang="it-IT" dirty="0">
                <a:solidFill>
                  <a:srgbClr val="FF0000"/>
                </a:solidFill>
                <a:latin typeface="Times New Roman" panose="02020603050405020304" pitchFamily="18" charset="0"/>
                <a:cs typeface="Times New Roman" panose="02020603050405020304" pitchFamily="18" charset="0"/>
              </a:rPr>
              <a:t>Gli organismi dell’ONU</a:t>
            </a:r>
          </a:p>
        </p:txBody>
      </p:sp>
      <p:sp>
        <p:nvSpPr>
          <p:cNvPr id="5" name="CasellaDiTesto 4"/>
          <p:cNvSpPr txBox="1"/>
          <p:nvPr/>
        </p:nvSpPr>
        <p:spPr>
          <a:xfrm>
            <a:off x="444136" y="1802674"/>
            <a:ext cx="10909663" cy="461665"/>
          </a:xfrm>
          <a:prstGeom prst="rect">
            <a:avLst/>
          </a:prstGeom>
          <a:noFill/>
        </p:spPr>
        <p:txBody>
          <a:bodyPr wrap="square" rtlCol="0">
            <a:spAutoFit/>
          </a:bodyPr>
          <a:lstStyle/>
          <a:p>
            <a:pPr algn="just"/>
            <a:r>
              <a:rPr lang="it-IT" sz="2400" dirty="0"/>
              <a:t>Dall’ONU sono nati organismi, che si occupano di settori particolari, come i </a:t>
            </a:r>
            <a:r>
              <a:rPr lang="it-IT" sz="2400" dirty="0">
                <a:latin typeface="Times New Roman" panose="02020603050405020304" pitchFamily="18" charset="0"/>
                <a:cs typeface="Times New Roman" panose="02020603050405020304" pitchFamily="18" charset="0"/>
              </a:rPr>
              <a:t>seguenti</a:t>
            </a:r>
          </a:p>
        </p:txBody>
      </p:sp>
      <p:graphicFrame>
        <p:nvGraphicFramePr>
          <p:cNvPr id="6" name="Tabella 5"/>
          <p:cNvGraphicFramePr>
            <a:graphicFrameLocks noGrp="1"/>
          </p:cNvGraphicFramePr>
          <p:nvPr>
            <p:extLst>
              <p:ext uri="{D42A27DB-BD31-4B8C-83A1-F6EECF244321}">
                <p14:modId xmlns:p14="http://schemas.microsoft.com/office/powerpoint/2010/main" val="3474749673"/>
              </p:ext>
            </p:extLst>
          </p:nvPr>
        </p:nvGraphicFramePr>
        <p:xfrm>
          <a:off x="444136" y="2835848"/>
          <a:ext cx="10541727" cy="3977036"/>
        </p:xfrm>
        <a:graphic>
          <a:graphicData uri="http://schemas.openxmlformats.org/drawingml/2006/table">
            <a:tbl>
              <a:tblPr firstRow="1" bandRow="1">
                <a:tableStyleId>{5C22544A-7EE6-4342-B048-85BDC9FD1C3A}</a:tableStyleId>
              </a:tblPr>
              <a:tblGrid>
                <a:gridCol w="3513909">
                  <a:extLst>
                    <a:ext uri="{9D8B030D-6E8A-4147-A177-3AD203B41FA5}">
                      <a16:colId xmlns:a16="http://schemas.microsoft.com/office/drawing/2014/main" val="4261228084"/>
                    </a:ext>
                  </a:extLst>
                </a:gridCol>
                <a:gridCol w="3513909">
                  <a:extLst>
                    <a:ext uri="{9D8B030D-6E8A-4147-A177-3AD203B41FA5}">
                      <a16:colId xmlns:a16="http://schemas.microsoft.com/office/drawing/2014/main" val="3994229310"/>
                    </a:ext>
                  </a:extLst>
                </a:gridCol>
                <a:gridCol w="3513909">
                  <a:extLst>
                    <a:ext uri="{9D8B030D-6E8A-4147-A177-3AD203B41FA5}">
                      <a16:colId xmlns:a16="http://schemas.microsoft.com/office/drawing/2014/main" val="730968131"/>
                    </a:ext>
                  </a:extLst>
                </a:gridCol>
              </a:tblGrid>
              <a:tr h="1416716">
                <a:tc>
                  <a:txBody>
                    <a:bodyPr/>
                    <a:lstStyle/>
                    <a:p>
                      <a:endParaRPr lang="it-IT" dirty="0"/>
                    </a:p>
                  </a:txBody>
                  <a:tcPr/>
                </a:tc>
                <a:tc>
                  <a:txBody>
                    <a:bodyPr/>
                    <a:lstStyle/>
                    <a:p>
                      <a:endParaRPr lang="it-IT" dirty="0"/>
                    </a:p>
                  </a:txBody>
                  <a:tcPr/>
                </a:tc>
                <a:tc>
                  <a:txBody>
                    <a:bodyPr/>
                    <a:lstStyle/>
                    <a:p>
                      <a:endParaRPr lang="it-IT" dirty="0"/>
                    </a:p>
                  </a:txBody>
                  <a:tcPr/>
                </a:tc>
                <a:extLst>
                  <a:ext uri="{0D108BD9-81ED-4DB2-BD59-A6C34878D82A}">
                    <a16:rowId xmlns:a16="http://schemas.microsoft.com/office/drawing/2014/main" val="3538010182"/>
                  </a:ext>
                </a:extLst>
              </a:tr>
              <a:tr h="1416716">
                <a:tc>
                  <a:txBody>
                    <a:bodyPr/>
                    <a:lstStyle/>
                    <a:p>
                      <a:pPr algn="l"/>
                      <a:r>
                        <a:rPr lang="it-IT" dirty="0">
                          <a:latin typeface="Times New Roman" panose="02020603050405020304" pitchFamily="18" charset="0"/>
                          <a:cs typeface="Times New Roman" panose="02020603050405020304" pitchFamily="18" charset="0"/>
                        </a:rPr>
                        <a:t>L’</a:t>
                      </a:r>
                      <a:r>
                        <a:rPr lang="it-IT" dirty="0">
                          <a:solidFill>
                            <a:srgbClr val="FF0000"/>
                          </a:solidFill>
                          <a:latin typeface="Times New Roman" panose="02020603050405020304" pitchFamily="18" charset="0"/>
                          <a:cs typeface="Times New Roman" panose="02020603050405020304" pitchFamily="18" charset="0"/>
                        </a:rPr>
                        <a:t>UNICEF</a:t>
                      </a:r>
                      <a:r>
                        <a:rPr lang="it-IT" baseline="0" dirty="0">
                          <a:latin typeface="Times New Roman" panose="02020603050405020304" pitchFamily="18" charset="0"/>
                          <a:cs typeface="Times New Roman" panose="02020603050405020304" pitchFamily="18" charset="0"/>
                        </a:rPr>
                        <a:t> (Fondo delle Nazioni Unite per l’Infanzia) è l’organizzazione che si occupa dell’infanzia. Tutela i diritti dei bambini e lavora per contribuire al miglioramento delle loro condizioni di vita nei paesi più poveri, fornendo assistenza medica e farmaci.</a:t>
                      </a:r>
                      <a:endParaRPr lang="it-IT" dirty="0">
                        <a:latin typeface="Times New Roman" panose="02020603050405020304" pitchFamily="18" charset="0"/>
                        <a:cs typeface="Times New Roman" panose="02020603050405020304" pitchFamily="18" charset="0"/>
                      </a:endParaRPr>
                    </a:p>
                  </a:txBody>
                  <a:tcPr/>
                </a:tc>
                <a:tc>
                  <a:txBody>
                    <a:bodyPr/>
                    <a:lstStyle/>
                    <a:p>
                      <a:r>
                        <a:rPr lang="it-IT" dirty="0">
                          <a:latin typeface="Times New Roman" panose="02020603050405020304" pitchFamily="18" charset="0"/>
                          <a:cs typeface="Times New Roman" panose="02020603050405020304" pitchFamily="18" charset="0"/>
                        </a:rPr>
                        <a:t>L’</a:t>
                      </a:r>
                      <a:r>
                        <a:rPr lang="it-IT" dirty="0">
                          <a:solidFill>
                            <a:srgbClr val="FF0000"/>
                          </a:solidFill>
                          <a:latin typeface="Times New Roman" panose="02020603050405020304" pitchFamily="18" charset="0"/>
                          <a:cs typeface="Times New Roman" panose="02020603050405020304" pitchFamily="18" charset="0"/>
                        </a:rPr>
                        <a:t>UNESCO</a:t>
                      </a:r>
                      <a:r>
                        <a:rPr lang="it-IT" baseline="0" dirty="0">
                          <a:latin typeface="Times New Roman" panose="02020603050405020304" pitchFamily="18" charset="0"/>
                          <a:cs typeface="Times New Roman" panose="02020603050405020304" pitchFamily="18" charset="0"/>
                        </a:rPr>
                        <a:t> (Organizzazione delle Nazioni Unite per l’Educazione, la Scienza e la Cultura) promuove l’istruzione, la diffusione della cultura e la conservazione del patrimonio culturale mondiale. L’Italia ha il maggior numero di siti riconosciuti dall’UNESCO «Patrimonio dell’Umanità»</a:t>
                      </a:r>
                      <a:endParaRPr lang="it-IT" dirty="0">
                        <a:latin typeface="Times New Roman" panose="02020603050405020304" pitchFamily="18" charset="0"/>
                        <a:cs typeface="Times New Roman" panose="02020603050405020304" pitchFamily="18" charset="0"/>
                      </a:endParaRPr>
                    </a:p>
                  </a:txBody>
                  <a:tcPr/>
                </a:tc>
                <a:tc>
                  <a:txBody>
                    <a:bodyPr/>
                    <a:lstStyle/>
                    <a:p>
                      <a:r>
                        <a:rPr lang="it-IT" dirty="0"/>
                        <a:t>La FAO (Organizzazione</a:t>
                      </a:r>
                      <a:r>
                        <a:rPr lang="it-IT" baseline="0" dirty="0"/>
                        <a:t> delle Nazioni Unite per l’Alimentazione e l’Agricoltura) lavora per combattere i problemi della fame e della malnutrizione che colpiscono le popolazioni dei paesi più poveri e per migliorare la produttività agricola di quei paesi.</a:t>
                      </a:r>
                      <a:endParaRPr lang="it-IT" dirty="0"/>
                    </a:p>
                  </a:txBody>
                  <a:tcPr/>
                </a:tc>
                <a:extLst>
                  <a:ext uri="{0D108BD9-81ED-4DB2-BD59-A6C34878D82A}">
                    <a16:rowId xmlns:a16="http://schemas.microsoft.com/office/drawing/2014/main" val="1822228182"/>
                  </a:ext>
                </a:extLst>
              </a:tr>
            </a:tbl>
          </a:graphicData>
        </a:graphic>
      </p:graphicFrame>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507" y="3004457"/>
            <a:ext cx="2486025" cy="1082448"/>
          </a:xfrm>
          <a:prstGeom prst="rect">
            <a:avLst/>
          </a:prstGeom>
        </p:spPr>
      </p:pic>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0242" y="3004457"/>
            <a:ext cx="2457450" cy="1162050"/>
          </a:xfrm>
          <a:prstGeom prst="rect">
            <a:avLst/>
          </a:prstGeom>
        </p:spPr>
      </p:pic>
      <p:pic>
        <p:nvPicPr>
          <p:cNvPr id="9" name="Immagin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71472" y="3004457"/>
            <a:ext cx="2466975" cy="1082448"/>
          </a:xfrm>
          <a:prstGeom prst="rect">
            <a:avLst/>
          </a:prstGeom>
        </p:spPr>
      </p:pic>
    </p:spTree>
    <p:extLst>
      <p:ext uri="{BB962C8B-B14F-4D97-AF65-F5344CB8AC3E}">
        <p14:creationId xmlns:p14="http://schemas.microsoft.com/office/powerpoint/2010/main" val="174162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latin typeface="Times New Roman" panose="02020603050405020304" pitchFamily="18" charset="0"/>
                <a:cs typeface="Times New Roman" panose="02020603050405020304" pitchFamily="18" charset="0"/>
              </a:rPr>
              <a:t>Ora tocca a te … </a:t>
            </a:r>
          </a:p>
        </p:txBody>
      </p:sp>
      <p:sp>
        <p:nvSpPr>
          <p:cNvPr id="3" name="Segnaposto contenuto 2"/>
          <p:cNvSpPr>
            <a:spLocks noGrp="1"/>
          </p:cNvSpPr>
          <p:nvPr>
            <p:ph idx="1"/>
          </p:nvPr>
        </p:nvSpPr>
        <p:spPr>
          <a:xfrm>
            <a:off x="838200" y="1825625"/>
            <a:ext cx="10515600" cy="2393678"/>
          </a:xfrm>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Rispondi sul quaderno:</a:t>
            </a:r>
          </a:p>
          <a:p>
            <a:r>
              <a:rPr lang="it-IT" sz="2400" dirty="0">
                <a:latin typeface="Times New Roman" panose="02020603050405020304" pitchFamily="18" charset="0"/>
                <a:cs typeface="Times New Roman" panose="02020603050405020304" pitchFamily="18" charset="0"/>
              </a:rPr>
              <a:t>Cosa significa, secondo te, « tutelare i diritti umani»?</a:t>
            </a:r>
          </a:p>
          <a:p>
            <a:r>
              <a:rPr lang="it-IT" sz="2400" dirty="0">
                <a:latin typeface="Times New Roman" panose="02020603050405020304" pitchFamily="18" charset="0"/>
                <a:cs typeface="Times New Roman" panose="02020603050405020304" pitchFamily="18" charset="0"/>
              </a:rPr>
              <a:t>Perché è importante proteggere il «patrimonio culturale»?</a:t>
            </a:r>
          </a:p>
          <a:p>
            <a:pPr marL="0" indent="0">
              <a:buNone/>
            </a:pPr>
            <a:r>
              <a:rPr lang="it-IT" sz="2400" dirty="0">
                <a:latin typeface="Times New Roman" panose="02020603050405020304" pitchFamily="18" charset="0"/>
                <a:cs typeface="Times New Roman" panose="02020603050405020304" pitchFamily="18" charset="0"/>
              </a:rPr>
              <a:t>Esprimi le tue opinioni … poi le confronteremo con quelle dei tuoi compagni…..</a:t>
            </a:r>
          </a:p>
          <a:p>
            <a:pPr marL="0" indent="0">
              <a:buNone/>
            </a:pPr>
            <a:endParaRPr lang="it-IT" dirty="0"/>
          </a:p>
          <a:p>
            <a:pPr marL="0" indent="0">
              <a:buNone/>
            </a:pPr>
            <a:endParaRPr lang="it-IT"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539" y="4473620"/>
            <a:ext cx="2143125" cy="2143125"/>
          </a:xfrm>
          <a:prstGeom prst="rect">
            <a:avLst/>
          </a:prstGeom>
        </p:spPr>
      </p:pic>
      <p:sp>
        <p:nvSpPr>
          <p:cNvPr id="5" name="CasellaDiTesto 4"/>
          <p:cNvSpPr txBox="1"/>
          <p:nvPr/>
        </p:nvSpPr>
        <p:spPr>
          <a:xfrm>
            <a:off x="8595361" y="5545182"/>
            <a:ext cx="1828800" cy="646331"/>
          </a:xfrm>
          <a:prstGeom prst="rect">
            <a:avLst/>
          </a:prstGeom>
          <a:noFill/>
        </p:spPr>
        <p:txBody>
          <a:bodyPr wrap="square" rtlCol="0">
            <a:spAutoFit/>
          </a:bodyPr>
          <a:lstStyle/>
          <a:p>
            <a:r>
              <a:rPr lang="it-IT" dirty="0">
                <a:solidFill>
                  <a:srgbClr val="FF0000"/>
                </a:solidFill>
                <a:latin typeface="Times New Roman" panose="02020603050405020304" pitchFamily="18" charset="0"/>
                <a:cs typeface="Times New Roman" panose="02020603050405020304" pitchFamily="18" charset="0"/>
              </a:rPr>
              <a:t>BUON LAVORO!</a:t>
            </a:r>
          </a:p>
        </p:txBody>
      </p:sp>
    </p:spTree>
    <p:extLst>
      <p:ext uri="{BB962C8B-B14F-4D97-AF65-F5344CB8AC3E}">
        <p14:creationId xmlns:p14="http://schemas.microsoft.com/office/powerpoint/2010/main" val="889163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FF0000"/>
                </a:solidFill>
                <a:latin typeface="Times New Roman" panose="02020603050405020304" pitchFamily="18" charset="0"/>
                <a:cs typeface="Times New Roman" panose="02020603050405020304" pitchFamily="18" charset="0"/>
              </a:rPr>
              <a:t>Che cosa studia la GEOGRAFIA?</a:t>
            </a:r>
          </a:p>
        </p:txBody>
      </p:sp>
      <p:sp>
        <p:nvSpPr>
          <p:cNvPr id="3" name="Segnaposto contenuto 2"/>
          <p:cNvSpPr>
            <a:spLocks noGrp="1"/>
          </p:cNvSpPr>
          <p:nvPr>
            <p:ph idx="1"/>
          </p:nvPr>
        </p:nvSpPr>
        <p:spPr>
          <a:xfrm>
            <a:off x="838200" y="1825625"/>
            <a:ext cx="10515600" cy="1792786"/>
          </a:xfrm>
        </p:spPr>
        <p:txBody>
          <a:bodyPr/>
          <a:lstStyle/>
          <a:p>
            <a:r>
              <a:rPr lang="it-IT" dirty="0">
                <a:latin typeface="Times New Roman" panose="02020603050405020304" pitchFamily="18" charset="0"/>
                <a:cs typeface="Times New Roman" panose="02020603050405020304" pitchFamily="18" charset="0"/>
              </a:rPr>
              <a:t>Studia le caratteristiche fisiche di un ambiente, la sua flora, la sua fauna, il suo clima</a:t>
            </a:r>
          </a:p>
          <a:p>
            <a:r>
              <a:rPr lang="it-IT" dirty="0">
                <a:latin typeface="Times New Roman" panose="02020603050405020304" pitchFamily="18" charset="0"/>
                <a:cs typeface="Times New Roman" panose="02020603050405020304" pitchFamily="18" charset="0"/>
              </a:rPr>
              <a:t>Studia i cambiamenti dell’ambiente dovuti alla presenza dell’uomo e il modo in cui avvengono</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8172" y="4111942"/>
            <a:ext cx="8543108" cy="1743075"/>
          </a:xfrm>
          <a:prstGeom prst="rect">
            <a:avLst/>
          </a:prstGeom>
        </p:spPr>
      </p:pic>
    </p:spTree>
    <p:extLst>
      <p:ext uri="{BB962C8B-B14F-4D97-AF65-F5344CB8AC3E}">
        <p14:creationId xmlns:p14="http://schemas.microsoft.com/office/powerpoint/2010/main" val="1146489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273685"/>
            <a:ext cx="10515600" cy="1325563"/>
          </a:xfrm>
        </p:spPr>
        <p:txBody>
          <a:bodyPr/>
          <a:lstStyle/>
          <a:p>
            <a:r>
              <a:rPr lang="it-IT" dirty="0">
                <a:solidFill>
                  <a:srgbClr val="FF0000"/>
                </a:solidFill>
                <a:latin typeface="Times New Roman" panose="02020603050405020304" pitchFamily="18" charset="0"/>
                <a:cs typeface="Times New Roman" panose="02020603050405020304" pitchFamily="18" charset="0"/>
              </a:rPr>
              <a:t>Imparare la geografia significa ….</a:t>
            </a:r>
          </a:p>
        </p:txBody>
      </p:sp>
      <p:sp>
        <p:nvSpPr>
          <p:cNvPr id="3" name="Segnaposto contenuto 2"/>
          <p:cNvSpPr>
            <a:spLocks noGrp="1"/>
          </p:cNvSpPr>
          <p:nvPr>
            <p:ph idx="1"/>
          </p:nvPr>
        </p:nvSpPr>
        <p:spPr>
          <a:xfrm>
            <a:off x="838200" y="1599248"/>
            <a:ext cx="8096794" cy="4351338"/>
          </a:xfrm>
        </p:spPr>
        <p:txBody>
          <a:bodyPr>
            <a:normAutofit fontScale="92500" lnSpcReduction="20000"/>
          </a:bodyPr>
          <a:lstStyle/>
          <a:p>
            <a:r>
              <a:rPr lang="it-IT" dirty="0">
                <a:latin typeface="Times New Roman" panose="02020603050405020304" pitchFamily="18" charset="0"/>
                <a:cs typeface="Times New Roman" panose="02020603050405020304" pitchFamily="18" charset="0"/>
              </a:rPr>
              <a:t>Imparare a leggere le carte e i grafici</a:t>
            </a:r>
          </a:p>
          <a:p>
            <a:r>
              <a:rPr lang="it-IT" dirty="0">
                <a:latin typeface="Times New Roman" panose="02020603050405020304" pitchFamily="18" charset="0"/>
                <a:cs typeface="Times New Roman" panose="02020603050405020304" pitchFamily="18" charset="0"/>
              </a:rPr>
              <a:t>Osservare e interpretare la realtà</a:t>
            </a:r>
          </a:p>
          <a:p>
            <a:r>
              <a:rPr lang="it-IT" dirty="0">
                <a:latin typeface="Times New Roman" panose="02020603050405020304" pitchFamily="18" charset="0"/>
                <a:cs typeface="Times New Roman" panose="02020603050405020304" pitchFamily="18" charset="0"/>
              </a:rPr>
              <a:t>Capire il legame tra uomo e ambiente</a:t>
            </a:r>
          </a:p>
          <a:p>
            <a:r>
              <a:rPr lang="it-IT" dirty="0">
                <a:latin typeface="Times New Roman" panose="02020603050405020304" pitchFamily="18" charset="0"/>
                <a:cs typeface="Times New Roman" panose="02020603050405020304" pitchFamily="18" charset="0"/>
              </a:rPr>
              <a:t>Capire il legame tra presente e passato</a:t>
            </a:r>
          </a:p>
          <a:p>
            <a:r>
              <a:rPr lang="it-IT" dirty="0">
                <a:latin typeface="Times New Roman" panose="02020603050405020304" pitchFamily="18" charset="0"/>
                <a:cs typeface="Times New Roman" panose="02020603050405020304" pitchFamily="18" charset="0"/>
              </a:rPr>
              <a:t>Capire il legame esistente tra territorio e l’uomo che lo …</a:t>
            </a:r>
          </a:p>
          <a:p>
            <a:pPr marL="0" indent="0">
              <a:buNone/>
            </a:pPr>
            <a:endParaRPr lang="it-IT" dirty="0">
              <a:latin typeface="Times New Roman" panose="02020603050405020304" pitchFamily="18" charset="0"/>
              <a:cs typeface="Times New Roman" panose="02020603050405020304" pitchFamily="18" charset="0"/>
            </a:endParaRPr>
          </a:p>
          <a:p>
            <a:pPr marL="0" indent="0">
              <a:buNone/>
            </a:pPr>
            <a:r>
              <a:rPr lang="it-IT" i="1" u="sng" dirty="0">
                <a:solidFill>
                  <a:srgbClr val="00B050"/>
                </a:solidFill>
                <a:latin typeface="Times New Roman" panose="02020603050405020304" pitchFamily="18" charset="0"/>
                <a:cs typeface="Times New Roman" panose="02020603050405020304" pitchFamily="18" charset="0"/>
              </a:rPr>
              <a:t>POPOLA</a:t>
            </a:r>
          </a:p>
          <a:p>
            <a:pPr marL="0" indent="0">
              <a:buNone/>
            </a:pPr>
            <a:r>
              <a:rPr lang="it-IT" i="1" u="sng" dirty="0">
                <a:solidFill>
                  <a:srgbClr val="00B050"/>
                </a:solidFill>
                <a:latin typeface="Times New Roman" panose="02020603050405020304" pitchFamily="18" charset="0"/>
                <a:cs typeface="Times New Roman" panose="02020603050405020304" pitchFamily="18" charset="0"/>
              </a:rPr>
              <a:t>PERCORRE</a:t>
            </a:r>
          </a:p>
          <a:p>
            <a:pPr marL="0" indent="0">
              <a:buNone/>
            </a:pPr>
            <a:r>
              <a:rPr lang="it-IT" i="1" u="sng" dirty="0">
                <a:solidFill>
                  <a:srgbClr val="00B050"/>
                </a:solidFill>
                <a:latin typeface="Times New Roman" panose="02020603050405020304" pitchFamily="18" charset="0"/>
                <a:cs typeface="Times New Roman" panose="02020603050405020304" pitchFamily="18" charset="0"/>
              </a:rPr>
              <a:t>COLTIVA</a:t>
            </a:r>
          </a:p>
          <a:p>
            <a:pPr marL="0" indent="0">
              <a:buNone/>
            </a:pPr>
            <a:r>
              <a:rPr lang="it-IT" i="1" u="sng" dirty="0">
                <a:solidFill>
                  <a:srgbClr val="00B050"/>
                </a:solidFill>
                <a:latin typeface="Times New Roman" panose="02020603050405020304" pitchFamily="18" charset="0"/>
                <a:cs typeface="Times New Roman" panose="02020603050405020304" pitchFamily="18" charset="0"/>
              </a:rPr>
              <a:t>TRASFORMA</a:t>
            </a:r>
          </a:p>
          <a:p>
            <a:pPr marL="0" indent="0">
              <a:buNone/>
            </a:pPr>
            <a:endParaRPr lang="it-IT" dirty="0"/>
          </a:p>
        </p:txBody>
      </p:sp>
    </p:spTree>
    <p:extLst>
      <p:ext uri="{BB962C8B-B14F-4D97-AF65-F5344CB8AC3E}">
        <p14:creationId xmlns:p14="http://schemas.microsoft.com/office/powerpoint/2010/main" val="83851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8823" y="365125"/>
            <a:ext cx="11416937" cy="797469"/>
          </a:xfrm>
          <a:solidFill>
            <a:schemeClr val="tx2">
              <a:lumMod val="60000"/>
              <a:lumOff val="40000"/>
            </a:schemeClr>
          </a:solidFill>
        </p:spPr>
        <p:txBody>
          <a:bodyPr/>
          <a:lstStyle/>
          <a:p>
            <a:pPr algn="ctr"/>
            <a:r>
              <a:rPr lang="it-IT" dirty="0">
                <a:latin typeface="Times New Roman" panose="02020603050405020304" pitchFamily="18" charset="0"/>
                <a:cs typeface="Times New Roman" panose="02020603050405020304" pitchFamily="18" charset="0"/>
              </a:rPr>
              <a:t>L’</a:t>
            </a:r>
            <a:r>
              <a:rPr lang="it-IT" dirty="0">
                <a:solidFill>
                  <a:srgbClr val="00B050"/>
                </a:solidFill>
                <a:latin typeface="Times New Roman" panose="02020603050405020304" pitchFamily="18" charset="0"/>
                <a:cs typeface="Times New Roman" panose="02020603050405020304" pitchFamily="18" charset="0"/>
              </a:rPr>
              <a:t>IT</a:t>
            </a:r>
            <a:r>
              <a:rPr lang="it-IT" dirty="0">
                <a:solidFill>
                  <a:schemeClr val="bg1"/>
                </a:solidFill>
                <a:latin typeface="Times New Roman" panose="02020603050405020304" pitchFamily="18" charset="0"/>
                <a:cs typeface="Times New Roman" panose="02020603050405020304" pitchFamily="18" charset="0"/>
              </a:rPr>
              <a:t>AL</a:t>
            </a:r>
            <a:r>
              <a:rPr lang="it-IT" dirty="0">
                <a:solidFill>
                  <a:srgbClr val="FF0000"/>
                </a:solidFill>
                <a:latin typeface="Times New Roman" panose="02020603050405020304" pitchFamily="18" charset="0"/>
                <a:cs typeface="Times New Roman" panose="02020603050405020304" pitchFamily="18" charset="0"/>
              </a:rPr>
              <a:t>IA</a:t>
            </a:r>
            <a:r>
              <a:rPr lang="it-IT" dirty="0">
                <a:latin typeface="Times New Roman" panose="02020603050405020304" pitchFamily="18" charset="0"/>
                <a:cs typeface="Times New Roman" panose="02020603050405020304" pitchFamily="18" charset="0"/>
              </a:rPr>
              <a:t> E IL MONDO</a:t>
            </a:r>
          </a:p>
        </p:txBody>
      </p:sp>
      <p:sp>
        <p:nvSpPr>
          <p:cNvPr id="3" name="Segnaposto contenuto 2"/>
          <p:cNvSpPr>
            <a:spLocks noGrp="1"/>
          </p:cNvSpPr>
          <p:nvPr>
            <p:ph idx="1"/>
          </p:nvPr>
        </p:nvSpPr>
        <p:spPr>
          <a:xfrm>
            <a:off x="378823" y="1485991"/>
            <a:ext cx="11416937" cy="904512"/>
          </a:xfrm>
        </p:spPr>
        <p:txBody>
          <a:bodyPr/>
          <a:lstStyle/>
          <a:p>
            <a:pPr marL="0" indent="0" algn="just">
              <a:buNone/>
            </a:pPr>
            <a:r>
              <a:rPr lang="it-IT" dirty="0">
                <a:latin typeface="Times New Roman" panose="02020603050405020304" pitchFamily="18" charset="0"/>
                <a:cs typeface="Times New Roman" panose="02020603050405020304" pitchFamily="18" charset="0"/>
              </a:rPr>
              <a:t>L’Italia è uno degli Stati della Terra il suo territorio è delimitato da confini e governato da leggi.</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823" y="2564379"/>
            <a:ext cx="4990011" cy="3636418"/>
          </a:xfrm>
          <a:prstGeom prst="rect">
            <a:avLst/>
          </a:prstGeom>
        </p:spPr>
      </p:pic>
      <p:pic>
        <p:nvPicPr>
          <p:cNvPr id="6" name="Immagin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30566" y="2390502"/>
            <a:ext cx="6350000" cy="3984171"/>
          </a:xfrm>
          <a:prstGeom prst="rect">
            <a:avLst/>
          </a:prstGeom>
        </p:spPr>
      </p:pic>
    </p:spTree>
    <p:extLst>
      <p:ext uri="{BB962C8B-B14F-4D97-AF65-F5344CB8AC3E}">
        <p14:creationId xmlns:p14="http://schemas.microsoft.com/office/powerpoint/2010/main" val="3049698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78823" y="365125"/>
            <a:ext cx="11416937" cy="797469"/>
          </a:xfrm>
          <a:solidFill>
            <a:schemeClr val="tx2">
              <a:lumMod val="60000"/>
              <a:lumOff val="40000"/>
            </a:schemeClr>
          </a:solidFill>
        </p:spPr>
        <p:txBody>
          <a:bodyPr/>
          <a:lstStyle/>
          <a:p>
            <a:pPr algn="ctr"/>
            <a:r>
              <a:rPr lang="it-IT" dirty="0">
                <a:latin typeface="Times New Roman" panose="02020603050405020304" pitchFamily="18" charset="0"/>
                <a:cs typeface="Times New Roman" panose="02020603050405020304" pitchFamily="18" charset="0"/>
              </a:rPr>
              <a:t>L’</a:t>
            </a:r>
            <a:r>
              <a:rPr lang="it-IT" dirty="0">
                <a:solidFill>
                  <a:srgbClr val="00B050"/>
                </a:solidFill>
                <a:latin typeface="Times New Roman" panose="02020603050405020304" pitchFamily="18" charset="0"/>
                <a:cs typeface="Times New Roman" panose="02020603050405020304" pitchFamily="18" charset="0"/>
              </a:rPr>
              <a:t>IT</a:t>
            </a:r>
            <a:r>
              <a:rPr lang="it-IT" dirty="0">
                <a:solidFill>
                  <a:schemeClr val="bg1"/>
                </a:solidFill>
                <a:latin typeface="Times New Roman" panose="02020603050405020304" pitchFamily="18" charset="0"/>
                <a:cs typeface="Times New Roman" panose="02020603050405020304" pitchFamily="18" charset="0"/>
              </a:rPr>
              <a:t>AL</a:t>
            </a:r>
            <a:r>
              <a:rPr lang="it-IT" dirty="0">
                <a:solidFill>
                  <a:srgbClr val="FF0000"/>
                </a:solidFill>
                <a:latin typeface="Times New Roman" panose="02020603050405020304" pitchFamily="18" charset="0"/>
                <a:cs typeface="Times New Roman" panose="02020603050405020304" pitchFamily="18" charset="0"/>
              </a:rPr>
              <a:t>IA</a:t>
            </a:r>
            <a:r>
              <a:rPr lang="it-IT" dirty="0">
                <a:latin typeface="Times New Roman" panose="02020603050405020304" pitchFamily="18" charset="0"/>
                <a:cs typeface="Times New Roman" panose="02020603050405020304" pitchFamily="18" charset="0"/>
              </a:rPr>
              <a:t> E IL MONDO</a:t>
            </a:r>
          </a:p>
        </p:txBody>
      </p:sp>
      <p:sp>
        <p:nvSpPr>
          <p:cNvPr id="5" name="Rettangolo 4"/>
          <p:cNvSpPr/>
          <p:nvPr/>
        </p:nvSpPr>
        <p:spPr>
          <a:xfrm>
            <a:off x="6474823" y="1692187"/>
            <a:ext cx="4210594" cy="2964786"/>
          </a:xfrm>
          <a:prstGeom prst="rect">
            <a:avLst/>
          </a:prstGeom>
        </p:spPr>
        <p:txBody>
          <a:bodyPr wrap="square">
            <a:spAutoFit/>
          </a:bodyPr>
          <a:lstStyle/>
          <a:p>
            <a:pP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L’Italia appare molto piccola: rappresenta infatti la cinquecentesima parte delle terre emerse.</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L’Italia si trova nella parte meridionale dell’Europa, al centro nel Mar Mediterraneo.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È collocata nella fascia temperata: per questo ha un clima favorevole alla vita dell’uomo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ttangolo 5"/>
          <p:cNvSpPr/>
          <p:nvPr/>
        </p:nvSpPr>
        <p:spPr>
          <a:xfrm>
            <a:off x="818606" y="1514985"/>
            <a:ext cx="4341223" cy="4640373"/>
          </a:xfrm>
          <a:prstGeom prst="rect">
            <a:avLst/>
          </a:prstGeom>
        </p:spPr>
        <p:txBody>
          <a:bodyPr wrap="square">
            <a:spAutoFit/>
          </a:bodyPr>
          <a:lstStyle/>
          <a:p>
            <a:pP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L’Italia si trova in Europa, uno dei sei continenti della Terra; gli altri sono: Asia, Africa, America, Oceania e Antartide. I continenti sono circondati dagli oceani Pacifico, Atlantico e Indiano, vaste distese di acqua che occupano il 70% della superficie terrestre. Sulla terra vivono circa 7,5 miliardi di persone e la popolazione sta rapidamente aumentando.</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dirty="0">
                <a:latin typeface="Times New Roman" panose="02020603050405020304" pitchFamily="18" charset="0"/>
                <a:ea typeface="Calibri" panose="020F0502020204030204" pitchFamily="34" charset="0"/>
                <a:cs typeface="Times New Roman" panose="02020603050405020304" pitchFamily="18" charset="0"/>
              </a:rPr>
              <a:t>L’Europa è un continente molto popolato: conta oltre 700 milioni di abitanti e comprende numerosi stati; alcuni sono molto piccoli, altri molto grandi, altri ancora si estendono in parte in Europa e in parte in Asia.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1968" y="5998728"/>
            <a:ext cx="2143125" cy="643036"/>
          </a:xfrm>
          <a:prstGeom prst="rect">
            <a:avLst/>
          </a:prstGeom>
        </p:spPr>
      </p:pic>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3828" y="2607740"/>
            <a:ext cx="1506583" cy="1133679"/>
          </a:xfrm>
          <a:prstGeom prst="rect">
            <a:avLst/>
          </a:prstGeom>
        </p:spPr>
      </p:pic>
      <p:sp>
        <p:nvSpPr>
          <p:cNvPr id="9" name="CasellaDiTesto 8"/>
          <p:cNvSpPr txBox="1"/>
          <p:nvPr/>
        </p:nvSpPr>
        <p:spPr>
          <a:xfrm>
            <a:off x="6474823" y="5003074"/>
            <a:ext cx="4902926" cy="1200329"/>
          </a:xfrm>
          <a:prstGeom prst="rect">
            <a:avLst/>
          </a:prstGeom>
          <a:noFill/>
        </p:spPr>
        <p:txBody>
          <a:bodyPr wrap="square" rtlCol="0">
            <a:spAutoFit/>
          </a:bodyPr>
          <a:lstStyle/>
          <a:p>
            <a:r>
              <a:rPr lang="it-IT" dirty="0">
                <a:solidFill>
                  <a:srgbClr val="FF0000"/>
                </a:solidFill>
                <a:latin typeface="Times New Roman" panose="02020603050405020304" pitchFamily="18" charset="0"/>
                <a:cs typeface="Times New Roman" panose="02020603050405020304" pitchFamily="18" charset="0"/>
              </a:rPr>
              <a:t>Rispondi sul quaderno:</a:t>
            </a: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In quali continenti è suddiviso il mondo?</a:t>
            </a:r>
          </a:p>
          <a:p>
            <a:pPr marL="285750" indent="-285750">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Dove si trova l’Italia rispetto al resto del mondo?</a:t>
            </a:r>
          </a:p>
        </p:txBody>
      </p:sp>
    </p:spTree>
    <p:extLst>
      <p:ext uri="{BB962C8B-B14F-4D97-AF65-F5344CB8AC3E}">
        <p14:creationId xmlns:p14="http://schemas.microsoft.com/office/powerpoint/2010/main" val="530772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62784"/>
          </a:xfrm>
        </p:spPr>
        <p:txBody>
          <a:bodyPr/>
          <a:lstStyle/>
          <a:p>
            <a:pPr algn="ctr"/>
            <a:r>
              <a:rPr lang="it-IT" dirty="0">
                <a:latin typeface="Times New Roman" panose="02020603050405020304" pitchFamily="18" charset="0"/>
                <a:cs typeface="Times New Roman" panose="02020603050405020304" pitchFamily="18" charset="0"/>
              </a:rPr>
              <a:t>L’Italia e i suoi abitanti</a:t>
            </a:r>
          </a:p>
        </p:txBody>
      </p:sp>
      <p:sp>
        <p:nvSpPr>
          <p:cNvPr id="3" name="Segnaposto contenuto 2"/>
          <p:cNvSpPr>
            <a:spLocks noGrp="1"/>
          </p:cNvSpPr>
          <p:nvPr>
            <p:ph idx="1"/>
          </p:nvPr>
        </p:nvSpPr>
        <p:spPr>
          <a:xfrm>
            <a:off x="838200" y="1329238"/>
            <a:ext cx="10515600" cy="3530146"/>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Il nostro paese è tra i più popolati d’Europa, dopo la Germania, la Gran Bretagna e la Francia. In base all’ultimo </a:t>
            </a:r>
            <a:r>
              <a:rPr lang="it-IT" sz="2000" dirty="0">
                <a:solidFill>
                  <a:srgbClr val="FF0000"/>
                </a:solidFill>
                <a:latin typeface="Times New Roman" panose="02020603050405020304" pitchFamily="18" charset="0"/>
                <a:cs typeface="Times New Roman" panose="02020603050405020304" pitchFamily="18" charset="0"/>
              </a:rPr>
              <a:t>censimento*</a:t>
            </a:r>
            <a:r>
              <a:rPr lang="it-IT" sz="2000" dirty="0">
                <a:latin typeface="Times New Roman" panose="02020603050405020304" pitchFamily="18" charset="0"/>
                <a:cs typeface="Times New Roman" panose="02020603050405020304" pitchFamily="18" charset="0"/>
              </a:rPr>
              <a:t>, fatto nel 2011, gli italiani sono circa 60 milioni; di questi più della metà sono donne. Ma come si fa a sapere quanti siamo? I dati sulla popolazione sono forniti dall’ISTAT, l’istituto nazionale di statistica, che ha proprio il compito di accertare con esattezza il numero di persone che vivono in Italia, ma non solo: fornisce dati sulla composizione della popolazione (quanti sono i bambini, gli anziani, gli immigrati …), sul numero dei lavoratori occupati nei diversi settori economici e su tanti altri aspetti della vita quotidiana che riguardano la popolazione.</a:t>
            </a:r>
          </a:p>
        </p:txBody>
      </p:sp>
      <p:sp>
        <p:nvSpPr>
          <p:cNvPr id="5" name="CasellaDiTesto 4"/>
          <p:cNvSpPr txBox="1"/>
          <p:nvPr/>
        </p:nvSpPr>
        <p:spPr>
          <a:xfrm>
            <a:off x="929640" y="4474528"/>
            <a:ext cx="3579223" cy="1477328"/>
          </a:xfrm>
          <a:prstGeom prst="rect">
            <a:avLst/>
          </a:prstGeom>
          <a:solidFill>
            <a:srgbClr val="FFFF00"/>
          </a:solidFill>
        </p:spPr>
        <p:txBody>
          <a:bodyPr wrap="square" rtlCol="0">
            <a:spAutoFit/>
          </a:bodyPr>
          <a:lstStyle/>
          <a:p>
            <a:r>
              <a:rPr lang="it-IT" dirty="0"/>
              <a:t>* Il censimento è una indagine che serve per conoscere il numero degli abitanti di uno stato, le loro condizioni di vita e il lavoro. Si effettua ogni  anni.</a:t>
            </a: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1644" y="4474528"/>
            <a:ext cx="2619375" cy="1477328"/>
          </a:xfrm>
          <a:prstGeom prst="rect">
            <a:avLst/>
          </a:prstGeom>
        </p:spPr>
      </p:pic>
    </p:spTree>
    <p:extLst>
      <p:ext uri="{BB962C8B-B14F-4D97-AF65-F5344CB8AC3E}">
        <p14:creationId xmlns:p14="http://schemas.microsoft.com/office/powerpoint/2010/main" val="307006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0006" y="457200"/>
            <a:ext cx="10515600" cy="1045029"/>
          </a:xfrm>
        </p:spPr>
        <p:txBody>
          <a:bodyPr>
            <a:noAutofit/>
          </a:bodyPr>
          <a:lstStyle/>
          <a:p>
            <a:pPr marL="0" indent="0" algn="ctr"/>
            <a:r>
              <a:rPr lang="it-IT" b="1" dirty="0">
                <a:latin typeface="Times New Roman" panose="02020603050405020304" pitchFamily="18" charset="0"/>
                <a:cs typeface="Times New Roman" panose="02020603050405020304" pitchFamily="18" charset="0"/>
              </a:rPr>
              <a:t>Un paese a crescita zero!</a:t>
            </a:r>
            <a:br>
              <a:rPr lang="it-IT" b="1" dirty="0">
                <a:latin typeface="Times New Roman" panose="02020603050405020304" pitchFamily="18" charset="0"/>
                <a:cs typeface="Times New Roman" panose="02020603050405020304" pitchFamily="18" charset="0"/>
              </a:rPr>
            </a:br>
            <a:endParaRPr lang="it-IT" dirty="0"/>
          </a:p>
        </p:txBody>
      </p:sp>
      <p:sp>
        <p:nvSpPr>
          <p:cNvPr id="3" name="Segnaposto contenuto 2"/>
          <p:cNvSpPr>
            <a:spLocks noGrp="1"/>
          </p:cNvSpPr>
          <p:nvPr>
            <p:ph idx="1"/>
          </p:nvPr>
        </p:nvSpPr>
        <p:spPr>
          <a:xfrm>
            <a:off x="472440" y="1224734"/>
            <a:ext cx="10515600" cy="4351338"/>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Negli ultimi decenni il nostro paese, come molti altri paesi industrializzati, ha registrato un rallentamento nella crescita della popolazione; si parla infatti di </a:t>
            </a:r>
            <a:r>
              <a:rPr lang="it-IT" sz="2000" dirty="0">
                <a:solidFill>
                  <a:srgbClr val="FF0000"/>
                </a:solidFill>
                <a:latin typeface="Times New Roman" panose="02020603050405020304" pitchFamily="18" charset="0"/>
                <a:cs typeface="Times New Roman" panose="02020603050405020304" pitchFamily="18" charset="0"/>
              </a:rPr>
              <a:t>*crescita zero.</a:t>
            </a:r>
          </a:p>
          <a:p>
            <a:pPr marL="0" indent="0">
              <a:buNone/>
            </a:pPr>
            <a:r>
              <a:rPr lang="it-IT" sz="2000" dirty="0">
                <a:latin typeface="Times New Roman" panose="02020603050405020304" pitchFamily="18" charset="0"/>
                <a:cs typeface="Times New Roman" panose="02020603050405020304" pitchFamily="18" charset="0"/>
              </a:rPr>
              <a:t>Se è vero che nascono meno bambini è anche vero che è aumentato il numero delle persone anziane che oggi vivono più a lungo, grazie alla medicina, alla migliore alimentazione e al benessere economico. Anche il numero degli immigrati nel nostro paese copre la diminuzione delle nascite, così il numero delle persone rimane sostanzialmente stabile</a:t>
            </a:r>
            <a:br>
              <a:rPr lang="it-IT" sz="2000" dirty="0">
                <a:latin typeface="Times New Roman" panose="02020603050405020304" pitchFamily="18" charset="0"/>
                <a:cs typeface="Times New Roman" panose="02020603050405020304" pitchFamily="18" charset="0"/>
              </a:rPr>
            </a:br>
            <a:endParaRPr lang="it-IT" sz="2000" dirty="0"/>
          </a:p>
        </p:txBody>
      </p:sp>
      <p:sp>
        <p:nvSpPr>
          <p:cNvPr id="4" name="CasellaDiTesto 3"/>
          <p:cNvSpPr txBox="1"/>
          <p:nvPr/>
        </p:nvSpPr>
        <p:spPr>
          <a:xfrm>
            <a:off x="590006" y="3879670"/>
            <a:ext cx="3579223" cy="1477328"/>
          </a:xfrm>
          <a:prstGeom prst="rect">
            <a:avLst/>
          </a:prstGeom>
          <a:solidFill>
            <a:srgbClr val="FFFF00"/>
          </a:solidFill>
        </p:spPr>
        <p:txBody>
          <a:bodyPr wrap="square" rtlCol="0">
            <a:spAutoFit/>
          </a:bodyPr>
          <a:lstStyle/>
          <a:p>
            <a:r>
              <a:rPr lang="it-IT" dirty="0"/>
              <a:t>* Crescita zero: i numeri di bambini che nascono è uguale a quelle delle persone che muoiono, quindi la popolazione non cresce e non diminuisce</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4242" y="3879670"/>
            <a:ext cx="2581275" cy="1477328"/>
          </a:xfrm>
          <a:prstGeom prst="rect">
            <a:avLst/>
          </a:prstGeom>
        </p:spPr>
      </p:pic>
    </p:spTree>
    <p:extLst>
      <p:ext uri="{BB962C8B-B14F-4D97-AF65-F5344CB8AC3E}">
        <p14:creationId xmlns:p14="http://schemas.microsoft.com/office/powerpoint/2010/main" val="171209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latin typeface="Times New Roman" panose="02020603050405020304" pitchFamily="18" charset="0"/>
                <a:cs typeface="Times New Roman" panose="02020603050405020304" pitchFamily="18" charset="0"/>
              </a:rPr>
              <a:t>La densità della popolazione</a:t>
            </a:r>
          </a:p>
        </p:txBody>
      </p:sp>
      <p:sp>
        <p:nvSpPr>
          <p:cNvPr id="3" name="Segnaposto contenuto 2"/>
          <p:cNvSpPr>
            <a:spLocks noGrp="1"/>
          </p:cNvSpPr>
          <p:nvPr>
            <p:ph idx="1"/>
          </p:nvPr>
        </p:nvSpPr>
        <p:spPr>
          <a:xfrm>
            <a:off x="838200" y="1472928"/>
            <a:ext cx="10515600" cy="2746375"/>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La popolazione non è distribuita in modo uniforme sul territorio, ma si concentra nelle città, nelle zone pianeggianti e in quelle costiere, dove ci sono maggiori possibilità di lavoro e un maggior sviluppo di servizi. Queste zone sono dette ad alta </a:t>
            </a:r>
            <a:r>
              <a:rPr lang="it-IT" sz="2000" dirty="0">
                <a:solidFill>
                  <a:srgbClr val="FF0000"/>
                </a:solidFill>
                <a:latin typeface="Times New Roman" panose="02020603050405020304" pitchFamily="18" charset="0"/>
                <a:cs typeface="Times New Roman" panose="02020603050405020304" pitchFamily="18" charset="0"/>
              </a:rPr>
              <a:t>densità </a:t>
            </a:r>
            <a:r>
              <a:rPr lang="it-IT" sz="2000" dirty="0">
                <a:latin typeface="Times New Roman" panose="02020603050405020304" pitchFamily="18" charset="0"/>
                <a:cs typeface="Times New Roman" panose="02020603050405020304" pitchFamily="18" charset="0"/>
              </a:rPr>
              <a:t>di popolazione.</a:t>
            </a:r>
          </a:p>
          <a:p>
            <a:pPr marL="0" indent="0" algn="just">
              <a:buNone/>
            </a:pPr>
            <a:r>
              <a:rPr lang="it-IT" sz="2000" dirty="0">
                <a:latin typeface="Times New Roman" panose="02020603050405020304" pitchFamily="18" charset="0"/>
                <a:cs typeface="Times New Roman" panose="02020603050405020304" pitchFamily="18" charset="0"/>
              </a:rPr>
              <a:t>Al contrario alcune zone, soprattutto in montagna sono quasi del tutto disabitate: sono dette zone a bassa densità di popolazione.</a:t>
            </a:r>
          </a:p>
        </p:txBody>
      </p:sp>
      <p:sp>
        <p:nvSpPr>
          <p:cNvPr id="4" name="CasellaDiTesto 3"/>
          <p:cNvSpPr txBox="1"/>
          <p:nvPr/>
        </p:nvSpPr>
        <p:spPr>
          <a:xfrm>
            <a:off x="838200" y="4046312"/>
            <a:ext cx="3579223" cy="1754326"/>
          </a:xfrm>
          <a:prstGeom prst="rect">
            <a:avLst/>
          </a:prstGeom>
          <a:solidFill>
            <a:srgbClr val="FFFF00"/>
          </a:solidFill>
        </p:spPr>
        <p:txBody>
          <a:bodyPr wrap="square" rtlCol="0">
            <a:spAutoFit/>
          </a:bodyPr>
          <a:lstStyle/>
          <a:p>
            <a:r>
              <a:rPr lang="it-IT" dirty="0"/>
              <a:t>* Il termine densità indica il numero medio delle persone che vivono in  Km</a:t>
            </a:r>
            <a:r>
              <a:rPr lang="it-IT" sz="1100" dirty="0"/>
              <a:t>2, </a:t>
            </a:r>
            <a:r>
              <a:rPr lang="it-IT" dirty="0"/>
              <a:t>per ottenerlo devi dividere il numero totale degli abitanti per la superficie del territorio preso in esame</a:t>
            </a:r>
            <a:endParaRPr lang="it-IT" sz="1100"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190" y="3128603"/>
            <a:ext cx="3810000" cy="3259135"/>
          </a:xfrm>
          <a:prstGeom prst="rect">
            <a:avLst/>
          </a:prstGeom>
        </p:spPr>
      </p:pic>
    </p:spTree>
    <p:extLst>
      <p:ext uri="{BB962C8B-B14F-4D97-AF65-F5344CB8AC3E}">
        <p14:creationId xmlns:p14="http://schemas.microsoft.com/office/powerpoint/2010/main" val="3089641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Times New Roman" panose="02020603050405020304" pitchFamily="18" charset="0"/>
                <a:cs typeface="Times New Roman" panose="02020603050405020304" pitchFamily="18" charset="0"/>
              </a:rPr>
              <a:t>Rispondi:</a:t>
            </a:r>
          </a:p>
        </p:txBody>
      </p:sp>
      <p:sp>
        <p:nvSpPr>
          <p:cNvPr id="3" name="Segnaposto contenuto 2"/>
          <p:cNvSpPr>
            <a:spLocks noGrp="1"/>
          </p:cNvSpPr>
          <p:nvPr>
            <p:ph idx="1"/>
          </p:nvPr>
        </p:nvSpPr>
        <p:spPr>
          <a:xfrm>
            <a:off x="838200" y="1825625"/>
            <a:ext cx="10515600" cy="1779724"/>
          </a:xfrm>
        </p:spPr>
        <p:txBody>
          <a:bodyPr/>
          <a:lstStyle/>
          <a:p>
            <a:r>
              <a:rPr lang="it-IT" dirty="0">
                <a:latin typeface="Times New Roman" panose="02020603050405020304" pitchFamily="18" charset="0"/>
                <a:cs typeface="Times New Roman" panose="02020603050405020304" pitchFamily="18" charset="0"/>
              </a:rPr>
              <a:t>Quanti abitanti ha l’Italia?</a:t>
            </a:r>
          </a:p>
          <a:p>
            <a:r>
              <a:rPr lang="it-IT" dirty="0">
                <a:latin typeface="Times New Roman" panose="02020603050405020304" pitchFamily="18" charset="0"/>
                <a:cs typeface="Times New Roman" panose="02020603050405020304" pitchFamily="18" charset="0"/>
              </a:rPr>
              <a:t>La popolazione italiana è in aumento?</a:t>
            </a:r>
          </a:p>
          <a:p>
            <a:r>
              <a:rPr lang="it-IT" dirty="0">
                <a:latin typeface="Times New Roman" panose="02020603050405020304" pitchFamily="18" charset="0"/>
                <a:cs typeface="Times New Roman" panose="02020603050405020304" pitchFamily="18" charset="0"/>
              </a:rPr>
              <a:t>In che modo la popolazione è distribuita sul territorio italiano?</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1740" y="4090840"/>
            <a:ext cx="2619375" cy="1743075"/>
          </a:xfrm>
          <a:prstGeom prst="rect">
            <a:avLst/>
          </a:prstGeom>
        </p:spPr>
      </p:pic>
    </p:spTree>
    <p:extLst>
      <p:ext uri="{BB962C8B-B14F-4D97-AF65-F5344CB8AC3E}">
        <p14:creationId xmlns:p14="http://schemas.microsoft.com/office/powerpoint/2010/main" val="5816185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1066</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Times New Roman</vt:lpstr>
      <vt:lpstr>Tema di Office</vt:lpstr>
      <vt:lpstr>Presentazione standard di PowerPoint</vt:lpstr>
      <vt:lpstr>Che cosa studia la GEOGRAFIA?</vt:lpstr>
      <vt:lpstr>Imparare la geografia significa ….</vt:lpstr>
      <vt:lpstr>L’ITALIA E IL MONDO</vt:lpstr>
      <vt:lpstr>L’ITALIA E IL MONDO</vt:lpstr>
      <vt:lpstr>L’Italia e i suoi abitanti</vt:lpstr>
      <vt:lpstr>Un paese a crescita zero! </vt:lpstr>
      <vt:lpstr>La densità della popolazione</vt:lpstr>
      <vt:lpstr>Rispondi:</vt:lpstr>
      <vt:lpstr>Cittadinanza attiva «Uniti per un mondo migliore»</vt:lpstr>
      <vt:lpstr>Gli organismi dell’ONU</vt:lpstr>
      <vt:lpstr>Ora tocca a te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Rosita</dc:creator>
  <cp:lastModifiedBy>Raffaella Castiello</cp:lastModifiedBy>
  <cp:revision>19</cp:revision>
  <dcterms:created xsi:type="dcterms:W3CDTF">2020-10-30T09:50:01Z</dcterms:created>
  <dcterms:modified xsi:type="dcterms:W3CDTF">2020-11-03T17:39:36Z</dcterms:modified>
</cp:coreProperties>
</file>