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9" r:id="rId12"/>
    <p:sldId id="270" r:id="rId13"/>
    <p:sldId id="267" r:id="rId14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154" autoAdjust="0"/>
  </p:normalViewPr>
  <p:slideViewPr>
    <p:cSldViewPr>
      <p:cViewPr>
        <p:scale>
          <a:sx n="76" d="100"/>
          <a:sy n="76" d="100"/>
        </p:scale>
        <p:origin x="-1206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9E7C98-1419-4372-9C19-A2D97AD2F4F8}" type="datetimeFigureOut">
              <a:rPr lang="it-IT" smtClean="0"/>
              <a:t>17/11/2020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5DBFEB-6E58-487D-811C-49A13872CCB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20971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DBFEB-6E58-487D-811C-49A13872CCBD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916308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sz="11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DBFEB-6E58-487D-811C-49A13872CCBD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1869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Primitivo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DBFEB-6E58-487D-811C-49A13872CCBD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278840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Adesso tocca a voi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DBFEB-6E58-487D-811C-49A13872CCBD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011659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tango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tangolo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tangolo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ttangolo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28" name="Segnaposto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762E6-AB4E-4AA6-8893-8F858A30DA3C}" type="datetimeFigureOut">
              <a:rPr lang="it-IT" smtClean="0"/>
              <a:t>17/11/2020</a:t>
            </a:fld>
            <a:endParaRPr lang="it-IT"/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ttangolo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e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e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egnaposto numero diapositiva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C5EF1D0-3399-4CC8-BD0B-E9B58262FD0C}" type="slidenum">
              <a:rPr lang="it-IT" smtClean="0"/>
              <a:t>‹N›</a:t>
            </a:fld>
            <a:endParaRPr lang="it-IT"/>
          </a:p>
        </p:txBody>
      </p:sp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762E6-AB4E-4AA6-8893-8F858A30DA3C}" type="datetimeFigureOut">
              <a:rPr lang="it-IT" smtClean="0"/>
              <a:t>17/11/2020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EF1D0-3399-4CC8-BD0B-E9B58262FD0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ttangolo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ttangolo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ttangolo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ttangolo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ttangolo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Connettore 1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e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e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CC5EF1D0-3399-4CC8-BD0B-E9B58262FD0C}" type="slidenum">
              <a:rPr lang="it-IT" smtClean="0"/>
              <a:t>‹N›</a:t>
            </a:fld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762E6-AB4E-4AA6-8893-8F858A30DA3C}" type="datetimeFigureOut">
              <a:rPr lang="it-IT" smtClean="0"/>
              <a:t>17/11/2020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762E6-AB4E-4AA6-8893-8F858A30DA3C}" type="datetimeFigureOut">
              <a:rPr lang="it-IT" smtClean="0"/>
              <a:t>17/11/2020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CC5EF1D0-3399-4CC8-BD0B-E9B58262FD0C}" type="slidenum">
              <a:rPr lang="it-IT" smtClean="0"/>
              <a:t>‹N›</a:t>
            </a:fld>
            <a:endParaRPr lang="it-IT"/>
          </a:p>
        </p:txBody>
      </p:sp>
      <p:sp>
        <p:nvSpPr>
          <p:cNvPr id="8" name="Segnaposto contenuto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tangolo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ttango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tangolo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tangolo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ttangolo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13" name="Rettangolo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ttangolo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762E6-AB4E-4AA6-8893-8F858A30DA3C}" type="datetimeFigureOut">
              <a:rPr lang="it-IT" smtClean="0"/>
              <a:t>17/11/2020</a:t>
            </a:fld>
            <a:endParaRPr lang="it-IT"/>
          </a:p>
        </p:txBody>
      </p:sp>
      <p:sp>
        <p:nvSpPr>
          <p:cNvPr id="8" name="Connettore 1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e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e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C5EF1D0-3399-4CC8-BD0B-E9B58262FD0C}" type="slidenum">
              <a:rPr lang="it-IT" smtClean="0"/>
              <a:t>‹N›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60762E6-AB4E-4AA6-8893-8F858A30DA3C}" type="datetimeFigureOut">
              <a:rPr lang="it-IT" smtClean="0"/>
              <a:t>17/11/2020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EF1D0-3399-4CC8-BD0B-E9B58262FD0C}" type="slidenum">
              <a:rPr lang="it-IT" smtClean="0"/>
              <a:t>‹N›</a:t>
            </a:fld>
            <a:endParaRPr lang="it-IT"/>
          </a:p>
        </p:txBody>
      </p:sp>
      <p:sp>
        <p:nvSpPr>
          <p:cNvPr id="8" name="Connettore 1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Segnaposto contenuto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2" name="Segnaposto contenuto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nettore 1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ttangolo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tangolo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ttangolo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ttangolo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ttangolo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ttangolo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762E6-AB4E-4AA6-8893-8F858A30DA3C}" type="datetimeFigureOut">
              <a:rPr lang="it-IT" smtClean="0"/>
              <a:t>17/11/2020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it-IT"/>
          </a:p>
        </p:txBody>
      </p:sp>
      <p:sp>
        <p:nvSpPr>
          <p:cNvPr id="15" name="Connettore 1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Segnaposto contenuto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6" name="Segnaposto contenuto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5" name="Ovale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e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CC5EF1D0-3399-4CC8-BD0B-E9B58262FD0C}" type="slidenum">
              <a:rPr lang="it-IT" smtClean="0"/>
              <a:t>‹N›</a:t>
            </a:fld>
            <a:endParaRPr lang="it-IT"/>
          </a:p>
        </p:txBody>
      </p:sp>
      <p:sp>
        <p:nvSpPr>
          <p:cNvPr id="23" name="Titolo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762E6-AB4E-4AA6-8893-8F858A30DA3C}" type="datetimeFigureOut">
              <a:rPr lang="it-IT" smtClean="0"/>
              <a:t>17/11/2020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CC5EF1D0-3399-4CC8-BD0B-E9B58262FD0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ttangolo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ttangolo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ttangolo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ttangolo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ttangolo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762E6-AB4E-4AA6-8893-8F858A30DA3C}" type="datetimeFigureOut">
              <a:rPr lang="it-IT" smtClean="0"/>
              <a:t>17/11/2020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C5EF1D0-3399-4CC8-BD0B-E9B58262FD0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tangolo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ttango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tangolo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ttangolo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ttangolo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8" name="Rettangolo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Segnaposto contenuto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0" name="Ovale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e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C5EF1D0-3399-4CC8-BD0B-E9B58262FD0C}" type="slidenum">
              <a:rPr lang="it-IT" smtClean="0"/>
              <a:t>‹N›</a:t>
            </a:fld>
            <a:endParaRPr lang="it-IT"/>
          </a:p>
        </p:txBody>
      </p:sp>
      <p:sp>
        <p:nvSpPr>
          <p:cNvPr id="21" name="Rettangolo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762E6-AB4E-4AA6-8893-8F858A30DA3C}" type="datetimeFigureOut">
              <a:rPr lang="it-IT" smtClean="0"/>
              <a:t>17/11/2020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nettore 1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tangolo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tangolo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ttangolo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ttangolo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ttangolo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ttangolo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e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e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CC5EF1D0-3399-4CC8-BD0B-E9B58262FD0C}" type="slidenum">
              <a:rPr lang="it-IT" smtClean="0"/>
              <a:t>‹N›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22" name="Rettangolo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60762E6-AB4E-4AA6-8893-8F858A30DA3C}" type="datetimeFigureOut">
              <a:rPr lang="it-IT" smtClean="0"/>
              <a:t>17/11/2020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tangolo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tangolo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tangolo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ttangolo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60762E6-AB4E-4AA6-8893-8F858A30DA3C}" type="datetimeFigureOut">
              <a:rPr lang="it-IT" smtClean="0"/>
              <a:t>17/11/2020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it-IT"/>
          </a:p>
        </p:txBody>
      </p:sp>
      <p:sp>
        <p:nvSpPr>
          <p:cNvPr id="8" name="Rettangolo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Connettore 1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e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e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C5EF1D0-3399-4CC8-BD0B-E9B58262FD0C}" type="slidenum">
              <a:rPr lang="it-IT" smtClean="0"/>
              <a:t>‹N›</a:t>
            </a:fld>
            <a:endParaRPr lang="it-IT"/>
          </a:p>
        </p:txBody>
      </p:sp>
      <p:sp>
        <p:nvSpPr>
          <p:cNvPr id="22" name="Segnaposto titolo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5" Type="http://schemas.openxmlformats.org/officeDocument/2006/relationships/image" Target="../media/image5.pn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8.gif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7.gif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1.gif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10.png"/><Relationship Id="rId5" Type="http://schemas.openxmlformats.org/officeDocument/2006/relationships/image" Target="../media/image9.gif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image" Target="../media/image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Senz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578" y="200458"/>
            <a:ext cx="8139113" cy="2170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s3542t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194719"/>
            <a:ext cx="2160239" cy="3682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1628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Visualizza immagine di origin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16632"/>
            <a:ext cx="6120130" cy="65973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226464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Visualizza immagine di orig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16632"/>
            <a:ext cx="8928991" cy="6650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Visualizza immagine di orig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116632"/>
            <a:ext cx="8993633" cy="6650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Visualizza immagine di orig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3" y="269032"/>
            <a:ext cx="8841233" cy="6498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Visualizza immagine di orig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767" y="192832"/>
            <a:ext cx="8661721" cy="6574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291536" y="105273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140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42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268760"/>
            <a:ext cx="4953527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tangolo 1"/>
          <p:cNvSpPr/>
          <p:nvPr/>
        </p:nvSpPr>
        <p:spPr>
          <a:xfrm>
            <a:off x="2627784" y="312908"/>
            <a:ext cx="4646080" cy="5587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sz="2800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DIRITTI E DOVERI DEI BAMBINI</a:t>
            </a:r>
            <a:endParaRPr lang="it-IT" sz="2800" dirty="0">
              <a:solidFill>
                <a:srgbClr val="FF000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838578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23528" y="382013"/>
            <a:ext cx="82809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>
                <a:latin typeface="Arial"/>
                <a:ea typeface="Calibri"/>
              </a:rPr>
              <a:t>Arte e immagine: la </a:t>
            </a:r>
            <a:r>
              <a:rPr lang="it-IT" b="1" dirty="0">
                <a:solidFill>
                  <a:srgbClr val="767676"/>
                </a:solidFill>
                <a:latin typeface="Arial"/>
                <a:ea typeface="Calibri"/>
              </a:rPr>
              <a:t>linea</a:t>
            </a:r>
            <a:r>
              <a:rPr lang="it-IT" b="1" dirty="0" smtClean="0">
                <a:latin typeface="Arial"/>
                <a:ea typeface="Calibri"/>
              </a:rPr>
              <a:t>. Con </a:t>
            </a:r>
            <a:r>
              <a:rPr lang="it-IT" b="1" dirty="0">
                <a:latin typeface="Arial"/>
                <a:ea typeface="Calibri"/>
              </a:rPr>
              <a:t>la </a:t>
            </a:r>
            <a:r>
              <a:rPr lang="it-IT" b="1" dirty="0">
                <a:solidFill>
                  <a:srgbClr val="767676"/>
                </a:solidFill>
                <a:latin typeface="Arial"/>
                <a:ea typeface="Calibri"/>
              </a:rPr>
              <a:t>linea</a:t>
            </a:r>
            <a:r>
              <a:rPr lang="it-IT" b="1" dirty="0">
                <a:latin typeface="Arial"/>
                <a:ea typeface="Calibri"/>
              </a:rPr>
              <a:t> si cresce, ci si evolve, si passa dal </a:t>
            </a:r>
            <a:r>
              <a:rPr lang="it-IT" b="1" dirty="0">
                <a:solidFill>
                  <a:srgbClr val="767676"/>
                </a:solidFill>
                <a:latin typeface="Arial"/>
                <a:ea typeface="Calibri"/>
              </a:rPr>
              <a:t>disegno</a:t>
            </a:r>
            <a:r>
              <a:rPr lang="it-IT" b="1" dirty="0">
                <a:latin typeface="Arial"/>
                <a:ea typeface="Calibri"/>
              </a:rPr>
              <a:t> statico al </a:t>
            </a:r>
            <a:r>
              <a:rPr lang="it-IT" b="1" dirty="0">
                <a:solidFill>
                  <a:srgbClr val="767676"/>
                </a:solidFill>
                <a:latin typeface="Arial"/>
                <a:ea typeface="Calibri"/>
              </a:rPr>
              <a:t>disegno</a:t>
            </a:r>
            <a:r>
              <a:rPr lang="it-IT" b="1" dirty="0">
                <a:latin typeface="Arial"/>
                <a:ea typeface="Calibri"/>
              </a:rPr>
              <a:t> dinamico: catturiamo le immagini racchiudendole nella forma</a:t>
            </a:r>
            <a:endParaRPr lang="it-IT" dirty="0"/>
          </a:p>
        </p:txBody>
      </p:sp>
      <p:pic>
        <p:nvPicPr>
          <p:cNvPr id="3" name="Immagine 2" descr="Visualizza immagine di origin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20888"/>
            <a:ext cx="8784976" cy="432048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ttangolo 3"/>
          <p:cNvSpPr/>
          <p:nvPr/>
        </p:nvSpPr>
        <p:spPr>
          <a:xfrm>
            <a:off x="323528" y="1787783"/>
            <a:ext cx="6534472" cy="3903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dirty="0" smtClean="0">
                <a:latin typeface="Arial"/>
                <a:ea typeface="Calibri"/>
                <a:cs typeface="Times New Roman"/>
              </a:rPr>
              <a:t>   </a:t>
            </a:r>
            <a:r>
              <a:rPr lang="it-IT" dirty="0" smtClean="0">
                <a:solidFill>
                  <a:srgbClr val="FF0000"/>
                </a:solidFill>
                <a:latin typeface="Arial"/>
                <a:ea typeface="Calibri"/>
                <a:cs typeface="Times New Roman"/>
              </a:rPr>
              <a:t>Prova </a:t>
            </a:r>
            <a:r>
              <a:rPr lang="it-IT" dirty="0">
                <a:solidFill>
                  <a:srgbClr val="FF0000"/>
                </a:solidFill>
                <a:latin typeface="Arial"/>
                <a:ea typeface="Calibri"/>
                <a:cs typeface="Times New Roman"/>
              </a:rPr>
              <a:t>anche tu </a:t>
            </a:r>
            <a:endParaRPr lang="it-IT" sz="1200" dirty="0">
              <a:solidFill>
                <a:srgbClr val="FF000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988503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611560" y="692696"/>
            <a:ext cx="74888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5400" b="1" kern="0" dirty="0">
                <a:solidFill>
                  <a:srgbClr val="CC0099"/>
                </a:solidFill>
                <a:latin typeface="Comic Sans MS" pitchFamily="66" charset="0"/>
                <a:ea typeface="+mj-ea"/>
                <a:cs typeface="Arial"/>
              </a:rPr>
              <a:t>FAMIGLIE DI NOMI</a:t>
            </a:r>
            <a:endParaRPr lang="it-IT" dirty="0"/>
          </a:p>
        </p:txBody>
      </p:sp>
      <p:sp>
        <p:nvSpPr>
          <p:cNvPr id="5" name="Rettangolo 4"/>
          <p:cNvSpPr/>
          <p:nvPr/>
        </p:nvSpPr>
        <p:spPr>
          <a:xfrm>
            <a:off x="6084168" y="3145119"/>
            <a:ext cx="16419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it-IT" sz="3600" dirty="0">
                <a:solidFill>
                  <a:prstClr val="black"/>
                </a:solidFill>
                <a:latin typeface="Calibri"/>
              </a:rPr>
              <a:t>Derivati</a:t>
            </a:r>
          </a:p>
        </p:txBody>
      </p:sp>
      <p:sp>
        <p:nvSpPr>
          <p:cNvPr id="6" name="Rettangolo 5"/>
          <p:cNvSpPr/>
          <p:nvPr/>
        </p:nvSpPr>
        <p:spPr>
          <a:xfrm>
            <a:off x="6295636" y="4293096"/>
            <a:ext cx="15637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it-IT" sz="3600" dirty="0">
                <a:solidFill>
                  <a:prstClr val="black"/>
                </a:solidFill>
                <a:latin typeface="Calibri"/>
              </a:rPr>
              <a:t>Alterati</a:t>
            </a:r>
          </a:p>
        </p:txBody>
      </p:sp>
      <p:sp>
        <p:nvSpPr>
          <p:cNvPr id="7" name="Rettangolo 6"/>
          <p:cNvSpPr/>
          <p:nvPr/>
        </p:nvSpPr>
        <p:spPr>
          <a:xfrm>
            <a:off x="0" y="249878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I nomi primitivi sono nomi formati unicamente dalla radice e dalla desinenza</a:t>
            </a:r>
          </a:p>
        </p:txBody>
      </p:sp>
      <p:sp>
        <p:nvSpPr>
          <p:cNvPr id="8" name="Rettangolo 7"/>
          <p:cNvSpPr/>
          <p:nvPr/>
        </p:nvSpPr>
        <p:spPr>
          <a:xfrm>
            <a:off x="132689" y="3280309"/>
            <a:ext cx="4572000" cy="7294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dirty="0">
                <a:solidFill>
                  <a:srgbClr val="FF0000"/>
                </a:solidFill>
                <a:latin typeface="Arial"/>
                <a:ea typeface="Calibri"/>
                <a:cs typeface="Times New Roman"/>
              </a:rPr>
              <a:t>I nomi derivati </a:t>
            </a:r>
            <a:r>
              <a:rPr lang="it-IT" dirty="0" smtClean="0">
                <a:solidFill>
                  <a:srgbClr val="FF0000"/>
                </a:solidFill>
                <a:latin typeface="Arial"/>
                <a:ea typeface="Calibri"/>
                <a:cs typeface="Times New Roman"/>
              </a:rPr>
              <a:t>sono </a:t>
            </a:r>
            <a:r>
              <a:rPr lang="it-IT" dirty="0">
                <a:solidFill>
                  <a:srgbClr val="FF0000"/>
                </a:solidFill>
                <a:latin typeface="Arial"/>
                <a:ea typeface="Calibri"/>
                <a:cs typeface="Times New Roman"/>
              </a:rPr>
              <a:t>nomi che derivano da altri</a:t>
            </a:r>
            <a:endParaRPr lang="it-IT" sz="1200" dirty="0">
              <a:solidFill>
                <a:srgbClr val="FF000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167585" y="4151105"/>
            <a:ext cx="6195703" cy="2260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b="1" dirty="0">
                <a:solidFill>
                  <a:srgbClr val="FF0000"/>
                </a:solidFill>
                <a:latin typeface="Arial"/>
                <a:ea typeface="Calibri"/>
                <a:cs typeface="Times New Roman"/>
              </a:rPr>
              <a:t>I nomi</a:t>
            </a:r>
            <a:r>
              <a:rPr lang="it-IT" dirty="0">
                <a:solidFill>
                  <a:srgbClr val="FF0000"/>
                </a:solidFill>
                <a:latin typeface="Arial"/>
                <a:ea typeface="Calibri"/>
                <a:cs typeface="Times New Roman"/>
              </a:rPr>
              <a:t> </a:t>
            </a:r>
            <a:r>
              <a:rPr lang="it-IT" b="1" dirty="0">
                <a:solidFill>
                  <a:srgbClr val="FF0000"/>
                </a:solidFill>
                <a:latin typeface="Arial"/>
                <a:ea typeface="Calibri"/>
                <a:cs typeface="Times New Roman"/>
              </a:rPr>
              <a:t>alterati</a:t>
            </a:r>
            <a:r>
              <a:rPr lang="it-IT" dirty="0">
                <a:solidFill>
                  <a:srgbClr val="FF0000"/>
                </a:solidFill>
                <a:latin typeface="Arial"/>
                <a:ea typeface="Calibri"/>
                <a:cs typeface="Times New Roman"/>
              </a:rPr>
              <a:t> sono </a:t>
            </a:r>
            <a:r>
              <a:rPr lang="it-IT" b="1" dirty="0">
                <a:solidFill>
                  <a:srgbClr val="FF0000"/>
                </a:solidFill>
                <a:latin typeface="Arial"/>
                <a:ea typeface="Calibri"/>
                <a:cs typeface="Times New Roman"/>
              </a:rPr>
              <a:t>nomi</a:t>
            </a:r>
            <a:r>
              <a:rPr lang="it-IT" dirty="0">
                <a:solidFill>
                  <a:srgbClr val="FF0000"/>
                </a:solidFill>
                <a:latin typeface="Arial"/>
                <a:ea typeface="Calibri"/>
                <a:cs typeface="Times New Roman"/>
              </a:rPr>
              <a:t> modificati di </a:t>
            </a:r>
            <a:r>
              <a:rPr lang="it-IT" b="1" dirty="0">
                <a:solidFill>
                  <a:srgbClr val="FF0000"/>
                </a:solidFill>
                <a:latin typeface="Arial"/>
                <a:ea typeface="Calibri"/>
                <a:cs typeface="Times New Roman"/>
              </a:rPr>
              <a:t>significato</a:t>
            </a:r>
            <a:r>
              <a:rPr lang="it-IT" dirty="0">
                <a:solidFill>
                  <a:srgbClr val="FF0000"/>
                </a:solidFill>
                <a:latin typeface="Arial"/>
                <a:ea typeface="Calibri"/>
                <a:cs typeface="Times New Roman"/>
              </a:rPr>
              <a:t>. </a:t>
            </a:r>
            <a:endParaRPr lang="it-IT" dirty="0">
              <a:solidFill>
                <a:srgbClr val="FF0000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dirty="0">
                <a:solidFill>
                  <a:srgbClr val="FF0000"/>
                </a:solidFill>
                <a:latin typeface="Arial"/>
                <a:ea typeface="Calibri"/>
                <a:cs typeface="Times New Roman"/>
              </a:rPr>
              <a:t>In essi è possibile riconoscere </a:t>
            </a:r>
            <a:r>
              <a:rPr lang="it-IT" dirty="0" smtClean="0">
                <a:solidFill>
                  <a:srgbClr val="FF0000"/>
                </a:solidFill>
                <a:latin typeface="Arial"/>
                <a:ea typeface="Calibri"/>
                <a:cs typeface="Times New Roman"/>
              </a:rPr>
              <a:t>la</a:t>
            </a:r>
            <a:r>
              <a:rPr lang="it-IT" dirty="0" smtClean="0">
                <a:solidFill>
                  <a:srgbClr val="FF0000"/>
                </a:solidFill>
                <a:latin typeface="Arial"/>
                <a:ea typeface="Calibri"/>
                <a:cs typeface="Times New Roman"/>
              </a:rPr>
              <a:t> </a:t>
            </a:r>
            <a:r>
              <a:rPr lang="it-IT" dirty="0">
                <a:solidFill>
                  <a:srgbClr val="FF0000"/>
                </a:solidFill>
                <a:latin typeface="Arial"/>
                <a:ea typeface="Calibri"/>
                <a:cs typeface="Times New Roman"/>
              </a:rPr>
              <a:t>radice che è </a:t>
            </a:r>
            <a:r>
              <a:rPr lang="it-IT" dirty="0" smtClean="0">
                <a:solidFill>
                  <a:srgbClr val="FF0000"/>
                </a:solidFill>
                <a:latin typeface="Arial"/>
                <a:ea typeface="Calibri"/>
                <a:cs typeface="Times New Roman"/>
              </a:rPr>
              <a:t>la</a:t>
            </a:r>
            <a:r>
              <a:rPr lang="it-IT" dirty="0" smtClean="0">
                <a:solidFill>
                  <a:srgbClr val="FF0000"/>
                </a:solidFill>
                <a:latin typeface="Arial"/>
                <a:ea typeface="Calibri"/>
                <a:cs typeface="Times New Roman"/>
              </a:rPr>
              <a:t> medesima del </a:t>
            </a:r>
            <a:r>
              <a:rPr lang="it-IT" dirty="0">
                <a:solidFill>
                  <a:srgbClr val="FF0000"/>
                </a:solidFill>
                <a:latin typeface="Arial"/>
                <a:ea typeface="Calibri"/>
                <a:cs typeface="Times New Roman"/>
              </a:rPr>
              <a:t>nome </a:t>
            </a:r>
            <a:r>
              <a:rPr lang="it-IT" dirty="0" smtClean="0">
                <a:solidFill>
                  <a:srgbClr val="FF0000"/>
                </a:solidFill>
                <a:latin typeface="Arial"/>
                <a:ea typeface="Calibri"/>
                <a:cs typeface="Times New Roman"/>
              </a:rPr>
              <a:t>primitivo</a:t>
            </a:r>
            <a:r>
              <a:rPr lang="it-IT" dirty="0">
                <a:solidFill>
                  <a:srgbClr val="FF0000"/>
                </a:solidFill>
                <a:latin typeface="Arial"/>
                <a:ea typeface="Calibri"/>
                <a:cs typeface="Times New Roman"/>
              </a:rPr>
              <a:t> e un </a:t>
            </a:r>
            <a:r>
              <a:rPr lang="it-IT" b="1" dirty="0">
                <a:solidFill>
                  <a:srgbClr val="FF0000"/>
                </a:solidFill>
                <a:latin typeface="Arial"/>
                <a:ea typeface="Calibri"/>
                <a:cs typeface="Times New Roman"/>
              </a:rPr>
              <a:t>suffisso e/o  un prefisso</a:t>
            </a:r>
            <a:r>
              <a:rPr lang="it-IT" dirty="0">
                <a:solidFill>
                  <a:srgbClr val="FF0000"/>
                </a:solidFill>
                <a:latin typeface="Arial"/>
                <a:ea typeface="Calibri"/>
                <a:cs typeface="Times New Roman"/>
              </a:rPr>
              <a:t> che appunto rendono “derivato” il </a:t>
            </a:r>
            <a:r>
              <a:rPr lang="it-IT" dirty="0" smtClean="0">
                <a:solidFill>
                  <a:srgbClr val="FF0000"/>
                </a:solidFill>
                <a:latin typeface="Arial"/>
                <a:ea typeface="Calibri"/>
                <a:cs typeface="Times New Roman"/>
              </a:rPr>
              <a:t>nome.</a:t>
            </a:r>
            <a:endParaRPr lang="it-IT" dirty="0">
              <a:solidFill>
                <a:srgbClr val="FF0000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dirty="0" smtClean="0">
                <a:solidFill>
                  <a:srgbClr val="FF0000"/>
                </a:solidFill>
                <a:latin typeface="Arial"/>
                <a:ea typeface="Calibri"/>
                <a:cs typeface="Times New Roman"/>
              </a:rPr>
              <a:t>I </a:t>
            </a:r>
            <a:r>
              <a:rPr lang="it-IT" b="1" dirty="0">
                <a:solidFill>
                  <a:srgbClr val="FF0000"/>
                </a:solidFill>
                <a:latin typeface="Arial"/>
                <a:ea typeface="Calibri"/>
                <a:cs typeface="Times New Roman"/>
              </a:rPr>
              <a:t>nomi</a:t>
            </a:r>
            <a:r>
              <a:rPr lang="it-IT" dirty="0">
                <a:solidFill>
                  <a:srgbClr val="FF0000"/>
                </a:solidFill>
                <a:latin typeface="Arial"/>
                <a:ea typeface="Calibri"/>
                <a:cs typeface="Times New Roman"/>
              </a:rPr>
              <a:t> </a:t>
            </a:r>
            <a:r>
              <a:rPr lang="it-IT" b="1" dirty="0">
                <a:solidFill>
                  <a:srgbClr val="FF0000"/>
                </a:solidFill>
                <a:latin typeface="Arial"/>
                <a:ea typeface="Calibri"/>
                <a:cs typeface="Times New Roman"/>
              </a:rPr>
              <a:t>alterati</a:t>
            </a:r>
            <a:r>
              <a:rPr lang="it-IT" dirty="0">
                <a:solidFill>
                  <a:srgbClr val="FF0000"/>
                </a:solidFill>
                <a:latin typeface="Arial"/>
                <a:ea typeface="Calibri"/>
                <a:cs typeface="Times New Roman"/>
              </a:rPr>
              <a:t> sono di quattro tipi: diminutivi, accrescitivi, vezzeggiativi, dispregiativi.</a:t>
            </a:r>
            <a:endParaRPr lang="it-IT" dirty="0">
              <a:solidFill>
                <a:srgbClr val="FF000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6208528" y="2240889"/>
            <a:ext cx="17379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it-IT" sz="3600" dirty="0">
                <a:solidFill>
                  <a:prstClr val="black"/>
                </a:solidFill>
                <a:latin typeface="Calibri"/>
              </a:rPr>
              <a:t>Primitivi</a:t>
            </a:r>
          </a:p>
        </p:txBody>
      </p:sp>
      <p:pic>
        <p:nvPicPr>
          <p:cNvPr id="3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704689" y="227762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803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37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635896" y="1700808"/>
            <a:ext cx="156966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spcBef>
                <a:spcPct val="20000"/>
              </a:spcBef>
              <a:spcAft>
                <a:spcPct val="0"/>
              </a:spcAft>
            </a:pPr>
            <a:r>
              <a:rPr lang="it-IT" sz="4000" b="1" kern="0" dirty="0">
                <a:solidFill>
                  <a:srgbClr val="FF0000"/>
                </a:solidFill>
                <a:latin typeface="Comic Sans MS" pitchFamily="66" charset="0"/>
                <a:cs typeface="Arial"/>
              </a:rPr>
              <a:t>PANE</a:t>
            </a:r>
          </a:p>
        </p:txBody>
      </p:sp>
      <p:sp>
        <p:nvSpPr>
          <p:cNvPr id="3" name="Line 21"/>
          <p:cNvSpPr>
            <a:spLocks noChangeShapeType="1"/>
          </p:cNvSpPr>
          <p:nvPr/>
        </p:nvSpPr>
        <p:spPr bwMode="auto">
          <a:xfrm flipH="1">
            <a:off x="2371199" y="2204864"/>
            <a:ext cx="1624737" cy="1575048"/>
          </a:xfrm>
          <a:prstGeom prst="line">
            <a:avLst/>
          </a:prstGeom>
          <a:noFill/>
          <a:ln w="63500">
            <a:solidFill>
              <a:srgbClr val="00FF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it-IT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1593240" y="3649107"/>
            <a:ext cx="14808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it-IT" sz="2400" dirty="0">
                <a:solidFill>
                  <a:prstClr val="black"/>
                </a:solidFill>
                <a:latin typeface="Calibri"/>
              </a:rPr>
              <a:t>Panettiere</a:t>
            </a:r>
          </a:p>
        </p:txBody>
      </p:sp>
      <p:sp>
        <p:nvSpPr>
          <p:cNvPr id="9" name="Line 22"/>
          <p:cNvSpPr>
            <a:spLocks noChangeShapeType="1"/>
          </p:cNvSpPr>
          <p:nvPr/>
        </p:nvSpPr>
        <p:spPr bwMode="auto">
          <a:xfrm flipH="1">
            <a:off x="3074094" y="2204864"/>
            <a:ext cx="1137866" cy="2664295"/>
          </a:xfrm>
          <a:prstGeom prst="line">
            <a:avLst/>
          </a:prstGeom>
          <a:noFill/>
          <a:ln w="63500">
            <a:solidFill>
              <a:srgbClr val="00FF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it-IT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2619662" y="4786327"/>
            <a:ext cx="11278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it-IT" sz="2400" dirty="0">
                <a:solidFill>
                  <a:prstClr val="black"/>
                </a:solidFill>
                <a:latin typeface="Calibri"/>
              </a:rPr>
              <a:t>Paniere</a:t>
            </a:r>
          </a:p>
        </p:txBody>
      </p:sp>
      <p:sp>
        <p:nvSpPr>
          <p:cNvPr id="11" name="Line 23"/>
          <p:cNvSpPr>
            <a:spLocks noChangeShapeType="1"/>
          </p:cNvSpPr>
          <p:nvPr/>
        </p:nvSpPr>
        <p:spPr bwMode="auto">
          <a:xfrm flipH="1">
            <a:off x="4363576" y="2219164"/>
            <a:ext cx="114300" cy="1800200"/>
          </a:xfrm>
          <a:prstGeom prst="line">
            <a:avLst/>
          </a:prstGeom>
          <a:noFill/>
          <a:ln w="63500">
            <a:solidFill>
              <a:srgbClr val="00FF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it-IT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lvl="0" algn="l" fontAlgn="auto">
              <a:spcBef>
                <a:spcPts val="0"/>
              </a:spcBef>
              <a:spcAft>
                <a:spcPts val="0"/>
              </a:spcAft>
            </a:pPr>
            <a:endParaRPr lang="it-IT" sz="11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4032165" y="3814425"/>
            <a:ext cx="15683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it-IT" sz="2400" dirty="0">
                <a:solidFill>
                  <a:prstClr val="black"/>
                </a:solidFill>
                <a:latin typeface="Calibri"/>
              </a:rPr>
              <a:t>Paninoteca</a:t>
            </a:r>
          </a:p>
        </p:txBody>
      </p:sp>
      <p:sp>
        <p:nvSpPr>
          <p:cNvPr id="13" name="Line 25"/>
          <p:cNvSpPr>
            <a:spLocks noChangeShapeType="1"/>
          </p:cNvSpPr>
          <p:nvPr/>
        </p:nvSpPr>
        <p:spPr bwMode="auto">
          <a:xfrm>
            <a:off x="4816354" y="2171700"/>
            <a:ext cx="2133600" cy="2514600"/>
          </a:xfrm>
          <a:prstGeom prst="line">
            <a:avLst/>
          </a:prstGeom>
          <a:noFill/>
          <a:ln w="63500">
            <a:solidFill>
              <a:srgbClr val="00FF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it-IT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lvl="0" algn="l" fontAlgn="auto">
              <a:spcBef>
                <a:spcPts val="0"/>
              </a:spcBef>
              <a:spcAft>
                <a:spcPts val="0"/>
              </a:spcAft>
            </a:pPr>
            <a:endParaRPr lang="it-IT" sz="11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6444208" y="4555495"/>
            <a:ext cx="14751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it-IT" sz="2400" dirty="0">
                <a:solidFill>
                  <a:prstClr val="black"/>
                </a:solidFill>
                <a:latin typeface="Calibri"/>
              </a:rPr>
              <a:t>Panetteria</a:t>
            </a:r>
          </a:p>
        </p:txBody>
      </p:sp>
      <p:sp>
        <p:nvSpPr>
          <p:cNvPr id="15" name="Line 26"/>
          <p:cNvSpPr>
            <a:spLocks noChangeShapeType="1"/>
          </p:cNvSpPr>
          <p:nvPr/>
        </p:nvSpPr>
        <p:spPr bwMode="auto">
          <a:xfrm>
            <a:off x="5004048" y="2204864"/>
            <a:ext cx="2438400" cy="914400"/>
          </a:xfrm>
          <a:prstGeom prst="line">
            <a:avLst/>
          </a:prstGeom>
          <a:noFill/>
          <a:ln w="63500">
            <a:solidFill>
              <a:srgbClr val="00FF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it-IT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6820418" y="3137621"/>
            <a:ext cx="12440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it-IT" sz="2400" dirty="0">
                <a:solidFill>
                  <a:prstClr val="black"/>
                </a:solidFill>
                <a:latin typeface="Calibri"/>
              </a:rPr>
              <a:t>Panificio</a:t>
            </a:r>
          </a:p>
        </p:txBody>
      </p:sp>
      <p:pic>
        <p:nvPicPr>
          <p:cNvPr id="17" name="Picture 17" descr="as2490t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7963" y="1031700"/>
            <a:ext cx="952500" cy="169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5" descr="3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543" y="1247603"/>
            <a:ext cx="923925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6" descr="4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2481" y="947425"/>
            <a:ext cx="5715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ttangolo 15"/>
          <p:cNvSpPr/>
          <p:nvPr/>
        </p:nvSpPr>
        <p:spPr>
          <a:xfrm>
            <a:off x="2771924" y="262259"/>
            <a:ext cx="329058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it-IT" sz="4400" dirty="0">
                <a:solidFill>
                  <a:prstClr val="black"/>
                </a:solidFill>
                <a:latin typeface="Calibri"/>
              </a:rPr>
              <a:t>Nomi derivati</a:t>
            </a:r>
          </a:p>
        </p:txBody>
      </p:sp>
      <p:sp>
        <p:nvSpPr>
          <p:cNvPr id="21" name="Line 24"/>
          <p:cNvSpPr>
            <a:spLocks noChangeShapeType="1"/>
          </p:cNvSpPr>
          <p:nvPr/>
        </p:nvSpPr>
        <p:spPr bwMode="auto">
          <a:xfrm>
            <a:off x="4816354" y="2368857"/>
            <a:ext cx="228600" cy="3352800"/>
          </a:xfrm>
          <a:prstGeom prst="line">
            <a:avLst/>
          </a:prstGeom>
          <a:noFill/>
          <a:ln w="63500">
            <a:solidFill>
              <a:srgbClr val="00FF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it-IT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0" name="Rettangolo 19"/>
          <p:cNvSpPr/>
          <p:nvPr/>
        </p:nvSpPr>
        <p:spPr>
          <a:xfrm>
            <a:off x="4655263" y="5721657"/>
            <a:ext cx="14738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it-IT" sz="2400" dirty="0">
                <a:solidFill>
                  <a:prstClr val="black"/>
                </a:solidFill>
                <a:latin typeface="Calibri"/>
              </a:rPr>
              <a:t>Panettone</a:t>
            </a:r>
          </a:p>
        </p:txBody>
      </p:sp>
      <p:pic>
        <p:nvPicPr>
          <p:cNvPr id="5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15616" y="193340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084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57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79512" y="1268760"/>
            <a:ext cx="3528392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it-IT" sz="2400" b="1" kern="0" dirty="0">
                <a:solidFill>
                  <a:srgbClr val="FF0000"/>
                </a:solidFill>
                <a:latin typeface="Comic Sans MS" pitchFamily="66" charset="0"/>
                <a:cs typeface="Arial"/>
              </a:rPr>
              <a:t>NOME PRIMITIVO</a:t>
            </a:r>
          </a:p>
        </p:txBody>
      </p:sp>
      <p:sp>
        <p:nvSpPr>
          <p:cNvPr id="3" name="Rettangolo 2"/>
          <p:cNvSpPr/>
          <p:nvPr/>
        </p:nvSpPr>
        <p:spPr>
          <a:xfrm>
            <a:off x="5174063" y="1294219"/>
            <a:ext cx="2951449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it-IT" sz="2400" b="1" kern="0" dirty="0">
                <a:solidFill>
                  <a:srgbClr val="0000FF"/>
                </a:solidFill>
                <a:latin typeface="Comic Sans MS" pitchFamily="66" charset="0"/>
                <a:cs typeface="Arial"/>
              </a:rPr>
              <a:t>NOME DERIVATO</a:t>
            </a:r>
          </a:p>
        </p:txBody>
      </p:sp>
      <p:sp>
        <p:nvSpPr>
          <p:cNvPr id="4" name="Rettangolo 3"/>
          <p:cNvSpPr/>
          <p:nvPr/>
        </p:nvSpPr>
        <p:spPr>
          <a:xfrm>
            <a:off x="403018" y="3135563"/>
            <a:ext cx="1534394" cy="5909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it-IT" sz="3600" b="1" kern="0" dirty="0">
                <a:solidFill>
                  <a:srgbClr val="FF0000"/>
                </a:solidFill>
                <a:latin typeface="Comic Sans MS" pitchFamily="66" charset="0"/>
                <a:cs typeface="Arial"/>
              </a:rPr>
              <a:t>pane</a:t>
            </a:r>
          </a:p>
        </p:txBody>
      </p:sp>
      <p:sp>
        <p:nvSpPr>
          <p:cNvPr id="5" name="Rettangolo 4"/>
          <p:cNvSpPr/>
          <p:nvPr/>
        </p:nvSpPr>
        <p:spPr>
          <a:xfrm>
            <a:off x="5076056" y="2204863"/>
            <a:ext cx="4572000" cy="324396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it-IT" sz="3200" b="1" kern="0" dirty="0">
                <a:solidFill>
                  <a:srgbClr val="FF0000"/>
                </a:solidFill>
                <a:latin typeface="Comic Sans MS" pitchFamily="66" charset="0"/>
                <a:cs typeface="Arial"/>
              </a:rPr>
              <a:t>pan</a:t>
            </a:r>
            <a:r>
              <a:rPr lang="it-IT" sz="3200" b="1" kern="0" dirty="0">
                <a:solidFill>
                  <a:srgbClr val="0000FF"/>
                </a:solidFill>
                <a:latin typeface="Comic Sans MS" pitchFamily="66" charset="0"/>
                <a:cs typeface="Arial"/>
              </a:rPr>
              <a:t>etteria</a:t>
            </a:r>
          </a:p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it-IT" sz="3200" b="1" kern="0" dirty="0">
                <a:solidFill>
                  <a:srgbClr val="FF0000"/>
                </a:solidFill>
                <a:latin typeface="Comic Sans MS" pitchFamily="66" charset="0"/>
                <a:cs typeface="Arial"/>
              </a:rPr>
              <a:t>pan</a:t>
            </a:r>
            <a:r>
              <a:rPr lang="it-IT" sz="3200" b="1" kern="0" dirty="0">
                <a:solidFill>
                  <a:srgbClr val="0000FF"/>
                </a:solidFill>
                <a:latin typeface="Comic Sans MS" pitchFamily="66" charset="0"/>
                <a:cs typeface="Arial"/>
              </a:rPr>
              <a:t>inoteca</a:t>
            </a:r>
          </a:p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it-IT" sz="3200" b="1" kern="0" dirty="0">
                <a:solidFill>
                  <a:srgbClr val="FF0000"/>
                </a:solidFill>
                <a:latin typeface="Comic Sans MS" pitchFamily="66" charset="0"/>
                <a:cs typeface="Arial"/>
              </a:rPr>
              <a:t>pan</a:t>
            </a:r>
            <a:r>
              <a:rPr lang="it-IT" sz="3200" b="1" kern="0" dirty="0">
                <a:solidFill>
                  <a:srgbClr val="0000FF"/>
                </a:solidFill>
                <a:latin typeface="Comic Sans MS" pitchFamily="66" charset="0"/>
                <a:cs typeface="Arial"/>
              </a:rPr>
              <a:t>ettone</a:t>
            </a:r>
          </a:p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it-IT" sz="3200" b="1" kern="0" dirty="0">
                <a:solidFill>
                  <a:srgbClr val="FF0000"/>
                </a:solidFill>
                <a:latin typeface="Comic Sans MS" pitchFamily="66" charset="0"/>
                <a:cs typeface="Arial"/>
              </a:rPr>
              <a:t>pan</a:t>
            </a:r>
            <a:r>
              <a:rPr lang="it-IT" sz="3200" b="1" kern="0" dirty="0">
                <a:solidFill>
                  <a:srgbClr val="0000FF"/>
                </a:solidFill>
                <a:latin typeface="Comic Sans MS" pitchFamily="66" charset="0"/>
                <a:cs typeface="Arial"/>
              </a:rPr>
              <a:t>ificio</a:t>
            </a:r>
          </a:p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it-IT" sz="3200" b="1" kern="0" dirty="0">
                <a:solidFill>
                  <a:srgbClr val="FF0000"/>
                </a:solidFill>
                <a:latin typeface="Comic Sans MS" pitchFamily="66" charset="0"/>
                <a:cs typeface="Arial"/>
              </a:rPr>
              <a:t>pan</a:t>
            </a:r>
            <a:r>
              <a:rPr lang="it-IT" sz="3200" b="1" kern="0" dirty="0">
                <a:solidFill>
                  <a:srgbClr val="0000FF"/>
                </a:solidFill>
                <a:latin typeface="Comic Sans MS" pitchFamily="66" charset="0"/>
                <a:cs typeface="Arial"/>
              </a:rPr>
              <a:t>ettiere</a:t>
            </a:r>
          </a:p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it-IT" sz="3200" b="1" kern="0" dirty="0">
                <a:solidFill>
                  <a:srgbClr val="FF0000"/>
                </a:solidFill>
                <a:latin typeface="Comic Sans MS" pitchFamily="66" charset="0"/>
                <a:cs typeface="Arial"/>
              </a:rPr>
              <a:t>pan</a:t>
            </a:r>
            <a:r>
              <a:rPr lang="it-IT" sz="3200" b="1" kern="0" dirty="0">
                <a:solidFill>
                  <a:srgbClr val="0000FF"/>
                </a:solidFill>
                <a:latin typeface="Comic Sans MS" pitchFamily="66" charset="0"/>
                <a:cs typeface="Arial"/>
              </a:rPr>
              <a:t>iere</a:t>
            </a:r>
          </a:p>
        </p:txBody>
      </p:sp>
    </p:spTree>
    <p:extLst>
      <p:ext uri="{BB962C8B-B14F-4D97-AF65-F5344CB8AC3E}">
        <p14:creationId xmlns:p14="http://schemas.microsoft.com/office/powerpoint/2010/main" val="38785651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0" descr="Fiori104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7966" y="1514485"/>
            <a:ext cx="855663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8" descr="Eflowers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603" y="1685934"/>
            <a:ext cx="454025" cy="86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Line 20"/>
          <p:cNvSpPr>
            <a:spLocks noChangeShapeType="1"/>
          </p:cNvSpPr>
          <p:nvPr/>
        </p:nvSpPr>
        <p:spPr bwMode="auto">
          <a:xfrm flipH="1">
            <a:off x="1665774" y="2420888"/>
            <a:ext cx="1981200" cy="1143000"/>
          </a:xfrm>
          <a:prstGeom prst="line">
            <a:avLst/>
          </a:prstGeom>
          <a:noFill/>
          <a:ln w="63500">
            <a:solidFill>
              <a:srgbClr val="00FF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it-IT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591943" y="3446373"/>
            <a:ext cx="13195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it-IT" sz="2800" b="1" dirty="0">
                <a:solidFill>
                  <a:srgbClr val="000000"/>
                </a:solidFill>
                <a:latin typeface="Comic Sans MS" pitchFamily="66" charset="0"/>
                <a:cs typeface="Arial" charset="0"/>
              </a:rPr>
              <a:t>fioraio</a:t>
            </a:r>
          </a:p>
        </p:txBody>
      </p:sp>
      <p:sp>
        <p:nvSpPr>
          <p:cNvPr id="7" name="Line 21"/>
          <p:cNvSpPr>
            <a:spLocks noChangeShapeType="1"/>
          </p:cNvSpPr>
          <p:nvPr/>
        </p:nvSpPr>
        <p:spPr bwMode="auto">
          <a:xfrm flipH="1">
            <a:off x="2200672" y="2268488"/>
            <a:ext cx="2438400" cy="2590800"/>
          </a:xfrm>
          <a:prstGeom prst="line">
            <a:avLst/>
          </a:prstGeom>
          <a:noFill/>
          <a:ln w="63500">
            <a:solidFill>
              <a:srgbClr val="00FF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it-IT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8" name="Picture 31" descr="gffghrt00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459" y="5517232"/>
            <a:ext cx="1676400" cy="1023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tangolo 8"/>
          <p:cNvSpPr/>
          <p:nvPr/>
        </p:nvSpPr>
        <p:spPr>
          <a:xfrm>
            <a:off x="1134129" y="4892298"/>
            <a:ext cx="14750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it-IT" sz="2800" b="1" dirty="0">
                <a:solidFill>
                  <a:srgbClr val="000000"/>
                </a:solidFill>
                <a:latin typeface="Comic Sans MS" pitchFamily="66" charset="0"/>
                <a:cs typeface="Arial" charset="0"/>
              </a:rPr>
              <a:t>fiorista</a:t>
            </a:r>
          </a:p>
        </p:txBody>
      </p:sp>
      <p:sp>
        <p:nvSpPr>
          <p:cNvPr id="10" name="Line 24"/>
          <p:cNvSpPr>
            <a:spLocks noChangeShapeType="1"/>
          </p:cNvSpPr>
          <p:nvPr/>
        </p:nvSpPr>
        <p:spPr bwMode="auto">
          <a:xfrm>
            <a:off x="4639072" y="2420888"/>
            <a:ext cx="2133600" cy="1981200"/>
          </a:xfrm>
          <a:prstGeom prst="line">
            <a:avLst/>
          </a:prstGeom>
          <a:noFill/>
          <a:ln w="63500">
            <a:solidFill>
              <a:srgbClr val="00FF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it-IT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6020703" y="4402088"/>
            <a:ext cx="15039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it-IT" sz="2800" b="1" dirty="0">
                <a:solidFill>
                  <a:srgbClr val="000000"/>
                </a:solidFill>
                <a:latin typeface="Comic Sans MS" pitchFamily="66" charset="0"/>
                <a:cs typeface="Arial" charset="0"/>
              </a:rPr>
              <a:t>fioriera</a:t>
            </a:r>
          </a:p>
        </p:txBody>
      </p:sp>
      <p:sp>
        <p:nvSpPr>
          <p:cNvPr id="12" name="Line 23"/>
          <p:cNvSpPr>
            <a:spLocks noChangeShapeType="1"/>
          </p:cNvSpPr>
          <p:nvPr/>
        </p:nvSpPr>
        <p:spPr bwMode="auto">
          <a:xfrm>
            <a:off x="4572000" y="2549645"/>
            <a:ext cx="609600" cy="3352800"/>
          </a:xfrm>
          <a:prstGeom prst="line">
            <a:avLst/>
          </a:prstGeom>
          <a:noFill/>
          <a:ln w="63500">
            <a:solidFill>
              <a:srgbClr val="00FF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it-IT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13" name="Picture 32" descr="Forreste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5895" y="5348163"/>
            <a:ext cx="1798746" cy="13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ttangolo 13"/>
          <p:cNvSpPr/>
          <p:nvPr/>
        </p:nvSpPr>
        <p:spPr>
          <a:xfrm>
            <a:off x="3729205" y="5767590"/>
            <a:ext cx="21323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it-IT" sz="2800" b="1" dirty="0">
                <a:solidFill>
                  <a:srgbClr val="000000"/>
                </a:solidFill>
                <a:latin typeface="Comic Sans MS" pitchFamily="66" charset="0"/>
                <a:cs typeface="Arial" charset="0"/>
              </a:rPr>
              <a:t>fioricultore</a:t>
            </a:r>
          </a:p>
        </p:txBody>
      </p:sp>
      <p:sp>
        <p:nvSpPr>
          <p:cNvPr id="15" name="Rettangolo 14"/>
          <p:cNvSpPr/>
          <p:nvPr/>
        </p:nvSpPr>
        <p:spPr>
          <a:xfrm>
            <a:off x="3418605" y="1765379"/>
            <a:ext cx="183415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spcBef>
                <a:spcPct val="20000"/>
              </a:spcBef>
              <a:spcAft>
                <a:spcPct val="0"/>
              </a:spcAft>
            </a:pPr>
            <a:r>
              <a:rPr lang="it-IT" sz="4000" b="1" kern="0" dirty="0">
                <a:solidFill>
                  <a:srgbClr val="FF33CC"/>
                </a:solidFill>
                <a:latin typeface="Comic Sans MS" pitchFamily="66" charset="0"/>
                <a:cs typeface="Arial"/>
              </a:rPr>
              <a:t>FIORE</a:t>
            </a:r>
          </a:p>
        </p:txBody>
      </p:sp>
      <p:sp>
        <p:nvSpPr>
          <p:cNvPr id="16" name="Rettangolo 15"/>
          <p:cNvSpPr/>
          <p:nvPr/>
        </p:nvSpPr>
        <p:spPr>
          <a:xfrm>
            <a:off x="2783939" y="1252875"/>
            <a:ext cx="35637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spcBef>
                <a:spcPct val="20000"/>
              </a:spcBef>
              <a:spcAft>
                <a:spcPct val="0"/>
              </a:spcAft>
            </a:pPr>
            <a:r>
              <a:rPr lang="it-IT" sz="2800" b="1" kern="0" dirty="0">
                <a:solidFill>
                  <a:srgbClr val="FF0000"/>
                </a:solidFill>
                <a:latin typeface="Comic Sans MS" pitchFamily="66" charset="0"/>
                <a:cs typeface="Arial"/>
              </a:rPr>
              <a:t>NOME PRIMITIVO</a:t>
            </a:r>
          </a:p>
        </p:txBody>
      </p:sp>
      <p:sp>
        <p:nvSpPr>
          <p:cNvPr id="17" name="Rettangolo 16"/>
          <p:cNvSpPr/>
          <p:nvPr/>
        </p:nvSpPr>
        <p:spPr>
          <a:xfrm>
            <a:off x="389110" y="3964435"/>
            <a:ext cx="194874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spcBef>
                <a:spcPct val="20000"/>
              </a:spcBef>
              <a:spcAft>
                <a:spcPct val="0"/>
              </a:spcAft>
            </a:pPr>
            <a:r>
              <a:rPr lang="it-IT" sz="1400" b="1" kern="0" dirty="0">
                <a:solidFill>
                  <a:srgbClr val="0000FF"/>
                </a:solidFill>
                <a:latin typeface="Comic Sans MS" pitchFamily="66" charset="0"/>
                <a:cs typeface="Arial"/>
              </a:rPr>
              <a:t>NOME DERIVATO</a:t>
            </a:r>
          </a:p>
        </p:txBody>
      </p:sp>
      <p:sp>
        <p:nvSpPr>
          <p:cNvPr id="18" name="Rettangolo 17"/>
          <p:cNvSpPr/>
          <p:nvPr/>
        </p:nvSpPr>
        <p:spPr>
          <a:xfrm>
            <a:off x="994560" y="5261629"/>
            <a:ext cx="179889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spcBef>
                <a:spcPct val="20000"/>
              </a:spcBef>
              <a:spcAft>
                <a:spcPct val="0"/>
              </a:spcAft>
            </a:pPr>
            <a:r>
              <a:rPr lang="it-IT" sz="1400" b="1" kern="0" dirty="0">
                <a:solidFill>
                  <a:srgbClr val="0000FF"/>
                </a:solidFill>
                <a:latin typeface="Comic Sans MS" pitchFamily="66" charset="0"/>
                <a:cs typeface="Arial"/>
              </a:rPr>
              <a:t>NOME DERIVATO</a:t>
            </a:r>
          </a:p>
        </p:txBody>
      </p:sp>
      <p:sp>
        <p:nvSpPr>
          <p:cNvPr id="19" name="Rettangolo 18"/>
          <p:cNvSpPr/>
          <p:nvPr/>
        </p:nvSpPr>
        <p:spPr>
          <a:xfrm>
            <a:off x="3927005" y="6291255"/>
            <a:ext cx="179889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spcBef>
                <a:spcPct val="20000"/>
              </a:spcBef>
              <a:spcAft>
                <a:spcPct val="0"/>
              </a:spcAft>
            </a:pPr>
            <a:r>
              <a:rPr lang="it-IT" sz="1400" b="1" kern="0" dirty="0">
                <a:solidFill>
                  <a:srgbClr val="0000FF"/>
                </a:solidFill>
                <a:latin typeface="Comic Sans MS" pitchFamily="66" charset="0"/>
                <a:cs typeface="Arial"/>
              </a:rPr>
              <a:t>NOME DERIVATO</a:t>
            </a:r>
          </a:p>
        </p:txBody>
      </p:sp>
      <p:sp>
        <p:nvSpPr>
          <p:cNvPr id="20" name="Rettangolo 19"/>
          <p:cNvSpPr/>
          <p:nvPr/>
        </p:nvSpPr>
        <p:spPr>
          <a:xfrm>
            <a:off x="5883629" y="4834050"/>
            <a:ext cx="179889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spcBef>
                <a:spcPct val="20000"/>
              </a:spcBef>
              <a:spcAft>
                <a:spcPct val="0"/>
              </a:spcAft>
            </a:pPr>
            <a:r>
              <a:rPr lang="it-IT" sz="1400" b="1" kern="0" dirty="0">
                <a:solidFill>
                  <a:srgbClr val="0000FF"/>
                </a:solidFill>
                <a:latin typeface="Comic Sans MS" pitchFamily="66" charset="0"/>
                <a:cs typeface="Arial"/>
              </a:rPr>
              <a:t>NOME DERIVATO</a:t>
            </a:r>
          </a:p>
        </p:txBody>
      </p:sp>
      <p:pic>
        <p:nvPicPr>
          <p:cNvPr id="2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072919" y="107633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796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67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611560" y="54868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it-IT" sz="5400" b="1">
                <a:solidFill>
                  <a:srgbClr val="3333CC"/>
                </a:solidFill>
                <a:latin typeface="Comic Sans MS" pitchFamily="66" charset="0"/>
              </a:rPr>
              <a:t>NOMI ALTERATI</a:t>
            </a:r>
          </a:p>
        </p:txBody>
      </p:sp>
      <p:pic>
        <p:nvPicPr>
          <p:cNvPr id="3" name="Picture 5" descr="gufett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4966"/>
            <a:ext cx="16764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tangolo 3"/>
          <p:cNvSpPr/>
          <p:nvPr/>
        </p:nvSpPr>
        <p:spPr>
          <a:xfrm>
            <a:off x="683288" y="2060848"/>
            <a:ext cx="14606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spcBef>
                <a:spcPct val="20000"/>
              </a:spcBef>
              <a:spcAft>
                <a:spcPct val="0"/>
              </a:spcAft>
            </a:pPr>
            <a:r>
              <a:rPr lang="it-IT" sz="2800" b="1" kern="0" dirty="0">
                <a:solidFill>
                  <a:srgbClr val="FF0000"/>
                </a:solidFill>
                <a:latin typeface="Comic Sans MS" pitchFamily="66" charset="0"/>
                <a:cs typeface="Arial"/>
              </a:rPr>
              <a:t>NOME </a:t>
            </a:r>
          </a:p>
        </p:txBody>
      </p:sp>
      <p:pic>
        <p:nvPicPr>
          <p:cNvPr id="5" name="Picture 5" descr="tn_book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221088"/>
            <a:ext cx="1447800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tangolo 5"/>
          <p:cNvSpPr/>
          <p:nvPr/>
        </p:nvSpPr>
        <p:spPr>
          <a:xfrm>
            <a:off x="1211487" y="3717032"/>
            <a:ext cx="10695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200" b="1" dirty="0">
                <a:solidFill>
                  <a:srgbClr val="FF0000"/>
                </a:solidFill>
                <a:latin typeface="Comic Sans MS" pitchFamily="66" charset="0"/>
              </a:rPr>
              <a:t>libro</a:t>
            </a:r>
          </a:p>
        </p:txBody>
      </p:sp>
      <p:sp>
        <p:nvSpPr>
          <p:cNvPr id="7" name="Rettangolo 6"/>
          <p:cNvSpPr/>
          <p:nvPr/>
        </p:nvSpPr>
        <p:spPr>
          <a:xfrm>
            <a:off x="4269160" y="1916832"/>
            <a:ext cx="4572000" cy="104028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algn="ctr" fontAlgn="base">
              <a:spcBef>
                <a:spcPct val="20000"/>
              </a:spcBef>
              <a:spcAft>
                <a:spcPct val="0"/>
              </a:spcAft>
            </a:pPr>
            <a:r>
              <a:rPr lang="it-IT" sz="2800" b="1" kern="0" dirty="0">
                <a:solidFill>
                  <a:srgbClr val="0000FF"/>
                </a:solidFill>
                <a:latin typeface="Comic Sans MS" pitchFamily="66" charset="0"/>
                <a:cs typeface="Arial"/>
              </a:rPr>
              <a:t>NOME ALTERATO</a:t>
            </a:r>
          </a:p>
          <a:p>
            <a:pPr marL="342900" lvl="0" indent="-342900" algn="ctr" fontAlgn="base">
              <a:spcBef>
                <a:spcPct val="20000"/>
              </a:spcBef>
              <a:spcAft>
                <a:spcPct val="0"/>
              </a:spcAft>
            </a:pPr>
            <a:endParaRPr lang="it-IT" sz="2800" b="1" kern="0" dirty="0">
              <a:solidFill>
                <a:srgbClr val="0000FF"/>
              </a:solidFill>
              <a:latin typeface="Comic Sans MS" pitchFamily="66" charset="0"/>
              <a:cs typeface="Arial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4860032" y="3006191"/>
            <a:ext cx="4572000" cy="235756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it-IT" sz="3200" b="1" kern="0" dirty="0" err="1">
                <a:solidFill>
                  <a:srgbClr val="0000FF"/>
                </a:solidFill>
                <a:latin typeface="Comic Sans MS" pitchFamily="66" charset="0"/>
                <a:cs typeface="Arial"/>
              </a:rPr>
              <a:t>Libr</a:t>
            </a:r>
            <a:r>
              <a:rPr lang="it-IT" sz="3200" b="1" kern="0" dirty="0">
                <a:solidFill>
                  <a:srgbClr val="0000FF"/>
                </a:solidFill>
                <a:latin typeface="Comic Sans MS" pitchFamily="66" charset="0"/>
                <a:cs typeface="Arial"/>
              </a:rPr>
              <a:t>-</a:t>
            </a:r>
            <a:r>
              <a:rPr lang="it-IT" sz="3200" b="1" kern="0" dirty="0">
                <a:solidFill>
                  <a:srgbClr val="FF0066"/>
                </a:solidFill>
                <a:latin typeface="Comic Sans MS" pitchFamily="66" charset="0"/>
                <a:cs typeface="Arial"/>
              </a:rPr>
              <a:t>etto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it-IT" sz="3200" b="1" kern="0" dirty="0" err="1">
                <a:solidFill>
                  <a:srgbClr val="0000FF"/>
                </a:solidFill>
                <a:latin typeface="Comic Sans MS" pitchFamily="66" charset="0"/>
                <a:cs typeface="Arial"/>
              </a:rPr>
              <a:t>Libr-</a:t>
            </a:r>
            <a:r>
              <a:rPr lang="it-IT" sz="3200" b="1" kern="0" dirty="0" err="1">
                <a:solidFill>
                  <a:srgbClr val="FF0066"/>
                </a:solidFill>
                <a:latin typeface="Comic Sans MS" pitchFamily="66" charset="0"/>
                <a:cs typeface="Arial"/>
              </a:rPr>
              <a:t>one</a:t>
            </a:r>
            <a:endParaRPr lang="it-IT" sz="3200" b="1" kern="0" dirty="0">
              <a:solidFill>
                <a:srgbClr val="FF0066"/>
              </a:solidFill>
              <a:latin typeface="Comic Sans MS" pitchFamily="66" charset="0"/>
              <a:cs typeface="Arial"/>
            </a:endParaRP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it-IT" sz="3200" b="1" kern="0" dirty="0" err="1">
                <a:solidFill>
                  <a:srgbClr val="0000FF"/>
                </a:solidFill>
                <a:latin typeface="Comic Sans MS" pitchFamily="66" charset="0"/>
                <a:cs typeface="Arial"/>
              </a:rPr>
              <a:t>Libr-</a:t>
            </a:r>
            <a:r>
              <a:rPr lang="it-IT" sz="3200" b="1" kern="0" dirty="0" err="1">
                <a:solidFill>
                  <a:srgbClr val="FF0066"/>
                </a:solidFill>
                <a:latin typeface="Comic Sans MS" pitchFamily="66" charset="0"/>
                <a:cs typeface="Arial"/>
              </a:rPr>
              <a:t>accio</a:t>
            </a:r>
            <a:endParaRPr lang="it-IT" sz="3200" b="1" kern="0" dirty="0">
              <a:solidFill>
                <a:srgbClr val="FF0066"/>
              </a:solidFill>
              <a:latin typeface="Comic Sans MS" pitchFamily="66" charset="0"/>
              <a:cs typeface="Arial"/>
            </a:endParaRP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it-IT" sz="3200" b="1" kern="0" dirty="0" err="1">
                <a:solidFill>
                  <a:srgbClr val="0000FF"/>
                </a:solidFill>
                <a:latin typeface="Comic Sans MS" pitchFamily="66" charset="0"/>
                <a:cs typeface="Arial"/>
              </a:rPr>
              <a:t>Libr-</a:t>
            </a:r>
            <a:r>
              <a:rPr lang="it-IT" sz="3200" b="1" kern="0" dirty="0" err="1">
                <a:solidFill>
                  <a:srgbClr val="FF0066"/>
                </a:solidFill>
                <a:latin typeface="Comic Sans MS" pitchFamily="66" charset="0"/>
                <a:cs typeface="Arial"/>
              </a:rPr>
              <a:t>icino</a:t>
            </a:r>
            <a:endParaRPr lang="it-IT" sz="3200" b="1" kern="0" dirty="0">
              <a:solidFill>
                <a:srgbClr val="FF0066"/>
              </a:solidFill>
              <a:latin typeface="Comic Sans MS" pitchFamily="66" charset="0"/>
              <a:cs typeface="Arial"/>
            </a:endParaRPr>
          </a:p>
        </p:txBody>
      </p:sp>
      <p:pic>
        <p:nvPicPr>
          <p:cNvPr id="9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275856" y="232245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607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39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1331640" y="1268760"/>
            <a:ext cx="13051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b="1" kern="0" dirty="0">
                <a:solidFill>
                  <a:srgbClr val="FF0000"/>
                </a:solidFill>
                <a:latin typeface="Comic Sans MS" pitchFamily="66" charset="0"/>
                <a:cs typeface="Arial"/>
              </a:rPr>
              <a:t>NOME</a:t>
            </a:r>
            <a:endParaRPr lang="it-IT" dirty="0"/>
          </a:p>
        </p:txBody>
      </p:sp>
      <p:pic>
        <p:nvPicPr>
          <p:cNvPr id="4" name="Picture 6" descr="gatto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348880"/>
            <a:ext cx="1530052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tangolo 4"/>
          <p:cNvSpPr/>
          <p:nvPr/>
        </p:nvSpPr>
        <p:spPr>
          <a:xfrm>
            <a:off x="443576" y="4178040"/>
            <a:ext cx="21932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it-IT" sz="3600" b="1" kern="0" dirty="0">
                <a:solidFill>
                  <a:srgbClr val="FF0000"/>
                </a:solidFill>
                <a:latin typeface="Comic Sans MS" pitchFamily="66" charset="0"/>
                <a:cs typeface="Arial"/>
              </a:rPr>
              <a:t>GATTO</a:t>
            </a:r>
          </a:p>
        </p:txBody>
      </p:sp>
      <p:sp>
        <p:nvSpPr>
          <p:cNvPr id="6" name="Rettangolo 5"/>
          <p:cNvSpPr/>
          <p:nvPr/>
        </p:nvSpPr>
        <p:spPr>
          <a:xfrm>
            <a:off x="4572000" y="1304643"/>
            <a:ext cx="34243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spcBef>
                <a:spcPct val="20000"/>
              </a:spcBef>
              <a:spcAft>
                <a:spcPct val="0"/>
              </a:spcAft>
            </a:pPr>
            <a:r>
              <a:rPr lang="it-IT" sz="2800" b="1" kern="0" dirty="0">
                <a:solidFill>
                  <a:srgbClr val="0000FF"/>
                </a:solidFill>
                <a:latin typeface="Comic Sans MS" pitchFamily="66" charset="0"/>
                <a:cs typeface="Arial"/>
              </a:rPr>
              <a:t>NOME ALTERATO</a:t>
            </a:r>
          </a:p>
        </p:txBody>
      </p:sp>
      <p:sp>
        <p:nvSpPr>
          <p:cNvPr id="7" name="Rettangolo 6"/>
          <p:cNvSpPr/>
          <p:nvPr/>
        </p:nvSpPr>
        <p:spPr>
          <a:xfrm>
            <a:off x="4283968" y="2276872"/>
            <a:ext cx="4572000" cy="176663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it-IT" sz="3200" b="1" kern="0" dirty="0" err="1">
                <a:solidFill>
                  <a:srgbClr val="0000FF"/>
                </a:solidFill>
                <a:latin typeface="Comic Sans MS" pitchFamily="66" charset="0"/>
                <a:cs typeface="Arial"/>
              </a:rPr>
              <a:t>gatt</a:t>
            </a:r>
            <a:r>
              <a:rPr lang="it-IT" sz="3200" b="1" kern="0" dirty="0">
                <a:solidFill>
                  <a:srgbClr val="0000FF"/>
                </a:solidFill>
                <a:latin typeface="Comic Sans MS" pitchFamily="66" charset="0"/>
                <a:cs typeface="Arial"/>
              </a:rPr>
              <a:t>-</a:t>
            </a:r>
            <a:r>
              <a:rPr lang="it-IT" sz="3200" b="1" kern="0" dirty="0">
                <a:solidFill>
                  <a:srgbClr val="FF0066"/>
                </a:solidFill>
                <a:latin typeface="Comic Sans MS" pitchFamily="66" charset="0"/>
                <a:cs typeface="Arial"/>
              </a:rPr>
              <a:t>ino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it-IT" sz="3200" b="1" kern="0" dirty="0" err="1">
                <a:solidFill>
                  <a:srgbClr val="0000FF"/>
                </a:solidFill>
                <a:latin typeface="Comic Sans MS" pitchFamily="66" charset="0"/>
                <a:cs typeface="Arial"/>
              </a:rPr>
              <a:t>gatt-</a:t>
            </a:r>
            <a:r>
              <a:rPr lang="it-IT" sz="3200" b="1" kern="0" dirty="0" err="1">
                <a:solidFill>
                  <a:srgbClr val="FF0066"/>
                </a:solidFill>
                <a:latin typeface="Comic Sans MS" pitchFamily="66" charset="0"/>
                <a:cs typeface="Arial"/>
              </a:rPr>
              <a:t>one</a:t>
            </a:r>
            <a:endParaRPr lang="it-IT" sz="3200" b="1" kern="0" dirty="0">
              <a:solidFill>
                <a:srgbClr val="FF0066"/>
              </a:solidFill>
              <a:latin typeface="Comic Sans MS" pitchFamily="66" charset="0"/>
              <a:cs typeface="Arial"/>
            </a:endParaRP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it-IT" sz="3200" b="1" kern="0" dirty="0" err="1">
                <a:solidFill>
                  <a:srgbClr val="0000FF"/>
                </a:solidFill>
                <a:latin typeface="Comic Sans MS" pitchFamily="66" charset="0"/>
                <a:cs typeface="Arial"/>
              </a:rPr>
              <a:t>gatt-</a:t>
            </a:r>
            <a:r>
              <a:rPr lang="it-IT" sz="3200" b="1" kern="0" dirty="0" err="1">
                <a:solidFill>
                  <a:srgbClr val="FF0066"/>
                </a:solidFill>
                <a:latin typeface="Comic Sans MS" pitchFamily="66" charset="0"/>
                <a:cs typeface="Arial"/>
              </a:rPr>
              <a:t>accio</a:t>
            </a:r>
            <a:endParaRPr lang="it-IT" sz="3200" b="1" kern="0" dirty="0">
              <a:solidFill>
                <a:srgbClr val="FF0066"/>
              </a:solidFill>
              <a:latin typeface="Comic Sans MS" pitchFamily="66" charset="0"/>
              <a:cs typeface="Arial"/>
            </a:endParaRPr>
          </a:p>
        </p:txBody>
      </p:sp>
      <p:pic>
        <p:nvPicPr>
          <p:cNvPr id="8" name="Picture 9" descr="9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9968" y="2295644"/>
            <a:ext cx="3810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1" descr="ga4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9143" y="2690736"/>
            <a:ext cx="695325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19742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528975" y="188640"/>
            <a:ext cx="455765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400" b="1" kern="0" dirty="0">
                <a:solidFill>
                  <a:srgbClr val="FF0066"/>
                </a:solidFill>
                <a:latin typeface="Comic Sans MS" pitchFamily="66" charset="0"/>
                <a:ea typeface="+mj-ea"/>
                <a:cs typeface="Arial"/>
              </a:rPr>
              <a:t>ATTENZIONE!!!</a:t>
            </a:r>
            <a:endParaRPr lang="it-IT" dirty="0"/>
          </a:p>
        </p:txBody>
      </p:sp>
      <p:sp>
        <p:nvSpPr>
          <p:cNvPr id="3" name="Rettangolo 2"/>
          <p:cNvSpPr/>
          <p:nvPr/>
        </p:nvSpPr>
        <p:spPr>
          <a:xfrm>
            <a:off x="611560" y="1008387"/>
            <a:ext cx="7848872" cy="2357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it-IT" sz="3200" kern="0" dirty="0">
                <a:solidFill>
                  <a:srgbClr val="9900CC"/>
                </a:solidFill>
                <a:latin typeface="Comic Sans MS" pitchFamily="66" charset="0"/>
                <a:cs typeface="Arial"/>
              </a:rPr>
              <a:t>Il mattone non è un grande matto.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it-IT" sz="3200" kern="0" dirty="0">
                <a:solidFill>
                  <a:srgbClr val="9900CC"/>
                </a:solidFill>
                <a:latin typeface="Comic Sans MS" pitchFamily="66" charset="0"/>
                <a:cs typeface="Arial"/>
              </a:rPr>
              <a:t>Il merluzzo non è un merlo grazioso.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it-IT" sz="3200" kern="0" dirty="0">
                <a:solidFill>
                  <a:srgbClr val="9900CC"/>
                </a:solidFill>
                <a:latin typeface="Comic Sans MS" pitchFamily="66" charset="0"/>
                <a:cs typeface="Arial"/>
              </a:rPr>
              <a:t>Il tacchino non è un piccolo tacco.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it-IT" sz="3200" kern="0" dirty="0">
                <a:solidFill>
                  <a:srgbClr val="9900CC"/>
                </a:solidFill>
                <a:latin typeface="Comic Sans MS" pitchFamily="66" charset="0"/>
                <a:cs typeface="Arial"/>
              </a:rPr>
              <a:t>Il burrone non è un burro grande.</a:t>
            </a:r>
          </a:p>
        </p:txBody>
      </p:sp>
      <p:sp>
        <p:nvSpPr>
          <p:cNvPr id="4" name="Rettangolo 3"/>
          <p:cNvSpPr/>
          <p:nvPr/>
        </p:nvSpPr>
        <p:spPr>
          <a:xfrm>
            <a:off x="0" y="4149080"/>
            <a:ext cx="8460432" cy="117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it-IT" sz="3200" kern="0" dirty="0" smtClean="0">
                <a:solidFill>
                  <a:srgbClr val="9900CC"/>
                </a:solidFill>
                <a:latin typeface="Comic Sans MS" pitchFamily="66" charset="0"/>
                <a:cs typeface="Arial"/>
              </a:rPr>
              <a:t>    Mattone</a:t>
            </a:r>
            <a:r>
              <a:rPr lang="it-IT" sz="3200" kern="0" dirty="0">
                <a:solidFill>
                  <a:srgbClr val="9900CC"/>
                </a:solidFill>
                <a:latin typeface="Comic Sans MS" pitchFamily="66" charset="0"/>
                <a:cs typeface="Arial"/>
              </a:rPr>
              <a:t>, merluzzo, tacchino, burrone 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it-IT" sz="3200" kern="0" dirty="0">
                <a:solidFill>
                  <a:srgbClr val="9900CC"/>
                </a:solidFill>
                <a:latin typeface="Comic Sans MS" pitchFamily="66" charset="0"/>
                <a:cs typeface="Arial"/>
              </a:rPr>
              <a:t>            </a:t>
            </a:r>
            <a:r>
              <a:rPr lang="it-IT" sz="3200" b="1" kern="0" dirty="0">
                <a:solidFill>
                  <a:srgbClr val="9900CC"/>
                </a:solidFill>
                <a:latin typeface="Comic Sans MS" pitchFamily="66" charset="0"/>
                <a:cs typeface="Arial"/>
              </a:rPr>
              <a:t>non sono nomi alterati!!!</a:t>
            </a:r>
          </a:p>
        </p:txBody>
      </p:sp>
      <p:pic>
        <p:nvPicPr>
          <p:cNvPr id="6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086633" y="336595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508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32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Visualizza immagine di ori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692697"/>
            <a:ext cx="4968552" cy="6165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tangolo 1"/>
          <p:cNvSpPr/>
          <p:nvPr/>
        </p:nvSpPr>
        <p:spPr>
          <a:xfrm>
            <a:off x="467544" y="92532"/>
            <a:ext cx="36184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it-IT" sz="3600" dirty="0">
                <a:solidFill>
                  <a:srgbClr val="FF0000"/>
                </a:solidFill>
                <a:latin typeface="Calibri"/>
              </a:rPr>
              <a:t>Adesso tocca a voi</a:t>
            </a:r>
          </a:p>
        </p:txBody>
      </p:sp>
    </p:spTree>
    <p:extLst>
      <p:ext uri="{BB962C8B-B14F-4D97-AF65-F5344CB8AC3E}">
        <p14:creationId xmlns:p14="http://schemas.microsoft.com/office/powerpoint/2010/main" val="28663671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ttà">
  <a:themeElements>
    <a:clrScheme name="Città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ttà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ttà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594</TotalTime>
  <Words>235</Words>
  <Application>Microsoft Office PowerPoint</Application>
  <PresentationFormat>Presentazione su schermo (4:3)</PresentationFormat>
  <Paragraphs>67</Paragraphs>
  <Slides>13</Slides>
  <Notes>4</Notes>
  <HiddenSlides>0</HiddenSlides>
  <MMClips>6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4" baseType="lpstr">
      <vt:lpstr>Città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Ministero dell'Economia e delle Finanze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Fenici</dc:title>
  <dc:creator>Lina</dc:creator>
  <cp:lastModifiedBy>lina</cp:lastModifiedBy>
  <cp:revision>129</cp:revision>
  <dcterms:created xsi:type="dcterms:W3CDTF">2020-03-22T15:44:21Z</dcterms:created>
  <dcterms:modified xsi:type="dcterms:W3CDTF">2020-11-17T07:29:31Z</dcterms:modified>
</cp:coreProperties>
</file>