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6"/>
  </p:notesMasterIdLst>
  <p:sldIdLst>
    <p:sldId id="266" r:id="rId2"/>
    <p:sldId id="256" r:id="rId3"/>
    <p:sldId id="261" r:id="rId4"/>
    <p:sldId id="260" r:id="rId5"/>
    <p:sldId id="265" r:id="rId6"/>
    <p:sldId id="263" r:id="rId7"/>
    <p:sldId id="268" r:id="rId8"/>
    <p:sldId id="269" r:id="rId9"/>
    <p:sldId id="270" r:id="rId10"/>
    <p:sldId id="271" r:id="rId11"/>
    <p:sldId id="272" r:id="rId12"/>
    <p:sldId id="273" r:id="rId13"/>
    <p:sldId id="276" r:id="rId14"/>
    <p:sldId id="274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6600"/>
    <a:srgbClr val="FF3300"/>
    <a:srgbClr val="FF3399"/>
    <a:srgbClr val="CC0099"/>
    <a:srgbClr val="0066FF"/>
    <a:srgbClr val="003E6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E7C98-1419-4372-9C19-A2D97AD2F4F8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BFEB-6E58-487D-811C-49A13872CC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97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0762E6-AB4E-4AA6-8893-8F858A30DA3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o immagine per immagini di pronomi person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885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5445224"/>
            <a:ext cx="8534400" cy="1008112"/>
          </a:xfrm>
        </p:spPr>
        <p:txBody>
          <a:bodyPr>
            <a:noAutofit/>
          </a:bodyPr>
          <a:lstStyle/>
          <a:p>
            <a:pPr algn="l"/>
            <a:r>
              <a:rPr lang="it-IT" sz="3200" b="1" dirty="0" smtClean="0">
                <a:solidFill>
                  <a:srgbClr val="009900"/>
                </a:solidFill>
              </a:rPr>
              <a:t>III E CAPOLUOGO</a:t>
            </a:r>
            <a:br>
              <a:rPr lang="it-IT" sz="3200" b="1" dirty="0" smtClean="0">
                <a:solidFill>
                  <a:srgbClr val="009900"/>
                </a:solidFill>
              </a:rPr>
            </a:br>
            <a:r>
              <a:rPr lang="it-IT" sz="3200" b="1" dirty="0" smtClean="0">
                <a:solidFill>
                  <a:srgbClr val="009900"/>
                </a:solidFill>
              </a:rPr>
              <a:t>Italiano- Inglese</a:t>
            </a:r>
            <a:br>
              <a:rPr lang="it-IT" sz="3200" b="1" dirty="0" smtClean="0">
                <a:solidFill>
                  <a:srgbClr val="009900"/>
                </a:solidFill>
              </a:rPr>
            </a:br>
            <a:r>
              <a:rPr lang="it-IT" sz="3200" b="1" dirty="0" err="1" smtClean="0">
                <a:solidFill>
                  <a:srgbClr val="009900"/>
                </a:solidFill>
              </a:rPr>
              <a:t>Ins</a:t>
            </a:r>
            <a:r>
              <a:rPr lang="it-IT" sz="3200" b="1" dirty="0" smtClean="0">
                <a:solidFill>
                  <a:srgbClr val="009900"/>
                </a:solidFill>
              </a:rPr>
              <a:t>. Ciccone P. – Perna F.</a:t>
            </a:r>
            <a:endParaRPr lang="it-IT" sz="32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3212976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" y="0"/>
            <a:ext cx="6939167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234" y="3212976"/>
            <a:ext cx="2470199" cy="340995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834" y="289184"/>
            <a:ext cx="2821661" cy="3067808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40" y="3356992"/>
            <a:ext cx="2530355" cy="3265943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3851920" y="3933056"/>
            <a:ext cx="1429268" cy="79208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3300"/>
                </a:solidFill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17822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852935"/>
            <a:ext cx="1368152" cy="79208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C0099"/>
                </a:solidFill>
              </a:rPr>
              <a:t>SHE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4385"/>
            <a:ext cx="3410660" cy="3128591"/>
          </a:xfrm>
          <a:prstGeom prst="rect">
            <a:avLst/>
          </a:prstGeom>
          <a:ln w="76200">
            <a:solidFill>
              <a:srgbClr val="0066FF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836" y="125950"/>
            <a:ext cx="3426053" cy="2943010"/>
          </a:xfrm>
          <a:prstGeom prst="rect">
            <a:avLst/>
          </a:prstGeom>
          <a:ln w="76200">
            <a:solidFill>
              <a:srgbClr val="FF33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3686588"/>
            <a:ext cx="3410661" cy="3033001"/>
          </a:xfrm>
          <a:prstGeom prst="rect">
            <a:avLst/>
          </a:prstGeom>
          <a:ln w="76200">
            <a:solidFill>
              <a:srgbClr val="FF3399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813" y="3573017"/>
            <a:ext cx="3642076" cy="3105008"/>
          </a:xfrm>
          <a:prstGeom prst="rect">
            <a:avLst/>
          </a:prstGeom>
          <a:ln w="76200">
            <a:solidFill>
              <a:srgbClr val="009900"/>
            </a:solidFill>
          </a:ln>
        </p:spPr>
      </p:pic>
    </p:spTree>
    <p:extLst>
      <p:ext uri="{BB962C8B-B14F-4D97-AF65-F5344CB8AC3E}">
        <p14:creationId xmlns:p14="http://schemas.microsoft.com/office/powerpoint/2010/main" val="419658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537387"/>
            <a:ext cx="1656184" cy="1323661"/>
          </a:xfrm>
        </p:spPr>
        <p:txBody>
          <a:bodyPr/>
          <a:lstStyle/>
          <a:p>
            <a:r>
              <a:rPr lang="it-IT" b="1" dirty="0" smtClean="0">
                <a:solidFill>
                  <a:srgbClr val="FF3300"/>
                </a:solidFill>
              </a:rPr>
              <a:t>IT</a:t>
            </a:r>
            <a:endParaRPr lang="it-IT" b="1" dirty="0">
              <a:solidFill>
                <a:srgbClr val="FF33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362100"/>
            <a:ext cx="2143125" cy="21431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5" y="4509120"/>
            <a:ext cx="2143125" cy="21431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6" y="66592"/>
            <a:ext cx="3838392" cy="30243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274" y="2537387"/>
            <a:ext cx="1246375" cy="182471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793" y="100516"/>
            <a:ext cx="2450207" cy="240102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9915" y="153376"/>
            <a:ext cx="2305050" cy="175641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V="1">
            <a:off x="6457213" y="4332162"/>
            <a:ext cx="2290144" cy="23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355976" cy="6741368"/>
          </a:xfrm>
          <a:prstGeom prst="rect">
            <a:avLst/>
          </a:prstGeom>
          <a:ln w="76200">
            <a:solidFill>
              <a:srgbClr val="FF3399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024" y="0"/>
            <a:ext cx="4355976" cy="6741368"/>
          </a:xfrm>
          <a:prstGeom prst="rect">
            <a:avLst/>
          </a:prstGeom>
          <a:ln w="76200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41305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 PRONOMI PERSONALI&#10;● Per quanto concerne il numero, il pronome personale indica la persona che&#10;parla (1a persona), quell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188640"/>
            <a:ext cx="896913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1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ualizza immagine di 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8" y="404664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260648"/>
            <a:ext cx="8568952" cy="4750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I PRONOMI PERSONALI SOGGETTO </a:t>
            </a:r>
            <a:endParaRPr lang="it-IT" dirty="0">
              <a:latin typeface="Verdana" pitchFamily="34" charset="0"/>
              <a:ea typeface="Verdana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I pronomi personali possono essere usati per indicare chi fa un’azione: in questo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caso si </a:t>
            </a: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chiamano </a:t>
            </a:r>
            <a:r>
              <a:rPr lang="it-IT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pronomi personali soggetto</a:t>
            </a: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 1a persona singolare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io    </a:t>
            </a:r>
            <a:r>
              <a:rPr lang="it-IT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Io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 mangio</a:t>
            </a:r>
            <a:endParaRPr lang="it-IT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 2a persona singolare tu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   </a:t>
            </a:r>
            <a:r>
              <a:rPr lang="it-IT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Tu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 mangi</a:t>
            </a:r>
            <a:endParaRPr lang="it-IT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 </a:t>
            </a:r>
            <a:r>
              <a:rPr lang="it-IT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3° persona </a:t>
            </a:r>
            <a:r>
              <a:rPr lang="it-IT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singolare:</a:t>
            </a:r>
            <a:r>
              <a:rPr lang="it-IT" dirty="0" err="1" smtClean="0">
                <a:latin typeface="Verdana" pitchFamily="34" charset="0"/>
                <a:ea typeface="Verdana" pitchFamily="34" charset="0"/>
                <a:cs typeface="Times New Roman"/>
              </a:rPr>
              <a:t>maschile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 </a:t>
            </a: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egli, lui,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esso </a:t>
            </a:r>
            <a:r>
              <a:rPr lang="it-IT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Egli 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/lui/esso mangia</a:t>
            </a:r>
            <a:endParaRPr lang="it-IT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3a </a:t>
            </a:r>
            <a:r>
              <a:rPr lang="it-IT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persona singolare 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: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femminile </a:t>
            </a: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ella, lei, essa </a:t>
            </a:r>
            <a:r>
              <a:rPr lang="it-IT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Times New Roman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Ella/lei/essa mangia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1a </a:t>
            </a: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persona plurale noi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       </a:t>
            </a:r>
            <a:r>
              <a:rPr lang="it-IT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Noi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 mangiamo</a:t>
            </a:r>
            <a:endParaRPr lang="it-IT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2a persona plurale voi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        </a:t>
            </a:r>
            <a:r>
              <a:rPr lang="it-IT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Voi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 mangiate</a:t>
            </a:r>
            <a:endParaRPr lang="it-IT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3° persona singolare : </a:t>
            </a: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maschile essi, loro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essi/ loro mangiano</a:t>
            </a:r>
            <a:endParaRPr lang="it-IT" dirty="0">
              <a:latin typeface="Verdana" pitchFamily="34" charset="0"/>
              <a:ea typeface="Verdana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3a persona 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plurale: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femminile </a:t>
            </a:r>
            <a:r>
              <a:rPr lang="it-IT" dirty="0">
                <a:latin typeface="Verdana" pitchFamily="34" charset="0"/>
                <a:ea typeface="Verdana" pitchFamily="34" charset="0"/>
                <a:cs typeface="Times New Roman"/>
              </a:rPr>
              <a:t>esse, </a:t>
            </a:r>
            <a:r>
              <a:rPr lang="it-IT" dirty="0" smtClean="0">
                <a:latin typeface="Verdana" pitchFamily="34" charset="0"/>
                <a:ea typeface="Verdana" pitchFamily="34" charset="0"/>
                <a:cs typeface="Times New Roman"/>
              </a:rPr>
              <a:t>loro    </a:t>
            </a:r>
            <a:r>
              <a:rPr lang="it-IT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Times New Roman"/>
              </a:rPr>
              <a:t>Esse/loro mangiano</a:t>
            </a:r>
            <a:endParaRPr lang="it-IT" dirty="0">
              <a:effectLst/>
              <a:latin typeface="Verdana" pitchFamily="34" charset="0"/>
              <a:ea typeface="Verdana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41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44" y="1484784"/>
            <a:ext cx="6931025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51720" y="620688"/>
            <a:ext cx="4492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000" dirty="0">
                <a:solidFill>
                  <a:srgbClr val="FF0000"/>
                </a:solidFill>
                <a:latin typeface="Calibri"/>
              </a:rPr>
              <a:t>PRONOMI INDIRETTI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605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38981"/>
            <a:ext cx="8784976" cy="6719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8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Adesso tocca a voi</a:t>
            </a:r>
            <a:endParaRPr lang="it-IT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  Inserisci il pronome personale soggetto adatto davanti a ogni forma verbale.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1. . . . . . andavo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2………….imparate la storia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3 ……….. abbiamo giocato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4…………….hai pranzato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5………….   studio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6…………….disegnano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7……………..ho un bel giocattolo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8</a:t>
            </a:r>
            <a:r>
              <a:rPr lang="it-IT" dirty="0" smtClean="0">
                <a:latin typeface="Calibri"/>
                <a:ea typeface="Calibri"/>
                <a:cs typeface="Times New Roman"/>
              </a:rPr>
              <a:t>………………ridete</a:t>
            </a:r>
            <a:endParaRPr lang="it-IT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9…………….  corrono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10…………..sorridi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11</a:t>
            </a:r>
            <a:r>
              <a:rPr lang="it-IT" dirty="0" smtClean="0">
                <a:latin typeface="Calibri"/>
                <a:ea typeface="Calibri"/>
                <a:cs typeface="Times New Roman"/>
              </a:rPr>
              <a:t>……………… </a:t>
            </a:r>
            <a:r>
              <a:rPr lang="it-IT" dirty="0">
                <a:latin typeface="Calibri"/>
                <a:ea typeface="Calibri"/>
                <a:cs typeface="Times New Roman"/>
              </a:rPr>
              <a:t>corro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Calibri"/>
                <a:ea typeface="Calibri"/>
                <a:cs typeface="Times New Roman"/>
              </a:rPr>
              <a:t>12……………..saltiamo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100" dirty="0">
                <a:latin typeface="Calibri"/>
                <a:ea typeface="Calibri"/>
                <a:cs typeface="Times New Roman"/>
              </a:rPr>
              <a:t> </a:t>
            </a:r>
            <a:endParaRPr lang="it-IT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305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127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5" y="-27919"/>
            <a:ext cx="4063961" cy="6552728"/>
          </a:xfrm>
          <a:prstGeom prst="rect">
            <a:avLst/>
          </a:prstGeom>
          <a:ln w="76200">
            <a:solidFill>
              <a:srgbClr val="0066FF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6017" y="0"/>
            <a:ext cx="4427984" cy="6669361"/>
          </a:xfrm>
          <a:prstGeom prst="rect">
            <a:avLst/>
          </a:prstGeom>
          <a:ln w="76200">
            <a:solidFill>
              <a:srgbClr val="0066FF"/>
            </a:solidFill>
          </a:ln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4608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632"/>
            <a:ext cx="8492464" cy="666120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tà">
  <a:themeElements>
    <a:clrScheme name="Città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462</TotalTime>
  <Words>173</Words>
  <Application>Microsoft Office PowerPoint</Application>
  <PresentationFormat>Presentazione su schermo (4:3)</PresentationFormat>
  <Paragraphs>30</Paragraphs>
  <Slides>14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Calibri</vt:lpstr>
      <vt:lpstr>Georgia</vt:lpstr>
      <vt:lpstr>Times New Roman</vt:lpstr>
      <vt:lpstr>Verdana</vt:lpstr>
      <vt:lpstr>Wingdings</vt:lpstr>
      <vt:lpstr>Wingdings 2</vt:lpstr>
      <vt:lpstr>Città</vt:lpstr>
      <vt:lpstr>III E CAPOLUOGO Italiano- Inglese Ins. Ciccone P. – Perna F.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HE</vt:lpstr>
      <vt:lpstr>SHE</vt:lpstr>
      <vt:lpstr>IT</vt:lpstr>
      <vt:lpstr>Presentazione standard di PowerPoint</vt:lpstr>
    </vt:vector>
  </TitlesOfParts>
  <Company>Ministero dell'Economia e delle Finanze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frase</dc:title>
  <dc:creator>Lina</dc:creator>
  <cp:lastModifiedBy>MyPc</cp:lastModifiedBy>
  <cp:revision>93</cp:revision>
  <dcterms:created xsi:type="dcterms:W3CDTF">2020-03-22T15:44:21Z</dcterms:created>
  <dcterms:modified xsi:type="dcterms:W3CDTF">2020-11-26T17:03:52Z</dcterms:modified>
</cp:coreProperties>
</file>