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2"/>
  </p:notesMasterIdLst>
  <p:sldIdLst>
    <p:sldId id="256" r:id="rId2"/>
    <p:sldId id="260" r:id="rId3"/>
    <p:sldId id="262" r:id="rId4"/>
    <p:sldId id="259" r:id="rId5"/>
    <p:sldId id="264" r:id="rId6"/>
    <p:sldId id="265" r:id="rId7"/>
    <p:sldId id="266" r:id="rId8"/>
    <p:sldId id="267" r:id="rId9"/>
    <p:sldId id="261" r:id="rId10"/>
    <p:sldId id="263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615" autoAdjust="0"/>
  </p:normalViewPr>
  <p:slideViewPr>
    <p:cSldViewPr>
      <p:cViewPr varScale="1">
        <p:scale>
          <a:sx n="67" d="100"/>
          <a:sy n="67" d="100"/>
        </p:scale>
        <p:origin x="126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E7C98-1419-4372-9C19-A2D97AD2F4F8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DBFEB-6E58-487D-811C-49A13872CC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0971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DBFEB-6E58-487D-811C-49A13872CCBD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5969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60762E6-AB4E-4AA6-8893-8F858A30DA3C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60762E6-AB4E-4AA6-8893-8F858A30DA3C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60762E6-AB4E-4AA6-8893-8F858A30DA3C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hyperlink" Target="https://i.pinimg.com/474x/cc/43/73/cc43738e60458bf4b790ac5a22ad62e0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https://www.maestracarmelina.com/wp-content/uploads/2018/01/Articoli-Determinativi-Indeterminativi-Esercizi-Scuola-Primaria-1-456x230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403648" y="836712"/>
            <a:ext cx="5976664" cy="4392488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093589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/>
              <a:t>Le fonti storiche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Le tracce del passato studiate dallo storico sono dette </a:t>
            </a:r>
            <a:r>
              <a:rPr lang="it-IT" b="1" dirty="0">
                <a:solidFill>
                  <a:srgbClr val="FF0000"/>
                </a:solidFill>
              </a:rPr>
              <a:t>fonti</a:t>
            </a:r>
            <a:r>
              <a:rPr lang="it-IT" dirty="0"/>
              <a:t>.</a:t>
            </a:r>
          </a:p>
          <a:p>
            <a:r>
              <a:rPr lang="it-IT" dirty="0"/>
              <a:t>Una fonte può essere</a:t>
            </a:r>
          </a:p>
          <a:p>
            <a:r>
              <a:rPr lang="it-IT" b="1" dirty="0">
                <a:solidFill>
                  <a:srgbClr val="FF0000"/>
                </a:solidFill>
              </a:rPr>
              <a:t>ORALE</a:t>
            </a:r>
            <a:r>
              <a:rPr lang="it-IT" dirty="0"/>
              <a:t>: è il racconto di un fatto realmente accaduto da parte di un “testimone” diretto. Questo tipo di fonte è detta </a:t>
            </a:r>
            <a:r>
              <a:rPr lang="it-IT" dirty="0">
                <a:solidFill>
                  <a:srgbClr val="008000"/>
                </a:solidFill>
              </a:rPr>
              <a:t>testimonianza</a:t>
            </a:r>
            <a:r>
              <a:rPr lang="it-IT" dirty="0"/>
              <a:t>.</a:t>
            </a:r>
          </a:p>
          <a:p>
            <a:r>
              <a:rPr lang="it-IT" b="1" dirty="0">
                <a:solidFill>
                  <a:srgbClr val="FF0000"/>
                </a:solidFill>
              </a:rPr>
              <a:t>SCRITTA</a:t>
            </a:r>
            <a:r>
              <a:rPr lang="it-IT" dirty="0"/>
              <a:t>: riguarda tutti i documenti scritti (lettere, diari, quaderni, libri...)</a:t>
            </a:r>
          </a:p>
          <a:p>
            <a:r>
              <a:rPr lang="it-IT" b="1" dirty="0">
                <a:solidFill>
                  <a:srgbClr val="FF0000"/>
                </a:solidFill>
              </a:rPr>
              <a:t>VISIVA</a:t>
            </a:r>
            <a:r>
              <a:rPr lang="it-IT" dirty="0"/>
              <a:t>: è costituita da un'immagine (fotografie, dipinti, carte geografiche...)</a:t>
            </a:r>
          </a:p>
          <a:p>
            <a:r>
              <a:rPr lang="it-IT" b="1" dirty="0">
                <a:solidFill>
                  <a:srgbClr val="FF0000"/>
                </a:solidFill>
              </a:rPr>
              <a:t>MATERIALE</a:t>
            </a:r>
            <a:r>
              <a:rPr lang="it-IT" dirty="0"/>
              <a:t>: comprende tutte le cose rimaste del passato: resti di animali, piante ed oggetti antichi. Questo tipo di fonte è detta </a:t>
            </a:r>
            <a:r>
              <a:rPr lang="it-IT" dirty="0">
                <a:solidFill>
                  <a:srgbClr val="008000"/>
                </a:solidFill>
              </a:rPr>
              <a:t>reperto</a:t>
            </a:r>
            <a:r>
              <a:rPr lang="it-IT" dirty="0"/>
              <a:t>.</a:t>
            </a:r>
          </a:p>
          <a:p>
            <a:endParaRPr lang="it-IT" dirty="0"/>
          </a:p>
        </p:txBody>
      </p:sp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19672" y="620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0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1400" b="1" dirty="0">
                <a:latin typeface="Calibri"/>
                <a:ea typeface="Calibri"/>
                <a:cs typeface="Times New Roman"/>
              </a:rPr>
              <a:t>Gli articoli si distinguono in : 1) articoli determinativi che  si usano in riferimento a cose,  persone o animali determinati e noti. </a:t>
            </a:r>
            <a:br>
              <a:rPr lang="it-IT" sz="1400" b="1" dirty="0">
                <a:latin typeface="Calibri"/>
                <a:ea typeface="Calibri"/>
                <a:cs typeface="Times New Roman"/>
              </a:rPr>
            </a:br>
            <a:r>
              <a:rPr lang="it-IT" sz="1400" b="1" dirty="0">
                <a:latin typeface="Calibri"/>
                <a:ea typeface="Calibri"/>
                <a:cs typeface="Times New Roman"/>
              </a:rPr>
              <a:t>       2)Articoli indeterminativi che si usano in riferimento a cose</a:t>
            </a:r>
            <a:r>
              <a:rPr lang="it-IT" sz="1400" b="1">
                <a:latin typeface="Calibri"/>
                <a:ea typeface="Calibri"/>
                <a:cs typeface="Times New Roman"/>
              </a:rPr>
              <a:t>,  persone </a:t>
            </a:r>
            <a:r>
              <a:rPr lang="it-IT" sz="1400" b="1" dirty="0">
                <a:latin typeface="Calibri"/>
                <a:ea typeface="Calibri"/>
                <a:cs typeface="Times New Roman"/>
              </a:rPr>
              <a:t>o animali indeterminati, non noti</a:t>
            </a:r>
            <a:endParaRPr lang="it-IT" sz="1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600" b="1" dirty="0">
                <a:latin typeface="Calibri"/>
                <a:ea typeface="Calibri"/>
                <a:cs typeface="Times New Roman"/>
              </a:rPr>
              <a:t>Come si usano gli articoli maschili</a:t>
            </a:r>
            <a:endParaRPr lang="it-IT" sz="105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400" b="1" dirty="0">
                <a:latin typeface="Calibri"/>
                <a:ea typeface="Calibri"/>
                <a:cs typeface="Times New Roman"/>
              </a:rPr>
              <a:t>Uno e lo</a:t>
            </a:r>
            <a:r>
              <a:rPr lang="it-IT" sz="1600" dirty="0">
                <a:latin typeface="Calibri"/>
                <a:ea typeface="Calibri"/>
                <a:cs typeface="Times New Roman"/>
              </a:rPr>
              <a:t> (singolare davanti a nomi che iniziano con z- x-</a:t>
            </a:r>
            <a:r>
              <a:rPr lang="it-IT" sz="1600" dirty="0" err="1">
                <a:latin typeface="Calibri"/>
                <a:ea typeface="Calibri"/>
                <a:cs typeface="Times New Roman"/>
              </a:rPr>
              <a:t>ps</a:t>
            </a:r>
            <a:r>
              <a:rPr lang="it-IT" sz="1600" dirty="0">
                <a:latin typeface="Calibri"/>
                <a:ea typeface="Calibri"/>
                <a:cs typeface="Times New Roman"/>
              </a:rPr>
              <a:t>- </a:t>
            </a:r>
            <a:r>
              <a:rPr lang="it-IT" sz="1600" dirty="0" err="1">
                <a:latin typeface="Calibri"/>
                <a:ea typeface="Calibri"/>
                <a:cs typeface="Times New Roman"/>
              </a:rPr>
              <a:t>gn</a:t>
            </a:r>
            <a:r>
              <a:rPr lang="it-IT" sz="1600" dirty="0">
                <a:latin typeface="Calibri"/>
                <a:ea typeface="Calibri"/>
                <a:cs typeface="Times New Roman"/>
              </a:rPr>
              <a:t>- s  +consonante</a:t>
            </a:r>
            <a:endParaRPr lang="it-IT" sz="105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1400" dirty="0">
                <a:latin typeface="Calibri"/>
                <a:ea typeface="Calibri"/>
                <a:cs typeface="Times New Roman"/>
              </a:rPr>
              <a:t>  *  </a:t>
            </a:r>
            <a:r>
              <a:rPr lang="it-IT" sz="1600" dirty="0">
                <a:latin typeface="Calibri"/>
                <a:ea typeface="Calibri"/>
                <a:cs typeface="Times New Roman"/>
              </a:rPr>
              <a:t>  </a:t>
            </a:r>
            <a:r>
              <a:rPr lang="it-IT" sz="1400" dirty="0">
                <a:latin typeface="Calibri"/>
                <a:ea typeface="Calibri"/>
                <a:cs typeface="Times New Roman"/>
              </a:rPr>
              <a:t>lo /uno zoccolo; uno /lo psichiatra; lo/uno spago</a:t>
            </a:r>
            <a:endParaRPr lang="it-IT" sz="105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400" dirty="0">
                <a:latin typeface="Calibri"/>
                <a:ea typeface="Calibri"/>
                <a:cs typeface="Times New Roman"/>
              </a:rPr>
              <a:t> lo / uno gnomo ecc..)</a:t>
            </a:r>
            <a:endParaRPr lang="it-IT" sz="105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400" b="1" dirty="0">
                <a:latin typeface="Calibri"/>
                <a:ea typeface="Calibri"/>
                <a:cs typeface="Times New Roman"/>
              </a:rPr>
              <a:t>Gli</a:t>
            </a:r>
            <a:r>
              <a:rPr lang="it-IT" sz="1400" dirty="0">
                <a:latin typeface="Calibri"/>
                <a:ea typeface="Calibri"/>
                <a:cs typeface="Times New Roman"/>
              </a:rPr>
              <a:t> ( Plurale solo per l’articolo lo, uno non ha il plurale ( gli zoccoli, gli gnomi, gli psichiatri).</a:t>
            </a:r>
            <a:endParaRPr lang="it-IT" sz="105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400" b="1" dirty="0">
                <a:latin typeface="Calibri"/>
                <a:ea typeface="Calibri"/>
                <a:cs typeface="Times New Roman"/>
              </a:rPr>
              <a:t>L’  </a:t>
            </a:r>
            <a:r>
              <a:rPr lang="it-IT" sz="1400" dirty="0">
                <a:latin typeface="Calibri"/>
                <a:ea typeface="Calibri"/>
                <a:cs typeface="Times New Roman"/>
              </a:rPr>
              <a:t>(Singolare davanti a nomi che iniziano per vocale : l’albero, l’amico, l’areo …).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400" b="1" dirty="0">
                <a:latin typeface="Calibri"/>
                <a:ea typeface="Calibri"/>
                <a:cs typeface="Times New Roman"/>
              </a:rPr>
              <a:t>Un</a:t>
            </a:r>
            <a:r>
              <a:rPr lang="it-IT" sz="1400" dirty="0">
                <a:latin typeface="Calibri"/>
                <a:ea typeface="Calibri"/>
                <a:cs typeface="Times New Roman"/>
              </a:rPr>
              <a:t> singolare non vuole l’apostrofo davanti  a nomi maschili che inizino per vocale: un albero, un amico..</a:t>
            </a:r>
            <a:endParaRPr lang="it-IT" sz="105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400" b="1" dirty="0">
                <a:latin typeface="Calibri"/>
                <a:ea typeface="Calibri"/>
                <a:cs typeface="Times New Roman"/>
              </a:rPr>
              <a:t>Gli (</a:t>
            </a:r>
            <a:r>
              <a:rPr lang="it-IT" sz="1400" dirty="0">
                <a:latin typeface="Calibri"/>
                <a:ea typeface="Calibri"/>
                <a:cs typeface="Times New Roman"/>
              </a:rPr>
              <a:t>Plurale solo per l’articolo determinativo: gli alberi, gli amici, gli aerei..)</a:t>
            </a:r>
            <a:endParaRPr lang="it-IT" sz="1050" dirty="0">
              <a:latin typeface="Calibri"/>
              <a:ea typeface="Calibri"/>
              <a:cs typeface="Times New Roman"/>
            </a:endParaRPr>
          </a:p>
          <a:p>
            <a:endParaRPr lang="it-IT" sz="1400" dirty="0"/>
          </a:p>
        </p:txBody>
      </p:sp>
      <p:pic>
        <p:nvPicPr>
          <p:cNvPr id="8" name="Segnaposto contenuto 7" descr="Visualizza immagine di origine"/>
          <p:cNvPicPr>
            <a:picLocks noGrp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4320479" cy="39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1600" y="13407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04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b="1" dirty="0">
                <a:solidFill>
                  <a:srgbClr val="000080"/>
                </a:solidFill>
              </a:rPr>
              <a:t>Articoli indeterminativi</a:t>
            </a:r>
            <a:r>
              <a:rPr lang="it-IT" sz="1800" b="1" dirty="0">
                <a:solidFill>
                  <a:srgbClr val="000080"/>
                </a:solidFill>
              </a:rPr>
              <a:t>:</a:t>
            </a:r>
            <a:r>
              <a:rPr lang="it-IT" sz="1800" dirty="0">
                <a:solidFill>
                  <a:srgbClr val="6B6B6B"/>
                </a:solidFill>
              </a:rPr>
              <a:t> </a:t>
            </a:r>
            <a:r>
              <a:rPr lang="it-IT" sz="2000" dirty="0">
                <a:solidFill>
                  <a:srgbClr val="6B6B6B"/>
                </a:solidFill>
              </a:rPr>
              <a:t>si usano in riferimento a </a:t>
            </a:r>
            <a:r>
              <a:rPr lang="it-IT" sz="2000" dirty="0">
                <a:solidFill>
                  <a:srgbClr val="000080"/>
                </a:solidFill>
              </a:rPr>
              <a:t>cose, persone indeterminate, non note</a:t>
            </a:r>
            <a:r>
              <a:rPr lang="it-IT" sz="2000" dirty="0">
                <a:solidFill>
                  <a:srgbClr val="6B6B6B"/>
                </a:solidFill>
              </a:rPr>
              <a:t> 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750"/>
              </a:spcAft>
            </a:pPr>
            <a:endParaRPr lang="it-IT" sz="1600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it-IT" sz="1400" dirty="0">
              <a:latin typeface="Calibri"/>
              <a:ea typeface="Calibri"/>
              <a:cs typeface="Times New Roman"/>
            </a:endParaRPr>
          </a:p>
          <a:p>
            <a:endParaRPr lang="it-IT" sz="180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00600" y="1772816"/>
            <a:ext cx="4038600" cy="42805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b="1" u="sng" dirty="0">
                <a:latin typeface="Calibri"/>
                <a:ea typeface="Calibri"/>
                <a:cs typeface="Times New Roman"/>
              </a:rPr>
              <a:t>Gli articoli indeterminativi non hanno plurale</a:t>
            </a:r>
            <a:r>
              <a:rPr lang="it-IT" sz="1800" dirty="0">
                <a:latin typeface="Calibri"/>
                <a:ea typeface="Calibri"/>
                <a:cs typeface="Times New Roman"/>
              </a:rPr>
              <a:t>. </a:t>
            </a:r>
            <a:r>
              <a:rPr lang="it-IT" sz="1800" u="sng" dirty="0">
                <a:latin typeface="Calibri"/>
                <a:ea typeface="Calibri"/>
                <a:cs typeface="Times New Roman"/>
              </a:rPr>
              <a:t>Pertanto per esprimere una quantità indeterminata al plurale dobbiamo usare il plurale degli articoli partitivi.</a:t>
            </a:r>
            <a:r>
              <a:rPr lang="it-IT" sz="1800" dirty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 </a:t>
            </a:r>
            <a:endParaRPr lang="it-IT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Articoli partitivi:</a:t>
            </a:r>
            <a:r>
              <a:rPr lang="it-IT" sz="1800" dirty="0">
                <a:solidFill>
                  <a:srgbClr val="6B6B6B"/>
                </a:solidFill>
                <a:latin typeface="Arial"/>
                <a:ea typeface="Calibri"/>
                <a:cs typeface="Times New Roman"/>
              </a:rPr>
              <a:t> esprimono </a:t>
            </a:r>
            <a:r>
              <a:rPr lang="it-IT" sz="1800" dirty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una quantità indeterminata, una parte di un tutto.</a:t>
            </a:r>
            <a:endParaRPr lang="it-IT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Singolare un panino, plurale dei panini; Singolare un albero, plurale degli alberi; una mamma, plurale delle mamme, singolare uno gnomo, plurale degli gnomi.</a:t>
            </a:r>
            <a:endParaRPr lang="it-IT" sz="1800" dirty="0">
              <a:latin typeface="Calibri"/>
              <a:ea typeface="Calibri"/>
              <a:cs typeface="Times New Roman"/>
            </a:endParaRPr>
          </a:p>
          <a:p>
            <a:endParaRPr lang="it-IT" sz="1400" dirty="0"/>
          </a:p>
        </p:txBody>
      </p:sp>
      <p:pic>
        <p:nvPicPr>
          <p:cNvPr id="5" name="Immagine 4" descr="Visualizza immagine di origin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392488" cy="439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1600" y="908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4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5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https://i.pinimg.com/474x/cc/43/73/cc43738e60458bf4b790ac5a22ad62e0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35" y="188640"/>
            <a:ext cx="6120130" cy="6120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6128" y="36450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1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MyPc\Documenti\Immagini\teach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6503459" cy="457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286000" y="1890117"/>
            <a:ext cx="4572000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44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Definite and </a:t>
            </a:r>
            <a:br>
              <a:rPr lang="it-IT" sz="44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</a:br>
            <a:br>
              <a:rPr lang="it-IT" sz="44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</a:br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73" y="674837"/>
            <a:ext cx="75231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audi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12360" y="35730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9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MyPc\Documenti\Immagini\gli articoli in ingle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204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395536" y="217323"/>
            <a:ext cx="8568952" cy="6380029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it-IT" sz="2400" b="1" dirty="0">
                <a:latin typeface="Times New Roman" pitchFamily="18" charset="0"/>
                <a:cs typeface="Times New Roman" pitchFamily="18" charset="0"/>
              </a:rPr>
            </a:br>
            <a:br>
              <a:rPr lang="it-IT" sz="2400" b="1" dirty="0">
                <a:latin typeface="Times New Roman" pitchFamily="18" charset="0"/>
                <a:cs typeface="Times New Roman" pitchFamily="18" charset="0"/>
              </a:rPr>
            </a:br>
            <a:br>
              <a:rPr lang="it-IT" sz="2400" b="1" dirty="0">
                <a:latin typeface="Times New Roman" pitchFamily="18" charset="0"/>
                <a:cs typeface="Times New Roman" pitchFamily="18" charset="0"/>
              </a:rPr>
            </a:br>
            <a:br>
              <a:rPr lang="it-IT" sz="2400" b="1" dirty="0">
                <a:latin typeface="Times New Roman" pitchFamily="18" charset="0"/>
                <a:cs typeface="Times New Roman" pitchFamily="18" charset="0"/>
              </a:rPr>
            </a:br>
            <a:br>
              <a:rPr lang="it-IT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it-IT" sz="9600" b="1" dirty="0">
                <a:latin typeface="Times New Roman" pitchFamily="18" charset="0"/>
                <a:cs typeface="Times New Roman" pitchFamily="18" charset="0"/>
              </a:rPr>
              <a:t>Copy </a:t>
            </a:r>
            <a:r>
              <a:rPr lang="it-IT" sz="9600" b="1" dirty="0" err="1">
                <a:latin typeface="Times New Roman" pitchFamily="18" charset="0"/>
                <a:cs typeface="Times New Roman" pitchFamily="18" charset="0"/>
              </a:rPr>
              <a:t>these</a:t>
            </a:r>
            <a:r>
              <a:rPr lang="it-IT" sz="9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9600" b="1" dirty="0" err="1">
                <a:latin typeface="Times New Roman" pitchFamily="18" charset="0"/>
                <a:cs typeface="Times New Roman" pitchFamily="18" charset="0"/>
              </a:rPr>
              <a:t>exercises</a:t>
            </a:r>
            <a:r>
              <a:rPr lang="it-IT" sz="9600" b="1" dirty="0">
                <a:latin typeface="Times New Roman" pitchFamily="18" charset="0"/>
                <a:cs typeface="Times New Roman" pitchFamily="18" charset="0"/>
              </a:rPr>
              <a:t> on the </a:t>
            </a:r>
            <a:r>
              <a:rPr lang="it-IT" sz="9600" b="1" dirty="0" err="1">
                <a:latin typeface="Times New Roman" pitchFamily="18" charset="0"/>
                <a:cs typeface="Times New Roman" pitchFamily="18" charset="0"/>
              </a:rPr>
              <a:t>copybook</a:t>
            </a:r>
            <a:r>
              <a:rPr lang="it-IT" sz="9600" b="1" dirty="0">
                <a:latin typeface="Times New Roman" pitchFamily="18" charset="0"/>
                <a:cs typeface="Times New Roman" pitchFamily="18" charset="0"/>
              </a:rPr>
              <a:t> and complete.</a:t>
            </a:r>
            <a:br>
              <a:rPr lang="it-IT" sz="9600" b="1" dirty="0">
                <a:latin typeface="Times New Roman" pitchFamily="18" charset="0"/>
                <a:cs typeface="Times New Roman" pitchFamily="18" charset="0"/>
              </a:rPr>
            </a:br>
            <a:r>
              <a:rPr lang="it-IT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Complete with definite </a:t>
            </a:r>
            <a:r>
              <a:rPr lang="it-IT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article</a:t>
            </a:r>
            <a:br>
              <a:rPr lang="it-IT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9600" dirty="0"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it-IT" sz="9600" dirty="0" err="1">
                <a:latin typeface="Times New Roman" pitchFamily="18" charset="0"/>
                <a:cs typeface="Times New Roman" pitchFamily="18" charset="0"/>
              </a:rPr>
              <a:t>sun</a:t>
            </a:r>
            <a:br>
              <a:rPr lang="it-IT" sz="9600" dirty="0">
                <a:latin typeface="Times New Roman" pitchFamily="18" charset="0"/>
                <a:cs typeface="Times New Roman" pitchFamily="18" charset="0"/>
              </a:rPr>
            </a:br>
            <a:r>
              <a:rPr lang="it-IT" sz="9600" dirty="0">
                <a:latin typeface="Times New Roman" pitchFamily="18" charset="0"/>
                <a:cs typeface="Times New Roman" pitchFamily="18" charset="0"/>
              </a:rPr>
              <a:t>…..car</a:t>
            </a:r>
            <a:br>
              <a:rPr lang="it-IT" sz="9600" dirty="0">
                <a:latin typeface="Times New Roman" pitchFamily="18" charset="0"/>
                <a:cs typeface="Times New Roman" pitchFamily="18" charset="0"/>
              </a:rPr>
            </a:br>
            <a:r>
              <a:rPr lang="it-IT" sz="9600" dirty="0"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it-IT" sz="9600" dirty="0" err="1">
                <a:latin typeface="Times New Roman" pitchFamily="18" charset="0"/>
                <a:cs typeface="Times New Roman" pitchFamily="18" charset="0"/>
              </a:rPr>
              <a:t>flower</a:t>
            </a:r>
            <a:br>
              <a:rPr lang="it-IT" sz="9600" dirty="0">
                <a:latin typeface="Times New Roman" pitchFamily="18" charset="0"/>
                <a:cs typeface="Times New Roman" pitchFamily="18" charset="0"/>
              </a:rPr>
            </a:br>
            <a:r>
              <a:rPr lang="it-IT" sz="9600" dirty="0">
                <a:latin typeface="Times New Roman" pitchFamily="18" charset="0"/>
                <a:cs typeface="Times New Roman" pitchFamily="18" charset="0"/>
              </a:rPr>
              <a:t>… .</a:t>
            </a:r>
            <a:r>
              <a:rPr lang="it-IT" sz="9600" dirty="0" err="1">
                <a:latin typeface="Times New Roman" pitchFamily="18" charset="0"/>
                <a:cs typeface="Times New Roman" pitchFamily="18" charset="0"/>
              </a:rPr>
              <a:t>pen</a:t>
            </a:r>
            <a:br>
              <a:rPr lang="it-IT" sz="9600" dirty="0">
                <a:latin typeface="Times New Roman" pitchFamily="18" charset="0"/>
                <a:cs typeface="Times New Roman" pitchFamily="18" charset="0"/>
              </a:rPr>
            </a:br>
            <a:r>
              <a:rPr lang="it-IT" sz="9600" dirty="0">
                <a:latin typeface="Times New Roman" pitchFamily="18" charset="0"/>
                <a:cs typeface="Times New Roman" pitchFamily="18" charset="0"/>
              </a:rPr>
              <a:t>… .book</a:t>
            </a:r>
            <a:br>
              <a:rPr lang="it-IT" sz="9600" dirty="0">
                <a:latin typeface="Times New Roman" pitchFamily="18" charset="0"/>
                <a:cs typeface="Times New Roman" pitchFamily="18" charset="0"/>
              </a:rPr>
            </a:br>
            <a:r>
              <a:rPr lang="it-IT" sz="9600" dirty="0"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it-IT" sz="9600" dirty="0" err="1">
                <a:latin typeface="Times New Roman" pitchFamily="18" charset="0"/>
                <a:cs typeface="Times New Roman" pitchFamily="18" charset="0"/>
              </a:rPr>
              <a:t>apple</a:t>
            </a:r>
            <a:br>
              <a:rPr lang="it-IT" sz="9600" dirty="0">
                <a:latin typeface="Times New Roman" pitchFamily="18" charset="0"/>
                <a:cs typeface="Times New Roman" pitchFamily="18" charset="0"/>
              </a:rPr>
            </a:br>
            <a:r>
              <a:rPr lang="it-IT" sz="9600" dirty="0">
                <a:latin typeface="Times New Roman" pitchFamily="18" charset="0"/>
                <a:cs typeface="Times New Roman" pitchFamily="18" charset="0"/>
              </a:rPr>
              <a:t>…..boy</a:t>
            </a:r>
            <a:br>
              <a:rPr lang="it-IT" sz="9600" dirty="0">
                <a:latin typeface="Times New Roman" pitchFamily="18" charset="0"/>
                <a:cs typeface="Times New Roman" pitchFamily="18" charset="0"/>
              </a:rPr>
            </a:br>
            <a:r>
              <a:rPr lang="it-IT" sz="9600" dirty="0">
                <a:latin typeface="Times New Roman" pitchFamily="18" charset="0"/>
                <a:cs typeface="Times New Roman" pitchFamily="18" charset="0"/>
              </a:rPr>
              <a:t>….. girl</a:t>
            </a:r>
            <a:br>
              <a:rPr lang="it-IT" sz="9600" dirty="0">
                <a:latin typeface="Times New Roman" pitchFamily="18" charset="0"/>
                <a:cs typeface="Times New Roman" pitchFamily="18" charset="0"/>
              </a:rPr>
            </a:br>
            <a:r>
              <a:rPr lang="it-IT" sz="9600" dirty="0">
                <a:latin typeface="Times New Roman" pitchFamily="18" charset="0"/>
                <a:cs typeface="Times New Roman" pitchFamily="18" charset="0"/>
              </a:rPr>
              <a:t>…   </a:t>
            </a:r>
            <a:r>
              <a:rPr lang="it-IT" sz="9600" dirty="0" err="1">
                <a:latin typeface="Times New Roman" pitchFamily="18" charset="0"/>
                <a:cs typeface="Times New Roman" pitchFamily="18" charset="0"/>
              </a:rPr>
              <a:t>ice-cream</a:t>
            </a:r>
            <a:br>
              <a:rPr lang="it-IT" sz="9600" dirty="0">
                <a:latin typeface="Times New Roman" pitchFamily="18" charset="0"/>
                <a:cs typeface="Times New Roman" pitchFamily="18" charset="0"/>
              </a:rPr>
            </a:br>
            <a:r>
              <a:rPr lang="it-IT" sz="9600" dirty="0">
                <a:latin typeface="Times New Roman" pitchFamily="18" charset="0"/>
                <a:cs typeface="Times New Roman" pitchFamily="18" charset="0"/>
              </a:rPr>
              <a:t>…  .</a:t>
            </a:r>
            <a:r>
              <a:rPr lang="it-IT" sz="9600" dirty="0" err="1">
                <a:latin typeface="Times New Roman" pitchFamily="18" charset="0"/>
                <a:cs typeface="Times New Roman" pitchFamily="18" charset="0"/>
              </a:rPr>
              <a:t>chocolate</a:t>
            </a:r>
            <a:br>
              <a:rPr lang="it-IT" sz="9600" dirty="0">
                <a:latin typeface="Times New Roman" pitchFamily="18" charset="0"/>
                <a:cs typeface="Times New Roman" pitchFamily="18" charset="0"/>
              </a:rPr>
            </a:br>
            <a:r>
              <a:rPr lang="it-IT" sz="9600" dirty="0">
                <a:latin typeface="Times New Roman" pitchFamily="18" charset="0"/>
                <a:cs typeface="Times New Roman" pitchFamily="18" charset="0"/>
              </a:rPr>
              <a:t>……banana</a:t>
            </a:r>
            <a:br>
              <a:rPr lang="it-IT" sz="9600" dirty="0">
                <a:latin typeface="Times New Roman" pitchFamily="18" charset="0"/>
                <a:cs typeface="Times New Roman" pitchFamily="18" charset="0"/>
              </a:rPr>
            </a:br>
            <a:r>
              <a:rPr lang="it-IT" sz="9600" dirty="0">
                <a:latin typeface="Times New Roman" pitchFamily="18" charset="0"/>
                <a:cs typeface="Times New Roman" pitchFamily="18" charset="0"/>
              </a:rPr>
              <a:t>……spider</a:t>
            </a:r>
            <a:br>
              <a:rPr lang="it-IT" sz="9600" dirty="0">
                <a:latin typeface="Times New Roman" pitchFamily="18" charset="0"/>
                <a:cs typeface="Times New Roman" pitchFamily="18" charset="0"/>
              </a:rPr>
            </a:br>
            <a:r>
              <a:rPr lang="it-IT" sz="9600" dirty="0"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it-IT" sz="9600" dirty="0" err="1">
                <a:latin typeface="Times New Roman" pitchFamily="18" charset="0"/>
                <a:cs typeface="Times New Roman" pitchFamily="18" charset="0"/>
              </a:rPr>
              <a:t>cat</a:t>
            </a:r>
            <a:br>
              <a:rPr lang="it-IT" sz="9600" dirty="0">
                <a:latin typeface="Times New Roman" pitchFamily="18" charset="0"/>
                <a:cs typeface="Times New Roman" pitchFamily="18" charset="0"/>
              </a:rPr>
            </a:br>
            <a:r>
              <a:rPr lang="it-IT" sz="9600" dirty="0">
                <a:latin typeface="Times New Roman" pitchFamily="18" charset="0"/>
                <a:cs typeface="Times New Roman" pitchFamily="18" charset="0"/>
              </a:rPr>
              <a:t>……dog</a:t>
            </a:r>
            <a:br>
              <a:rPr lang="it-IT" sz="9600" dirty="0">
                <a:latin typeface="Times New Roman" pitchFamily="18" charset="0"/>
                <a:cs typeface="Times New Roman" pitchFamily="18" charset="0"/>
              </a:rPr>
            </a:br>
            <a:r>
              <a:rPr lang="it-IT" sz="9600" dirty="0"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it-IT" sz="9600" dirty="0" err="1">
                <a:latin typeface="Times New Roman" pitchFamily="18" charset="0"/>
                <a:cs typeface="Times New Roman" pitchFamily="18" charset="0"/>
              </a:rPr>
              <a:t>pumpkin</a:t>
            </a:r>
            <a:br>
              <a:rPr lang="it-IT" sz="9600" dirty="0">
                <a:latin typeface="Times New Roman" pitchFamily="18" charset="0"/>
                <a:cs typeface="Times New Roman" pitchFamily="18" charset="0"/>
              </a:rPr>
            </a:br>
            <a:r>
              <a:rPr lang="it-IT" sz="9600" dirty="0"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it-IT" sz="9600" dirty="0" err="1">
                <a:latin typeface="Times New Roman" pitchFamily="18" charset="0"/>
                <a:cs typeface="Times New Roman" pitchFamily="18" charset="0"/>
              </a:rPr>
              <a:t>teacher</a:t>
            </a:r>
            <a:br>
              <a:rPr lang="it-IT" sz="9600" dirty="0">
                <a:latin typeface="Times New Roman" pitchFamily="18" charset="0"/>
                <a:cs typeface="Times New Roman" pitchFamily="18" charset="0"/>
              </a:rPr>
            </a:br>
            <a:r>
              <a:rPr lang="it-IT" sz="9600" dirty="0"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it-IT" sz="9600" dirty="0" err="1">
                <a:latin typeface="Times New Roman" pitchFamily="18" charset="0"/>
                <a:cs typeface="Times New Roman" pitchFamily="18" charset="0"/>
              </a:rPr>
              <a:t>sister</a:t>
            </a:r>
            <a:br>
              <a:rPr lang="it-IT" sz="9600" dirty="0">
                <a:latin typeface="Times New Roman" pitchFamily="18" charset="0"/>
                <a:cs typeface="Times New Roman" pitchFamily="18" charset="0"/>
              </a:rPr>
            </a:br>
            <a:br>
              <a:rPr lang="it-IT" sz="9600" dirty="0">
                <a:latin typeface="Times New Roman" pitchFamily="18" charset="0"/>
                <a:cs typeface="Times New Roman" pitchFamily="18" charset="0"/>
              </a:rPr>
            </a:br>
            <a:br>
              <a:rPr lang="it-IT" sz="2400" dirty="0">
                <a:latin typeface="Times New Roman" pitchFamily="18" charset="0"/>
                <a:cs typeface="Times New Roman" pitchFamily="18" charset="0"/>
              </a:rPr>
            </a:br>
            <a:br>
              <a:rPr lang="it-IT" sz="2400" dirty="0">
                <a:latin typeface="Times New Roman" pitchFamily="18" charset="0"/>
                <a:cs typeface="Times New Roman" pitchFamily="18" charset="0"/>
              </a:rPr>
            </a:br>
            <a:br>
              <a:rPr lang="it-IT" sz="2400" dirty="0">
                <a:latin typeface="Times New Roman" pitchFamily="18" charset="0"/>
                <a:cs typeface="Times New Roman" pitchFamily="18" charset="0"/>
              </a:rPr>
            </a:b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647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825"/>
            <a:ext cx="6512371" cy="6329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155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3888432" cy="421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274123" y="18615"/>
            <a:ext cx="4474341" cy="6250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b="1" dirty="0">
                <a:latin typeface="Calibri"/>
                <a:ea typeface="Calibri"/>
                <a:cs typeface="Times New Roman"/>
              </a:rPr>
              <a:t>Cos’è la storia, chi è lo storico</a:t>
            </a:r>
            <a:endParaRPr lang="it-IT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latin typeface="Calibri"/>
                <a:ea typeface="Calibri"/>
                <a:cs typeface="Times New Roman"/>
              </a:rPr>
              <a:t>La parola </a:t>
            </a:r>
            <a:r>
              <a:rPr lang="it-IT" b="1" dirty="0">
                <a:latin typeface="Calibri"/>
                <a:ea typeface="Calibri"/>
                <a:cs typeface="Times New Roman"/>
              </a:rPr>
              <a:t>storia</a:t>
            </a:r>
            <a:r>
              <a:rPr lang="it-IT" dirty="0">
                <a:latin typeface="Calibri"/>
                <a:ea typeface="Calibri"/>
                <a:cs typeface="Times New Roman"/>
              </a:rPr>
              <a:t> vuol dire indagine, ricerca.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latin typeface="Calibri"/>
                <a:ea typeface="Calibri"/>
                <a:cs typeface="Times New Roman"/>
              </a:rPr>
              <a:t>La storia infatti ricerca e studia tutti gli elementi che permettono di ricostruire i fatti accaduti nel passato.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b="1" dirty="0">
                <a:latin typeface="Calibri"/>
                <a:ea typeface="Calibri"/>
                <a:cs typeface="Times New Roman"/>
              </a:rPr>
              <a:t>Lo storico</a:t>
            </a:r>
            <a:r>
              <a:rPr lang="it-IT" dirty="0">
                <a:latin typeface="Calibri"/>
                <a:ea typeface="Calibri"/>
                <a:cs typeface="Times New Roman"/>
              </a:rPr>
              <a:t> è lo studioso che racconta e descrive la storia.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latin typeface="Calibri"/>
                <a:ea typeface="Calibri"/>
                <a:cs typeface="Times New Roman"/>
              </a:rPr>
              <a:t>Per fare questo si serve delle </a:t>
            </a:r>
            <a:r>
              <a:rPr lang="it-IT" b="1" dirty="0">
                <a:latin typeface="Calibri"/>
                <a:ea typeface="Calibri"/>
                <a:cs typeface="Times New Roman"/>
              </a:rPr>
              <a:t>tracce</a:t>
            </a:r>
            <a:r>
              <a:rPr lang="it-IT" dirty="0">
                <a:latin typeface="Calibri"/>
                <a:ea typeface="Calibri"/>
                <a:cs typeface="Times New Roman"/>
              </a:rPr>
              <a:t> che il passato ha lasciato: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t-IT" dirty="0">
                <a:latin typeface="Calibri"/>
                <a:ea typeface="Calibri"/>
                <a:cs typeface="Times New Roman"/>
              </a:rPr>
              <a:t>le raccoglie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t-IT" dirty="0">
                <a:latin typeface="Calibri"/>
                <a:ea typeface="Calibri"/>
                <a:cs typeface="Times New Roman"/>
              </a:rPr>
              <a:t>le studia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t-IT" dirty="0">
                <a:latin typeface="Calibri"/>
                <a:ea typeface="Calibri"/>
                <a:cs typeface="Times New Roman"/>
              </a:rPr>
              <a:t>le ordina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t-IT" dirty="0">
                <a:latin typeface="Calibri"/>
                <a:ea typeface="Calibri"/>
                <a:cs typeface="Times New Roman"/>
              </a:rPr>
              <a:t>ricostruisce gli avvenimenti del passato e, se questo non è possibile, fa delle ipotesi.</a:t>
            </a:r>
            <a:endParaRPr lang="it-IT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34952" y="8367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0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9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575</TotalTime>
  <Words>522</Words>
  <Application>Microsoft Office PowerPoint</Application>
  <PresentationFormat>Presentazione su schermo (4:3)</PresentationFormat>
  <Paragraphs>33</Paragraphs>
  <Slides>10</Slides>
  <Notes>1</Notes>
  <HiddenSlides>0</HiddenSlides>
  <MMClips>6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Arial</vt:lpstr>
      <vt:lpstr>Calibri</vt:lpstr>
      <vt:lpstr>Georgia</vt:lpstr>
      <vt:lpstr>Times New Roman</vt:lpstr>
      <vt:lpstr>Wingdings</vt:lpstr>
      <vt:lpstr>Wingdings 2</vt:lpstr>
      <vt:lpstr>Città</vt:lpstr>
      <vt:lpstr>Presentazione standard di PowerPoint</vt:lpstr>
      <vt:lpstr>Gli articoli si distinguono in : 1) articoli determinativi che  si usano in riferimento a cose,  persone o animali determinati e noti.         2)Articoli indeterminativi che si usano in riferimento a cose,  persone o animali indeterminati, non noti</vt:lpstr>
      <vt:lpstr>Articoli indeterminativi: si usano in riferimento a cose, persone indeterminate, non note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 fonti storiche</vt:lpstr>
    </vt:vector>
  </TitlesOfParts>
  <Company>Ministero dell'Economia e delle Finanze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poesia</dc:title>
  <dc:creator>Lina</dc:creator>
  <cp:lastModifiedBy>Raffaella Castiello</cp:lastModifiedBy>
  <cp:revision>116</cp:revision>
  <dcterms:created xsi:type="dcterms:W3CDTF">2020-03-22T15:44:21Z</dcterms:created>
  <dcterms:modified xsi:type="dcterms:W3CDTF">2020-11-03T18:57:42Z</dcterms:modified>
</cp:coreProperties>
</file>