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0"/>
  </p:notesMasterIdLst>
  <p:sldIdLst>
    <p:sldId id="267" r:id="rId2"/>
    <p:sldId id="257" r:id="rId3"/>
    <p:sldId id="274" r:id="rId4"/>
    <p:sldId id="272" r:id="rId5"/>
    <p:sldId id="275" r:id="rId6"/>
    <p:sldId id="265" r:id="rId7"/>
    <p:sldId id="269" r:id="rId8"/>
    <p:sldId id="271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E7C98-1419-4372-9C19-A2D97AD2F4F8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DBFEB-6E58-487D-811C-49A13872CC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0971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tango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60762E6-AB4E-4AA6-8893-8F858A30DA3C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egnaposto contenut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2" name="Segnaposto contenut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ttore 1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it-IT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Segnaposto contenut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6" name="Segnaposto contenut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Oval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3" name="Tito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tango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Segnaposto contenut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Oval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ttore 1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60762E6-AB4E-4AA6-8893-8F858A30DA3C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60762E6-AB4E-4AA6-8893-8F858A30DA3C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isualizza immagine di 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885247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6256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260648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La frase semplice e la frase complessa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23869" y="1412776"/>
            <a:ext cx="3183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La 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frase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semplice</a:t>
            </a:r>
          </a:p>
        </p:txBody>
      </p:sp>
      <p:sp>
        <p:nvSpPr>
          <p:cNvPr id="4" name="Rettangolo 3"/>
          <p:cNvSpPr/>
          <p:nvPr/>
        </p:nvSpPr>
        <p:spPr>
          <a:xfrm>
            <a:off x="3995936" y="13819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è una sequenza di parole organizzata intorno a un’</a:t>
            </a:r>
            <a:r>
              <a:rPr lang="it-IT" altLang="it-IT" sz="16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unica forma verbale</a:t>
            </a:r>
          </a:p>
        </p:txBody>
      </p:sp>
      <p:cxnSp>
        <p:nvCxnSpPr>
          <p:cNvPr id="7" name="Connettore 2 6"/>
          <p:cNvCxnSpPr/>
          <p:nvPr/>
        </p:nvCxnSpPr>
        <p:spPr bwMode="auto">
          <a:xfrm>
            <a:off x="3607754" y="1674386"/>
            <a:ext cx="325437" cy="0"/>
          </a:xfrm>
          <a:prstGeom prst="straightConnector1">
            <a:avLst/>
          </a:prstGeom>
          <a:solidFill>
            <a:srgbClr val="BBE0E3"/>
          </a:solidFill>
          <a:ln w="28575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" name="Rettangolo 7"/>
          <p:cNvSpPr/>
          <p:nvPr/>
        </p:nvSpPr>
        <p:spPr>
          <a:xfrm>
            <a:off x="423869" y="2276872"/>
            <a:ext cx="3504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La 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frase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complessa</a:t>
            </a:r>
          </a:p>
        </p:txBody>
      </p:sp>
      <p:sp>
        <p:nvSpPr>
          <p:cNvPr id="9" name="Rettangolo 8"/>
          <p:cNvSpPr/>
          <p:nvPr/>
        </p:nvSpPr>
        <p:spPr>
          <a:xfrm>
            <a:off x="4139952" y="22768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è una sequenza di parole organizzata intorno a </a:t>
            </a:r>
            <a:r>
              <a:rPr lang="it-IT" altLang="it-IT" sz="16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più forme verbali</a:t>
            </a:r>
          </a:p>
        </p:txBody>
      </p:sp>
      <p:cxnSp>
        <p:nvCxnSpPr>
          <p:cNvPr id="10" name="Connettore 2 9"/>
          <p:cNvCxnSpPr/>
          <p:nvPr/>
        </p:nvCxnSpPr>
        <p:spPr bwMode="auto">
          <a:xfrm>
            <a:off x="3816897" y="2602270"/>
            <a:ext cx="250825" cy="0"/>
          </a:xfrm>
          <a:prstGeom prst="straightConnector1">
            <a:avLst/>
          </a:prstGeom>
          <a:solidFill>
            <a:srgbClr val="BBE0E3"/>
          </a:solidFill>
          <a:ln w="28575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1" name="Rettangolo 10"/>
          <p:cNvSpPr/>
          <p:nvPr/>
        </p:nvSpPr>
        <p:spPr>
          <a:xfrm>
            <a:off x="210670" y="3259723"/>
            <a:ext cx="4876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Un vasto silenzio </a:t>
            </a:r>
            <a:r>
              <a:rPr kumimoji="0" lang="it-IT" altLang="it-IT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avvolgeva</a:t>
            </a:r>
            <a:r>
              <a:rPr kumimoji="0" lang="it-IT" altLang="it-IT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 il paesaggio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2" name="Connettore 2 42"/>
          <p:cNvCxnSpPr>
            <a:cxnSpLocks noChangeShapeType="1"/>
          </p:cNvCxnSpPr>
          <p:nvPr/>
        </p:nvCxnSpPr>
        <p:spPr bwMode="auto">
          <a:xfrm>
            <a:off x="5004048" y="3515259"/>
            <a:ext cx="474663" cy="0"/>
          </a:xfrm>
          <a:prstGeom prst="straightConnector1">
            <a:avLst/>
          </a:prstGeom>
          <a:noFill/>
          <a:ln w="38100">
            <a:solidFill>
              <a:srgbClr val="8DDFF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Rettangolo 13"/>
          <p:cNvSpPr/>
          <p:nvPr/>
        </p:nvSpPr>
        <p:spPr>
          <a:xfrm>
            <a:off x="4445202" y="3259722"/>
            <a:ext cx="1980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)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5494319" y="3321279"/>
            <a:ext cx="29787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frase semplice </a:t>
            </a:r>
            <a:r>
              <a:rPr lang="it-IT" altLang="it-IT" sz="16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(indipendente)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207433" y="4437112"/>
            <a:ext cx="54425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Oggi </a:t>
            </a:r>
            <a:r>
              <a:rPr kumimoji="0" lang="it-IT" altLang="it-IT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è</a:t>
            </a:r>
            <a:r>
              <a:rPr kumimoji="0" lang="it-IT" altLang="it-IT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 domenica e non </a:t>
            </a:r>
            <a:r>
              <a:rPr kumimoji="0" lang="it-IT" altLang="it-IT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sono andata </a:t>
            </a:r>
            <a:r>
              <a:rPr kumimoji="0" lang="it-IT" altLang="it-IT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a scuola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7" name="Connettore 2 55"/>
          <p:cNvCxnSpPr>
            <a:cxnSpLocks noChangeShapeType="1"/>
          </p:cNvCxnSpPr>
          <p:nvPr/>
        </p:nvCxnSpPr>
        <p:spPr bwMode="auto">
          <a:xfrm>
            <a:off x="5649949" y="4639646"/>
            <a:ext cx="463550" cy="0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ttangolo 17"/>
          <p:cNvSpPr/>
          <p:nvPr/>
        </p:nvSpPr>
        <p:spPr>
          <a:xfrm>
            <a:off x="6281936" y="4477996"/>
            <a:ext cx="1792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frase complessa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527794" y="5344308"/>
            <a:ext cx="1611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frase semplice</a:t>
            </a:r>
          </a:p>
        </p:txBody>
      </p:sp>
      <p:cxnSp>
        <p:nvCxnSpPr>
          <p:cNvPr id="20" name="Connettore 2 62"/>
          <p:cNvCxnSpPr>
            <a:cxnSpLocks noChangeShapeType="1"/>
          </p:cNvCxnSpPr>
          <p:nvPr/>
        </p:nvCxnSpPr>
        <p:spPr bwMode="auto">
          <a:xfrm>
            <a:off x="1404481" y="4874383"/>
            <a:ext cx="0" cy="479425"/>
          </a:xfrm>
          <a:prstGeom prst="straightConnector1">
            <a:avLst/>
          </a:prstGeom>
          <a:noFill/>
          <a:ln w="38100">
            <a:solidFill>
              <a:srgbClr val="8DDFF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Connettore 2 65"/>
          <p:cNvCxnSpPr>
            <a:cxnSpLocks noChangeShapeType="1"/>
          </p:cNvCxnSpPr>
          <p:nvPr/>
        </p:nvCxnSpPr>
        <p:spPr bwMode="auto">
          <a:xfrm>
            <a:off x="3706813" y="4863296"/>
            <a:ext cx="0" cy="481012"/>
          </a:xfrm>
          <a:prstGeom prst="straightConnector1">
            <a:avLst/>
          </a:prstGeom>
          <a:noFill/>
          <a:ln w="38100">
            <a:solidFill>
              <a:srgbClr val="8DDFF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Rettangolo 21"/>
          <p:cNvSpPr/>
          <p:nvPr/>
        </p:nvSpPr>
        <p:spPr>
          <a:xfrm>
            <a:off x="2986666" y="5344308"/>
            <a:ext cx="1611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frase semplice</a:t>
            </a:r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7136" y="4876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8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43608" y="1487187"/>
            <a:ext cx="7128792" cy="3967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800" b="1" dirty="0">
                <a:latin typeface="Calibri"/>
                <a:ea typeface="Calibri"/>
                <a:cs typeface="Times New Roman"/>
              </a:rPr>
              <a:t>In latino “ </a:t>
            </a:r>
            <a:r>
              <a:rPr lang="it-IT" sz="2800" b="1" dirty="0" err="1">
                <a:latin typeface="Calibri"/>
                <a:ea typeface="Calibri"/>
                <a:cs typeface="Times New Roman"/>
              </a:rPr>
              <a:t>praedicare</a:t>
            </a:r>
            <a:r>
              <a:rPr lang="it-IT" sz="2800" b="1" dirty="0">
                <a:latin typeface="Calibri"/>
                <a:ea typeface="Calibri"/>
                <a:cs typeface="Times New Roman"/>
              </a:rPr>
              <a:t>” significava dire, annunciare, dichiarare</a:t>
            </a:r>
            <a:endParaRPr lang="it-IT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800" b="1" dirty="0" smtClean="0">
                <a:latin typeface="Calibri"/>
                <a:ea typeface="Calibri"/>
                <a:cs typeface="Times New Roman"/>
              </a:rPr>
              <a:t>Il </a:t>
            </a:r>
            <a:r>
              <a:rPr lang="it-IT" sz="2800" b="1" dirty="0">
                <a:latin typeface="Calibri"/>
                <a:ea typeface="Calibri"/>
                <a:cs typeface="Times New Roman"/>
              </a:rPr>
              <a:t>predicato è sempre formato da un verbo </a:t>
            </a:r>
            <a:r>
              <a:rPr lang="it-IT" sz="2800" dirty="0">
                <a:latin typeface="Calibri"/>
                <a:ea typeface="Calibri"/>
                <a:cs typeface="Times New Roman"/>
              </a:rPr>
              <a:t>e, a seconda del tipo di verbo e di come è usato, si può </a:t>
            </a:r>
            <a:r>
              <a:rPr lang="it-IT" sz="2800" dirty="0" smtClean="0">
                <a:latin typeface="Calibri"/>
                <a:ea typeface="Calibri"/>
                <a:cs typeface="Times New Roman"/>
              </a:rPr>
              <a:t>avere:</a:t>
            </a:r>
            <a:endParaRPr lang="it-IT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 </a:t>
            </a:r>
            <a:endParaRPr lang="it-IT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2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000" b="1" dirty="0">
                <a:latin typeface="Calibri"/>
                <a:ea typeface="Calibri"/>
                <a:cs typeface="Times New Roman"/>
              </a:rPr>
              <a:t>PREDICATO VERBALE</a:t>
            </a:r>
            <a:r>
              <a:rPr lang="it-IT" sz="2000" dirty="0">
                <a:latin typeface="Calibri"/>
                <a:ea typeface="Calibri"/>
                <a:cs typeface="Times New Roman"/>
              </a:rPr>
              <a:t>                                 </a:t>
            </a:r>
            <a:r>
              <a:rPr lang="it-IT" sz="2000" b="1" dirty="0">
                <a:latin typeface="Calibri"/>
                <a:ea typeface="Calibri"/>
                <a:cs typeface="Times New Roman"/>
              </a:rPr>
              <a:t>PREDICATO NOMINALE</a:t>
            </a:r>
            <a:endParaRPr lang="it-IT" sz="2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803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2048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33920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1880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89" y="260647"/>
            <a:ext cx="8903807" cy="415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504" y="4437112"/>
            <a:ext cx="9540552" cy="175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Esempi: </a:t>
            </a:r>
            <a:endParaRPr lang="it-IT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Mia cugina è un’attrice= </a:t>
            </a:r>
            <a:r>
              <a:rPr lang="it-IT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è un’attrice         </a:t>
            </a:r>
            <a:r>
              <a:rPr lang="it-IT" dirty="0">
                <a:latin typeface="Calibri"/>
                <a:ea typeface="Calibri"/>
                <a:cs typeface="Times New Roman"/>
              </a:rPr>
              <a:t>predicato nominale</a:t>
            </a:r>
            <a:endParaRPr lang="it-IT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Elisa è un’infermiera=     </a:t>
            </a:r>
            <a:r>
              <a:rPr lang="it-IT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è un’infermiera   </a:t>
            </a:r>
            <a:r>
              <a:rPr lang="it-IT" dirty="0">
                <a:latin typeface="Calibri"/>
                <a:ea typeface="Calibri"/>
                <a:cs typeface="Times New Roman"/>
              </a:rPr>
              <a:t>predicato nominale</a:t>
            </a:r>
            <a:endParaRPr lang="it-IT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Il cane era stanco =         </a:t>
            </a:r>
            <a:r>
              <a:rPr lang="it-IT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era stanco            </a:t>
            </a:r>
            <a:r>
              <a:rPr lang="it-IT" dirty="0">
                <a:latin typeface="Calibri"/>
                <a:ea typeface="Calibri"/>
                <a:cs typeface="Times New Roman"/>
              </a:rPr>
              <a:t>predicato nominale</a:t>
            </a:r>
            <a:endParaRPr lang="it-IT" sz="12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4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l verbo essere è un predicato verbaleIl verbo essere è un predicato verbale&#10;quando ...quando ...&#10;Significa&#10;“trovarsi”&#10;Luc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9"/>
            <a:ext cx="8496944" cy="647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265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60325"/>
            <a:ext cx="871855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6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it-IT" sz="180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39248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35762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9889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tà">
  <a:themeElements>
    <a:clrScheme name="Essenziale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Città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ttà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385</TotalTime>
  <Words>127</Words>
  <Application>Microsoft Office PowerPoint</Application>
  <PresentationFormat>Presentazione su schermo (4:3)</PresentationFormat>
  <Paragraphs>21</Paragraphs>
  <Slides>8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Città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Ministero dell'Economia e delle Finanze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frase</dc:title>
  <dc:creator>Lina</dc:creator>
  <cp:lastModifiedBy>lina</cp:lastModifiedBy>
  <cp:revision>89</cp:revision>
  <dcterms:created xsi:type="dcterms:W3CDTF">2020-03-22T15:44:21Z</dcterms:created>
  <dcterms:modified xsi:type="dcterms:W3CDTF">2020-11-16T20:24:54Z</dcterms:modified>
</cp:coreProperties>
</file>