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DEEF1-E8DA-4D5B-A1CD-5B51AE1932FF}" type="datetimeFigureOut">
              <a:rPr lang="it-IT" smtClean="0"/>
              <a:pPr/>
              <a:t>10/11/2020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BD24E-8E73-4FC0-B34A-1E25FC61E8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DEEF1-E8DA-4D5B-A1CD-5B51AE1932FF}" type="datetimeFigureOut">
              <a:rPr lang="it-IT" smtClean="0"/>
              <a:pPr/>
              <a:t>10/11/2020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BD24E-8E73-4FC0-B34A-1E25FC61E8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DEEF1-E8DA-4D5B-A1CD-5B51AE1932FF}" type="datetimeFigureOut">
              <a:rPr lang="it-IT" smtClean="0"/>
              <a:pPr/>
              <a:t>10/11/2020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BD24E-8E73-4FC0-B34A-1E25FC61E8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DEEF1-E8DA-4D5B-A1CD-5B51AE1932FF}" type="datetimeFigureOut">
              <a:rPr lang="it-IT" smtClean="0"/>
              <a:pPr/>
              <a:t>10/11/2020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BD24E-8E73-4FC0-B34A-1E25FC61E8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DEEF1-E8DA-4D5B-A1CD-5B51AE1932FF}" type="datetimeFigureOut">
              <a:rPr lang="it-IT" smtClean="0"/>
              <a:pPr/>
              <a:t>10/11/2020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BD24E-8E73-4FC0-B34A-1E25FC61E8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DEEF1-E8DA-4D5B-A1CD-5B51AE1932FF}" type="datetimeFigureOut">
              <a:rPr lang="it-IT" smtClean="0"/>
              <a:pPr/>
              <a:t>10/11/2020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BD24E-8E73-4FC0-B34A-1E25FC61E8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DEEF1-E8DA-4D5B-A1CD-5B51AE1932FF}" type="datetimeFigureOut">
              <a:rPr lang="it-IT" smtClean="0"/>
              <a:pPr/>
              <a:t>10/11/2020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BD24E-8E73-4FC0-B34A-1E25FC61E8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DEEF1-E8DA-4D5B-A1CD-5B51AE1932FF}" type="datetimeFigureOut">
              <a:rPr lang="it-IT" smtClean="0"/>
              <a:pPr/>
              <a:t>10/11/2020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BD24E-8E73-4FC0-B34A-1E25FC61E8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DEEF1-E8DA-4D5B-A1CD-5B51AE1932FF}" type="datetimeFigureOut">
              <a:rPr lang="it-IT" smtClean="0"/>
              <a:pPr/>
              <a:t>10/11/2020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BD24E-8E73-4FC0-B34A-1E25FC61E8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DEEF1-E8DA-4D5B-A1CD-5B51AE1932FF}" type="datetimeFigureOut">
              <a:rPr lang="it-IT" smtClean="0"/>
              <a:pPr/>
              <a:t>10/11/2020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BD24E-8E73-4FC0-B34A-1E25FC61E8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DEEF1-E8DA-4D5B-A1CD-5B51AE1932FF}" type="datetimeFigureOut">
              <a:rPr lang="it-IT" smtClean="0"/>
              <a:pPr/>
              <a:t>10/11/2020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BD24E-8E73-4FC0-B34A-1E25FC61E8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DEEF1-E8DA-4D5B-A1CD-5B51AE1932FF}" type="datetimeFigureOut">
              <a:rPr lang="it-IT" smtClean="0"/>
              <a:pPr/>
              <a:t>10/11/2020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BD24E-8E73-4FC0-B34A-1E25FC61E86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85786" y="3286124"/>
            <a:ext cx="8001056" cy="1470025"/>
          </a:xfrm>
        </p:spPr>
        <p:txBody>
          <a:bodyPr>
            <a:noAutofit/>
          </a:bodyPr>
          <a:lstStyle/>
          <a:p>
            <a:br>
              <a:rPr lang="it-IT" sz="72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</a:br>
            <a:r>
              <a:rPr lang="it-IT" sz="72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LE PIANTE</a:t>
            </a:r>
            <a:br>
              <a:rPr lang="it-IT" sz="72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endParaRPr lang="it-IT" sz="72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714744" y="4714884"/>
            <a:ext cx="4900602" cy="1466848"/>
          </a:xfrm>
        </p:spPr>
        <p:txBody>
          <a:bodyPr>
            <a:normAutofit fontScale="85000" lnSpcReduction="10000"/>
          </a:bodyPr>
          <a:lstStyle/>
          <a:p>
            <a:r>
              <a:rPr lang="it-IT" dirty="0">
                <a:solidFill>
                  <a:schemeClr val="tx1"/>
                </a:solidFill>
              </a:rPr>
              <a:t>SCIENZE</a:t>
            </a:r>
          </a:p>
          <a:p>
            <a:r>
              <a:rPr lang="it-IT" dirty="0">
                <a:solidFill>
                  <a:schemeClr val="tx1"/>
                </a:solidFill>
              </a:rPr>
              <a:t>CLASSE 3 E – 3 </a:t>
            </a:r>
            <a:r>
              <a:rPr lang="it-IT">
                <a:solidFill>
                  <a:schemeClr val="tx1"/>
                </a:solidFill>
              </a:rPr>
              <a:t>C - 3 </a:t>
            </a:r>
            <a:r>
              <a:rPr lang="it-IT" dirty="0">
                <a:solidFill>
                  <a:schemeClr val="tx1"/>
                </a:solidFill>
              </a:rPr>
              <a:t>D</a:t>
            </a:r>
          </a:p>
          <a:p>
            <a:r>
              <a:rPr lang="it-IT" dirty="0">
                <a:solidFill>
                  <a:schemeClr val="tx1"/>
                </a:solidFill>
              </a:rPr>
              <a:t>INSS.  PALLADINO G. - VITIELLO I.  </a:t>
            </a:r>
          </a:p>
        </p:txBody>
      </p:sp>
      <p:pic>
        <p:nvPicPr>
          <p:cNvPr id="16386" name="Picture 2" descr="Annaffiare le piante senza sprecare acqua? Ecco come fare | QuiFinanz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02283">
            <a:off x="5643570" y="500042"/>
            <a:ext cx="2828925" cy="2276827"/>
          </a:xfrm>
          <a:prstGeom prst="rect">
            <a:avLst/>
          </a:prstGeom>
          <a:noFill/>
        </p:spPr>
      </p:pic>
      <p:sp>
        <p:nvSpPr>
          <p:cNvPr id="16394" name="AutoShape 10" descr="Il bosco vivo: aiutaci a piantare 600 alberi | Vvo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396" name="AutoShape 12" descr="Il bosco vivo: aiutaci a piantare 600 alberi | Vvo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6398" name="Picture 14" descr="Il bosco vivo: aiutaci a piantare 600 alberi | Vvo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4630739" cy="3071834"/>
          </a:xfrm>
          <a:prstGeom prst="rect">
            <a:avLst/>
          </a:prstGeom>
          <a:noFill/>
        </p:spPr>
      </p:pic>
      <p:sp>
        <p:nvSpPr>
          <p:cNvPr id="16400" name="AutoShape 16" descr="Scienziato Con Lente D'ingrandimento Stock immagine vettoriale - FreeImages. 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6402" name="Picture 18" descr="Immagini Uomo Con Lente D'ingrandimen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714884"/>
            <a:ext cx="2076450" cy="1895476"/>
          </a:xfrm>
          <a:prstGeom prst="rect">
            <a:avLst/>
          </a:prstGeom>
          <a:noFill/>
        </p:spPr>
      </p:pic>
      <p:pic>
        <p:nvPicPr>
          <p:cNvPr id="16404" name="Picture 20" descr="Piante Da Casa Verde Disegnate A Mano, Carino, Disegno, Green File PNG e  PSD per download gratui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5643578"/>
            <a:ext cx="1143008" cy="1000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00034" y="428604"/>
            <a:ext cx="1847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</a:endParaRPr>
          </a:p>
          <a:p>
            <a:endParaRPr lang="it-IT" sz="28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14348" y="3000372"/>
            <a:ext cx="75745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 err="1">
                <a:solidFill>
                  <a:srgbClr val="0070C0"/>
                </a:solidFill>
                <a:latin typeface="Verdana" pitchFamily="34" charset="0"/>
                <a:ea typeface="Verdana" pitchFamily="34" charset="0"/>
              </a:rPr>
              <a:t>…ORA</a:t>
            </a:r>
            <a:r>
              <a:rPr lang="it-IT" sz="28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</a:rPr>
              <a:t> NON SI PUO’ E </a:t>
            </a:r>
          </a:p>
          <a:p>
            <a:pPr algn="ctr"/>
            <a:r>
              <a:rPr lang="it-IT" sz="28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</a:rPr>
              <a:t>DOBBIAMO RISPETTARE LE REGOLE!</a:t>
            </a:r>
          </a:p>
        </p:txBody>
      </p:sp>
      <p:sp>
        <p:nvSpPr>
          <p:cNvPr id="5" name="Rettangolo 4"/>
          <p:cNvSpPr/>
          <p:nvPr/>
        </p:nvSpPr>
        <p:spPr>
          <a:xfrm>
            <a:off x="1643042" y="5572140"/>
            <a:ext cx="5844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PRESTO BAMBINI</a:t>
            </a:r>
          </a:p>
        </p:txBody>
      </p:sp>
      <p:pic>
        <p:nvPicPr>
          <p:cNvPr id="1026" name="Picture 2" descr="ANDRA' TUTTO BENE - Bandiera celeste cm. 100x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4143380"/>
            <a:ext cx="3322649" cy="1416045"/>
          </a:xfrm>
          <a:prstGeom prst="rect">
            <a:avLst/>
          </a:prstGeom>
          <a:noFill/>
        </p:spPr>
      </p:pic>
      <p:pic>
        <p:nvPicPr>
          <p:cNvPr id="1028" name="Picture 4" descr="Parco &quot;Natura Allegra&quot; - Comune di Mi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8501122" cy="2714644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428596" y="285728"/>
            <a:ext cx="84741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A ME E’ VENUTA VOGLIA </a:t>
            </a:r>
            <a:r>
              <a:rPr lang="it-IT" sz="28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DI</a:t>
            </a:r>
            <a:r>
              <a:rPr lang="it-IT" sz="2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 CORRERE </a:t>
            </a:r>
          </a:p>
          <a:p>
            <a:r>
              <a:rPr lang="it-IT" sz="2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IN MEZZO ALLA NATURA, </a:t>
            </a:r>
            <a:r>
              <a:rPr lang="it-IT" sz="28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MA…</a:t>
            </a:r>
            <a:endParaRPr lang="it-IT" sz="2800" b="1" dirty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928662" y="785794"/>
            <a:ext cx="74077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Verdana" pitchFamily="34" charset="0"/>
                <a:ea typeface="Verdana" pitchFamily="34" charset="0"/>
              </a:rPr>
              <a:t>LE </a:t>
            </a:r>
            <a:r>
              <a:rPr lang="it-IT" sz="24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PIANTE</a:t>
            </a:r>
            <a:r>
              <a:rPr lang="it-IT" sz="2400" dirty="0">
                <a:latin typeface="Verdana" pitchFamily="34" charset="0"/>
                <a:ea typeface="Verdana" pitchFamily="34" charset="0"/>
              </a:rPr>
              <a:t> SONO </a:t>
            </a:r>
            <a:r>
              <a:rPr lang="it-IT" sz="24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ESSERI VIVENTI </a:t>
            </a:r>
            <a:r>
              <a:rPr lang="it-IT" sz="2400" dirty="0">
                <a:latin typeface="Verdana" pitchFamily="34" charset="0"/>
                <a:ea typeface="Verdana" pitchFamily="34" charset="0"/>
              </a:rPr>
              <a:t>E, COME</a:t>
            </a:r>
          </a:p>
          <a:p>
            <a:r>
              <a:rPr lang="it-IT" sz="2400" dirty="0">
                <a:latin typeface="Verdana" pitchFamily="34" charset="0"/>
                <a:ea typeface="Verdana" pitchFamily="34" charset="0"/>
              </a:rPr>
              <a:t>GLI ANIMALI, HANNO UN 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CICLO VITALE</a:t>
            </a:r>
          </a:p>
        </p:txBody>
      </p:sp>
      <p:pic>
        <p:nvPicPr>
          <p:cNvPr id="1026" name="Picture 2" descr="C:\Users\Imma\Desktop\CICLO VITA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000240"/>
            <a:ext cx="6715172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214546" y="500042"/>
            <a:ext cx="5250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Verdana" pitchFamily="34" charset="0"/>
                <a:ea typeface="Verdana" pitchFamily="34" charset="0"/>
              </a:rPr>
              <a:t> </a:t>
            </a: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OSSERVIAMO UNA PIANTA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357422" y="1214422"/>
            <a:ext cx="5589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latin typeface="Verdana" pitchFamily="34" charset="0"/>
                <a:ea typeface="Verdana" pitchFamily="34" charset="0"/>
              </a:rPr>
              <a:t>LE </a:t>
            </a:r>
            <a:r>
              <a:rPr lang="it-IT" sz="28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PARTI</a:t>
            </a:r>
            <a:r>
              <a:rPr lang="it-IT" sz="2800" dirty="0">
                <a:latin typeface="Verdana" pitchFamily="34" charset="0"/>
                <a:ea typeface="Verdana" pitchFamily="34" charset="0"/>
              </a:rPr>
              <a:t> PRINCIPALI SONO: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857620" y="4857760"/>
            <a:ext cx="1478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RADICI</a:t>
            </a:r>
          </a:p>
        </p:txBody>
      </p:sp>
      <p:pic>
        <p:nvPicPr>
          <p:cNvPr id="2052" name="Picture 4" descr="Occhi Illustrazioni e clipart.419.046 Occhiillustrazioni e disegni royalty  free ricercabili da migliaia di designer grafici di clipart EPS vettoriali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2071702" cy="1428760"/>
          </a:xfrm>
          <a:prstGeom prst="rect">
            <a:avLst/>
          </a:prstGeom>
          <a:noFill/>
        </p:spPr>
      </p:pic>
      <p:sp>
        <p:nvSpPr>
          <p:cNvPr id="15" name="CasellaDiTesto 14"/>
          <p:cNvSpPr txBox="1"/>
          <p:nvPr/>
        </p:nvSpPr>
        <p:spPr>
          <a:xfrm>
            <a:off x="323957" y="6000768"/>
            <a:ext cx="8820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i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RICOPIA L’ALBERO SUL TUO QUADERNO E SCRIVI LE PARTI</a:t>
            </a:r>
          </a:p>
        </p:txBody>
      </p:sp>
      <p:pic>
        <p:nvPicPr>
          <p:cNvPr id="1026" name="Picture 2" descr="C:\Users\Imma\Desktop\immagine pianta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928802"/>
            <a:ext cx="4857784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857488" y="500042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it-IT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 RADICI</a:t>
            </a:r>
            <a:endParaRPr lang="it-IT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3074" name="Picture 2" descr="C:\Users\Imma\Desktop\Le-radici-delle-piante-arboree-1200x7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736"/>
            <a:ext cx="6572296" cy="2643206"/>
          </a:xfrm>
          <a:prstGeom prst="rect">
            <a:avLst/>
          </a:prstGeom>
          <a:noFill/>
        </p:spPr>
      </p:pic>
      <p:sp>
        <p:nvSpPr>
          <p:cNvPr id="7" name="Goccia 6"/>
          <p:cNvSpPr/>
          <p:nvPr/>
        </p:nvSpPr>
        <p:spPr>
          <a:xfrm>
            <a:off x="7000892" y="3643314"/>
            <a:ext cx="285752" cy="357190"/>
          </a:xfrm>
          <a:prstGeom prst="teardrop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Goccia 8"/>
          <p:cNvSpPr/>
          <p:nvPr/>
        </p:nvSpPr>
        <p:spPr>
          <a:xfrm>
            <a:off x="4929190" y="3643314"/>
            <a:ext cx="285752" cy="357190"/>
          </a:xfrm>
          <a:prstGeom prst="teardrop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Goccia 9"/>
          <p:cNvSpPr/>
          <p:nvPr/>
        </p:nvSpPr>
        <p:spPr>
          <a:xfrm>
            <a:off x="1857356" y="3214686"/>
            <a:ext cx="357190" cy="35719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Goccia 10"/>
          <p:cNvSpPr/>
          <p:nvPr/>
        </p:nvSpPr>
        <p:spPr>
          <a:xfrm>
            <a:off x="2714612" y="3643314"/>
            <a:ext cx="285752" cy="357190"/>
          </a:xfrm>
          <a:prstGeom prst="teardrop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Goccia 11"/>
          <p:cNvSpPr/>
          <p:nvPr/>
        </p:nvSpPr>
        <p:spPr>
          <a:xfrm>
            <a:off x="3929058" y="3357562"/>
            <a:ext cx="285752" cy="35719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Goccia 12"/>
          <p:cNvSpPr/>
          <p:nvPr/>
        </p:nvSpPr>
        <p:spPr>
          <a:xfrm>
            <a:off x="6000760" y="3357562"/>
            <a:ext cx="300046" cy="35719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785786" y="4643446"/>
            <a:ext cx="6000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Verdana" pitchFamily="34" charset="0"/>
                <a:ea typeface="Verdana" pitchFamily="34" charset="0"/>
              </a:rPr>
              <a:t>SI TROVANO SOTTO IL TERRENO</a:t>
            </a:r>
          </a:p>
          <a:p>
            <a:r>
              <a:rPr lang="it-IT" sz="2400" dirty="0">
                <a:latin typeface="Verdana" pitchFamily="34" charset="0"/>
                <a:ea typeface="Verdana" pitchFamily="34" charset="0"/>
              </a:rPr>
              <a:t>E MANTENGONO FISSA LA PIANTA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714348" y="5500702"/>
            <a:ext cx="71277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Verdana" pitchFamily="34" charset="0"/>
                <a:ea typeface="Verdana" pitchFamily="34" charset="0"/>
              </a:rPr>
              <a:t>ASSORBONO DAL TERRENO IL NUTRIMENTO</a:t>
            </a:r>
          </a:p>
          <a:p>
            <a:r>
              <a:rPr lang="it-IT" sz="2400" dirty="0">
                <a:latin typeface="Verdana" pitchFamily="34" charset="0"/>
                <a:ea typeface="Verdana" pitchFamily="34" charset="0"/>
              </a:rPr>
              <a:t>(</a:t>
            </a:r>
            <a:r>
              <a:rPr lang="it-IT" sz="24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</a:rPr>
              <a:t>ACQUA</a:t>
            </a:r>
            <a:r>
              <a:rPr lang="it-IT" sz="2400" dirty="0">
                <a:latin typeface="Verdana" pitchFamily="34" charset="0"/>
                <a:ea typeface="Verdana" pitchFamily="34" charset="0"/>
              </a:rPr>
              <a:t> E </a:t>
            </a:r>
            <a:r>
              <a:rPr lang="it-IT" sz="2400" dirty="0">
                <a:solidFill>
                  <a:srgbClr val="FFC000"/>
                </a:solidFill>
                <a:latin typeface="Verdana" pitchFamily="34" charset="0"/>
                <a:ea typeface="Verdana" pitchFamily="34" charset="0"/>
              </a:rPr>
              <a:t>SALI MINERALI</a:t>
            </a:r>
            <a:r>
              <a:rPr lang="it-IT" sz="2400" dirty="0">
                <a:latin typeface="Verdana" pitchFamily="34" charset="0"/>
                <a:ea typeface="Verdana" pitchFamily="34" charset="0"/>
              </a:rPr>
              <a:t>)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1428728" y="4071942"/>
            <a:ext cx="1096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0070C0"/>
                </a:solidFill>
              </a:rPr>
              <a:t>ACQUA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4500562" y="4071942"/>
            <a:ext cx="2017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FFC000"/>
                </a:solidFill>
              </a:rPr>
              <a:t>SALI MINERALI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928926" y="285728"/>
            <a:ext cx="2701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IL FUSTO</a:t>
            </a:r>
          </a:p>
        </p:txBody>
      </p:sp>
      <p:pic>
        <p:nvPicPr>
          <p:cNvPr id="4098" name="Picture 2" descr="C:\Users\Imma\Desktop\fusto legno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3571900" cy="4500594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4357686" y="1857364"/>
            <a:ext cx="449315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it-IT" sz="2400" dirty="0">
                <a:latin typeface="Verdana" pitchFamily="34" charset="0"/>
                <a:ea typeface="Verdana" pitchFamily="34" charset="0"/>
              </a:rPr>
              <a:t>SOSTIENE LA PIANTA E</a:t>
            </a:r>
          </a:p>
          <a:p>
            <a:pPr algn="just"/>
            <a:r>
              <a:rPr lang="it-IT" sz="2400" dirty="0">
                <a:latin typeface="Verdana" pitchFamily="34" charset="0"/>
                <a:ea typeface="Verdana" pitchFamily="34" charset="0"/>
              </a:rPr>
              <a:t>PERMETTE AL NUTRIMENTO</a:t>
            </a:r>
          </a:p>
          <a:p>
            <a:pPr algn="just"/>
            <a:r>
              <a:rPr lang="it-IT" sz="2400" dirty="0">
                <a:latin typeface="Verdana" pitchFamily="34" charset="0"/>
                <a:ea typeface="Verdana" pitchFamily="34" charset="0"/>
              </a:rPr>
              <a:t>ASSORBITO DALLE RADICI</a:t>
            </a:r>
          </a:p>
          <a:p>
            <a:pPr algn="just"/>
            <a:r>
              <a:rPr lang="it-IT" sz="2400" dirty="0" err="1">
                <a:latin typeface="Verdana" pitchFamily="34" charset="0"/>
                <a:ea typeface="Verdana" pitchFamily="34" charset="0"/>
              </a:rPr>
              <a:t>DI</a:t>
            </a:r>
            <a:r>
              <a:rPr lang="it-IT" sz="2400" dirty="0">
                <a:latin typeface="Verdana" pitchFamily="34" charset="0"/>
                <a:ea typeface="Verdana" pitchFamily="34" charset="0"/>
              </a:rPr>
              <a:t> RISALIRE FINO ALLE </a:t>
            </a:r>
          </a:p>
          <a:p>
            <a:pPr algn="just"/>
            <a:r>
              <a:rPr lang="it-IT" sz="2400" dirty="0">
                <a:latin typeface="Verdana" pitchFamily="34" charset="0"/>
                <a:ea typeface="Verdana" pitchFamily="34" charset="0"/>
              </a:rPr>
              <a:t>FOGLIE.</a:t>
            </a:r>
          </a:p>
        </p:txBody>
      </p:sp>
      <p:cxnSp>
        <p:nvCxnSpPr>
          <p:cNvPr id="7" name="Connettore 2 6"/>
          <p:cNvCxnSpPr/>
          <p:nvPr/>
        </p:nvCxnSpPr>
        <p:spPr>
          <a:xfrm rot="5400000" flipH="1" flipV="1">
            <a:off x="178563" y="3536157"/>
            <a:ext cx="3500462" cy="28575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 rot="5400000" flipH="1" flipV="1">
            <a:off x="357158" y="3571876"/>
            <a:ext cx="3500462" cy="214314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214414" y="785794"/>
            <a:ext cx="3993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latin typeface="Verdana" pitchFamily="34" charset="0"/>
                <a:ea typeface="Verdana" pitchFamily="34" charset="0"/>
              </a:rPr>
              <a:t>Il </a:t>
            </a:r>
            <a:r>
              <a:rPr lang="it-IT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fusto</a:t>
            </a:r>
            <a:r>
              <a:rPr lang="it-IT" sz="2800" dirty="0">
                <a:latin typeface="Verdana" pitchFamily="34" charset="0"/>
                <a:ea typeface="Verdana" pitchFamily="34" charset="0"/>
              </a:rPr>
              <a:t> può essere:</a:t>
            </a:r>
          </a:p>
        </p:txBody>
      </p:sp>
      <p:pic>
        <p:nvPicPr>
          <p:cNvPr id="1026" name="Picture 2" descr="C:\Users\Imma\Desktop\salice-piangente-tronco-di-albero-e0bhy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14488"/>
            <a:ext cx="3571900" cy="4071966"/>
          </a:xfrm>
          <a:prstGeom prst="rect">
            <a:avLst/>
          </a:prstGeom>
          <a:noFill/>
        </p:spPr>
      </p:pic>
      <p:pic>
        <p:nvPicPr>
          <p:cNvPr id="1027" name="Picture 3" descr="C:\Users\Imma\Desktop\arbus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285992"/>
            <a:ext cx="4143384" cy="3505211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5072066" y="714356"/>
            <a:ext cx="29669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LEGNOSO</a:t>
            </a:r>
            <a:endParaRPr lang="it-IT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571604" y="6000768"/>
            <a:ext cx="1471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ALBERI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286380" y="6000768"/>
            <a:ext cx="1744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ARBUSTI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071802" y="500042"/>
            <a:ext cx="28670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ERBACEO</a:t>
            </a:r>
          </a:p>
        </p:txBody>
      </p:sp>
      <p:pic>
        <p:nvPicPr>
          <p:cNvPr id="2050" name="Picture 2" descr="C:\Users\Imma\Desktop\erbace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71612"/>
            <a:ext cx="5053027" cy="4662486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6286512" y="2571744"/>
            <a:ext cx="2568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ERBA E FIORI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e Parti Della Pianta - Lessons - Tes Tea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7715304" cy="3738555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2357422" y="428604"/>
            <a:ext cx="42274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>
                <a:ln/>
                <a:solidFill>
                  <a:schemeClr val="accent3"/>
                </a:solidFill>
                <a:effectLst/>
                <a:latin typeface="Verdana" pitchFamily="34" charset="0"/>
                <a:ea typeface="Verdana" pitchFamily="34" charset="0"/>
              </a:rPr>
              <a:t>LE FOGLIE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000100" y="5286388"/>
            <a:ext cx="67309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Verdana" pitchFamily="34" charset="0"/>
                <a:ea typeface="Verdana" pitchFamily="34" charset="0"/>
              </a:rPr>
              <a:t>SERVONO ALLA PIANTA PER RESPIRARE E</a:t>
            </a:r>
          </a:p>
          <a:p>
            <a:r>
              <a:rPr lang="it-IT" sz="2400" dirty="0">
                <a:latin typeface="Verdana" pitchFamily="34" charset="0"/>
                <a:ea typeface="Verdana" pitchFamily="34" charset="0"/>
              </a:rPr>
              <a:t>PER FABBRICARE IL NUTRIMENTO.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14348" y="571480"/>
            <a:ext cx="5742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GUARDIAMO LA FOGLIA DA VICINO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57224" y="1214422"/>
            <a:ext cx="5272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</a:rPr>
              <a:t>E’ FORMATA DA VARIE PARTI</a:t>
            </a:r>
          </a:p>
        </p:txBody>
      </p:sp>
      <p:pic>
        <p:nvPicPr>
          <p:cNvPr id="19458" name="Picture 2" descr="C:\Users\Imma\Desktop\Parti-Foglia-Schede-Didattiche-Scuola-Primar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928802"/>
            <a:ext cx="5715000" cy="2857500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214282" y="5572140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RACCOGLI UNA FOGLIA, INCOLLALA SULTUO QUADERNO E POI SCRIVI LE PARTI PRINCIPALI</a:t>
            </a:r>
          </a:p>
        </p:txBody>
      </p:sp>
      <p:sp>
        <p:nvSpPr>
          <p:cNvPr id="19461" name="AutoShape 5" descr="Lente D'ingrandimento In Bianco E Nero Illustrazione Vettoriale -  Illustrazione di rilevi, grafici: 13464759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463" name="AutoShape 7" descr="Lente D'ingrandimento In Bianco E Nero Illustrazione Vettoriale -  Illustrazione di rilevi, grafici: 13464759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465" name="AutoShape 9" descr="Lente D'ingrandimento In Bianco E Nero Illustrazione Vettoriale -  Illustrazione di rilevi, grafici: 13464759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467" name="AutoShape 11" descr="Lente D'ingrandimento In Bianco E Nero Illustrazione Vettoriale -  Illustrazione di rilevi, grafici: 13464759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9469" name="Picture 13" descr="Eseguire il rendering di un 3d lo scienziato pazzo personaggio in possesso  di una lente di ingrandimento Foto stock - Alam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357166"/>
            <a:ext cx="1928826" cy="1428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180</Words>
  <Application>Microsoft Office PowerPoint</Application>
  <PresentationFormat>Presentazione su schermo (4:3)</PresentationFormat>
  <Paragraphs>40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Calibri</vt:lpstr>
      <vt:lpstr>Verdana</vt:lpstr>
      <vt:lpstr>Tema di Office</vt:lpstr>
      <vt:lpstr> LE PIANTE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Imma</dc:creator>
  <cp:lastModifiedBy>Raffaella Castiello</cp:lastModifiedBy>
  <cp:revision>10</cp:revision>
  <dcterms:created xsi:type="dcterms:W3CDTF">2020-11-04T13:07:05Z</dcterms:created>
  <dcterms:modified xsi:type="dcterms:W3CDTF">2020-11-10T16:27:22Z</dcterms:modified>
</cp:coreProperties>
</file>