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8"/>
  </p:notesMasterIdLst>
  <p:sldIdLst>
    <p:sldId id="256" r:id="rId2"/>
    <p:sldId id="257" r:id="rId3"/>
    <p:sldId id="258" r:id="rId4"/>
    <p:sldId id="260" r:id="rId5"/>
    <p:sldId id="265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5332" autoAdjust="0"/>
  </p:normalViewPr>
  <p:slideViewPr>
    <p:cSldViewPr snapToGrid="0">
      <p:cViewPr varScale="1">
        <p:scale>
          <a:sx n="94" d="100"/>
          <a:sy n="94" d="100"/>
        </p:scale>
        <p:origin x="10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0345A-12FD-4E50-BD28-07404D0F4362}" type="datetimeFigureOut">
              <a:rPr lang="it-IT" smtClean="0"/>
              <a:t>23/11/2020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0CE06-A575-42EC-9DDE-68D559284D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296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60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3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69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5758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559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275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85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556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22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0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41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6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05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1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3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3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08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8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jfif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3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99156" y="233681"/>
            <a:ext cx="8689976" cy="741679"/>
          </a:xfrm>
        </p:spPr>
        <p:txBody>
          <a:bodyPr>
            <a:normAutofit fontScale="90000"/>
          </a:bodyPr>
          <a:lstStyle/>
          <a:p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ATTIVITA’ Asincrona </a:t>
            </a:r>
            <a:b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Zanfardino Rosanna  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</a:t>
            </a: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ITALIANO </a:t>
            </a:r>
            <a:endParaRPr lang="it-IT" sz="20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 descr="Continua l'appuntamento con: &quot;La città e il cielo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1" y="2689927"/>
            <a:ext cx="4620252" cy="4013815"/>
          </a:xfrm>
          <a:prstGeom prst="rect">
            <a:avLst/>
          </a:prstGeom>
        </p:spPr>
      </p:pic>
      <p:pic>
        <p:nvPicPr>
          <p:cNvPr id="5" name="Immagine 4" descr="BiblioBredaBlog: Perchè &lt;strong&gt;leggere&lt;/strong&gt; ai &lt;strong&gt;bambini&lt;/strong&gt;?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679" y="902971"/>
            <a:ext cx="1905000" cy="2624595"/>
          </a:xfrm>
          <a:prstGeom prst="rect">
            <a:avLst/>
          </a:prstGeom>
        </p:spPr>
      </p:pic>
      <p:sp>
        <p:nvSpPr>
          <p:cNvPr id="8" name="Onda 7"/>
          <p:cNvSpPr/>
          <p:nvPr/>
        </p:nvSpPr>
        <p:spPr>
          <a:xfrm>
            <a:off x="5944144" y="1559881"/>
            <a:ext cx="3394166" cy="2886389"/>
          </a:xfrm>
          <a:prstGeom prst="wave">
            <a:avLst>
              <a:gd name="adj1" fmla="val 12500"/>
              <a:gd name="adj2" fmla="val -3691"/>
            </a:avLst>
          </a:prstGeom>
          <a:solidFill>
            <a:schemeClr val="accent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IO LEGGO PER…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</a:rPr>
              <a:t>VOLARE IN ALTO</a:t>
            </a:r>
          </a:p>
          <a:p>
            <a:pPr algn="ctr"/>
            <a:r>
              <a:rPr lang="it-IT" dirty="0" smtClean="0">
                <a:solidFill>
                  <a:srgbClr val="FFFF00"/>
                </a:solidFill>
              </a:rPr>
              <a:t>VERSO NUOVI MONDI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Angolo ripiegato 2"/>
          <p:cNvSpPr/>
          <p:nvPr/>
        </p:nvSpPr>
        <p:spPr>
          <a:xfrm>
            <a:off x="518160" y="902971"/>
            <a:ext cx="3271520" cy="1352549"/>
          </a:xfrm>
          <a:prstGeom prst="foldedCorner">
            <a:avLst>
              <a:gd name="adj" fmla="val 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2"/>
                </a:solidFill>
                <a:latin typeface="Algerian" panose="04020705040A02060702" pitchFamily="82" charset="0"/>
              </a:rPr>
              <a:t>IL PIACERE DELLA LETTURA</a:t>
            </a:r>
            <a:endParaRPr lang="it-IT" sz="2000" dirty="0">
              <a:solidFill>
                <a:schemeClr val="tx2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8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5" y="217171"/>
            <a:ext cx="10364451" cy="891540"/>
          </a:xfrm>
        </p:spPr>
        <p:txBody>
          <a:bodyPr>
            <a:normAutofit/>
          </a:bodyPr>
          <a:lstStyle/>
          <a:p>
            <a:r>
              <a:rPr lang="it-IT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leggo per..</a:t>
            </a:r>
            <a: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CRESCERE  </a:t>
            </a:r>
            <a:endParaRPr lang="it-IT" sz="2400" dirty="0">
              <a:solidFill>
                <a:schemeClr val="accent2"/>
              </a:solidFill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pic>
        <p:nvPicPr>
          <p:cNvPr id="4" name="Segnaposto contenuto 3" descr="Il Rifugio degli Elfi: Maggio dei Libri - Citazioni ed ...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3" y="1234439"/>
            <a:ext cx="5311137" cy="549891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41" y="1415456"/>
            <a:ext cx="4855029" cy="4885427"/>
          </a:xfrm>
          <a:prstGeom prst="rect">
            <a:avLst/>
          </a:prstGeom>
        </p:spPr>
      </p:pic>
      <p:sp>
        <p:nvSpPr>
          <p:cNvPr id="3" name="Elaborazione alternativa 2"/>
          <p:cNvSpPr/>
          <p:nvPr/>
        </p:nvSpPr>
        <p:spPr>
          <a:xfrm>
            <a:off x="7552944" y="505206"/>
            <a:ext cx="2980944" cy="729233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5715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7030A0"/>
                </a:solidFill>
              </a:rPr>
              <a:t>SONO UN PICCOLO LETTORE</a:t>
            </a:r>
            <a:endParaRPr lang="it-IT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7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8045" y="114300"/>
            <a:ext cx="10344775" cy="1291590"/>
          </a:xfrm>
        </p:spPr>
        <p:txBody>
          <a:bodyPr>
            <a:normAutofit fontScale="90000"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  <a:t>Io leggo per sognare</a:t>
            </a:r>
            <a:b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  <a:t>io leggo per amare</a:t>
            </a:r>
            <a:b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  <a:t>io leggo per gioire</a:t>
            </a:r>
            <a:b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</a:br>
            <a:r>
              <a:rPr lang="it-IT" sz="2400" dirty="0" smtClean="0">
                <a:solidFill>
                  <a:schemeClr val="accent2"/>
                </a:solidFill>
                <a:latin typeface="Arial Nova" panose="020B0504020202020204" pitchFamily="34" charset="0"/>
              </a:rPr>
              <a:t>io leggo per </a:t>
            </a:r>
            <a:r>
              <a:rPr lang="it-IT" sz="2400" dirty="0" smtClean="0">
                <a:latin typeface="Arial Nova" panose="020B0504020202020204" pitchFamily="34" charset="0"/>
              </a:rPr>
              <a:t>…..</a:t>
            </a:r>
            <a:endParaRPr lang="it-IT" sz="2400" dirty="0">
              <a:latin typeface="Arial Nova" panose="020B0504020202020204" pitchFamily="34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79" y="1894114"/>
            <a:ext cx="5680710" cy="4772641"/>
          </a:xfr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7114" y="1685760"/>
            <a:ext cx="859517" cy="732745"/>
          </a:xfrm>
          <a:prstGeom prst="rect">
            <a:avLst/>
          </a:prstGeom>
        </p:spPr>
      </p:pic>
      <p:pic>
        <p:nvPicPr>
          <p:cNvPr id="6" name="Immagine 5" descr="Aikime: L'Aikido ed il &lt;strong&gt;Piccolo&lt;/strong&gt; &lt;strong&gt;Principe&lt;/strong&g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216" y="2942896"/>
            <a:ext cx="2569463" cy="3723859"/>
          </a:xfrm>
          <a:prstGeom prst="rect">
            <a:avLst/>
          </a:prstGeom>
        </p:spPr>
      </p:pic>
      <p:sp>
        <p:nvSpPr>
          <p:cNvPr id="7" name="Telaio 6"/>
          <p:cNvSpPr/>
          <p:nvPr/>
        </p:nvSpPr>
        <p:spPr>
          <a:xfrm>
            <a:off x="8805672" y="649224"/>
            <a:ext cx="3054095" cy="1913627"/>
          </a:xfrm>
          <a:prstGeom prst="beve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7030A0"/>
                </a:solidFill>
              </a:rPr>
              <a:t>Un’ idea da leggere ma puoi decidere tu 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il libro da leggere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>
                <a:solidFill>
                  <a:srgbClr val="7030A0"/>
                </a:solidFill>
              </a:rPr>
              <a:t>A</a:t>
            </a:r>
            <a:r>
              <a:rPr lang="it-IT" dirty="0" smtClean="0">
                <a:solidFill>
                  <a:srgbClr val="7030A0"/>
                </a:solidFill>
              </a:rPr>
              <a:t> te la scelta</a:t>
            </a:r>
            <a:endParaRPr lang="it-IT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6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2389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MITO DI ARACNE</a:t>
            </a:r>
            <a:endParaRPr lang="it-IT" dirty="0"/>
          </a:p>
        </p:txBody>
      </p:sp>
      <p:pic>
        <p:nvPicPr>
          <p:cNvPr id="4" name="Segnaposto contenuto 3" descr="Il Rifugio degli Elfi: Maggio dei &lt;strong&gt;Libri&lt;/strong&gt; - Citazioni ed ...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5" y="2174053"/>
            <a:ext cx="5329510" cy="4213537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3893" y="1141191"/>
            <a:ext cx="487363" cy="487363"/>
          </a:xfrm>
          <a:prstGeom prst="rect">
            <a:avLst/>
          </a:prstGeom>
        </p:spPr>
      </p:pic>
      <p:sp>
        <p:nvSpPr>
          <p:cNvPr id="8" name="Elaborazione alternativa 7"/>
          <p:cNvSpPr/>
          <p:nvPr/>
        </p:nvSpPr>
        <p:spPr>
          <a:xfrm>
            <a:off x="721360" y="618517"/>
            <a:ext cx="3271520" cy="200276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Ascolta il mito di ARACNE , uno dei miti greci più belli e magari puoi scegliere di leggerlo tu facendo una ricerca su internet o  direttamente da libro dei miti</a:t>
            </a:r>
          </a:p>
          <a:p>
            <a:pPr algn="ctr"/>
            <a:endParaRPr lang="it-IT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3454400"/>
            <a:ext cx="2509964" cy="3085590"/>
          </a:xfrm>
          <a:prstGeom prst="rect">
            <a:avLst/>
          </a:prstGeom>
        </p:spPr>
      </p:pic>
      <p:cxnSp>
        <p:nvCxnSpPr>
          <p:cNvPr id="11" name="Connettore 2 10"/>
          <p:cNvCxnSpPr/>
          <p:nvPr/>
        </p:nvCxnSpPr>
        <p:spPr>
          <a:xfrm>
            <a:off x="2265680" y="2768600"/>
            <a:ext cx="10160" cy="53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66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6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4550487" y="3317514"/>
            <a:ext cx="2870211" cy="1659775"/>
          </a:xfrm>
          <a:prstGeom prst="roundRect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IL RACCONTO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</a:rPr>
              <a:t>AUTOBIOGRAFICO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7" name="Connettore 2 6"/>
          <p:cNvCxnSpPr/>
          <p:nvPr/>
        </p:nvCxnSpPr>
        <p:spPr>
          <a:xfrm flipV="1">
            <a:off x="6025896" y="2756806"/>
            <a:ext cx="9144" cy="492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7487412" y="4129905"/>
            <a:ext cx="1082040" cy="37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3275635" y="4129905"/>
            <a:ext cx="92597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6035040" y="4623847"/>
            <a:ext cx="0" cy="84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5605735" y="2031522"/>
            <a:ext cx="129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Chi scrive?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8569452" y="3945239"/>
            <a:ext cx="1755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Perché?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2241495" y="3638592"/>
            <a:ext cx="1259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Che cosa scrive?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36" name="Connettore 2 35"/>
          <p:cNvCxnSpPr/>
          <p:nvPr/>
        </p:nvCxnSpPr>
        <p:spPr>
          <a:xfrm>
            <a:off x="7515651" y="4866048"/>
            <a:ext cx="1540841" cy="1039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4846783" y="5468112"/>
            <a:ext cx="23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               Dove?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               Quando?  </a:t>
            </a:r>
            <a:r>
              <a:rPr lang="it-IT" dirty="0" smtClean="0"/>
              <a:t>       </a:t>
            </a:r>
          </a:p>
        </p:txBody>
      </p:sp>
      <p:sp>
        <p:nvSpPr>
          <p:cNvPr id="39" name="Angolo ripiegato 38"/>
          <p:cNvSpPr/>
          <p:nvPr/>
        </p:nvSpPr>
        <p:spPr>
          <a:xfrm>
            <a:off x="9056492" y="4977289"/>
            <a:ext cx="1840375" cy="1846162"/>
          </a:xfrm>
          <a:prstGeom prst="foldedCorner">
            <a:avLst/>
          </a:prstGeom>
          <a:solidFill>
            <a:srgbClr val="00B0F0">
              <a:alpha val="50000"/>
            </a:srgbClr>
          </a:solidFill>
          <a:ln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7030A0"/>
                </a:solidFill>
              </a:rPr>
              <a:t>Com’è fatto il testo?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3854949" y="1574675"/>
            <a:ext cx="548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Elabora la mappa dei testi assegnati seguendo lo schema</a:t>
            </a:r>
            <a:endParaRPr lang="it-IT" dirty="0"/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1218990"/>
            <a:ext cx="2143125" cy="2143125"/>
          </a:xfrm>
          <a:prstGeom prst="rect">
            <a:avLst/>
          </a:prstGeom>
        </p:spPr>
      </p:pic>
      <p:sp>
        <p:nvSpPr>
          <p:cNvPr id="42" name="Rettangolo arrotondato 41"/>
          <p:cNvSpPr/>
          <p:nvPr/>
        </p:nvSpPr>
        <p:spPr>
          <a:xfrm>
            <a:off x="371334" y="204884"/>
            <a:ext cx="2916820" cy="255192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7030A0"/>
                </a:solidFill>
              </a:rPr>
              <a:t>ANALIZZO IL </a:t>
            </a:r>
            <a:r>
              <a:rPr lang="it-IT" dirty="0" smtClean="0">
                <a:solidFill>
                  <a:srgbClr val="7030A0"/>
                </a:solidFill>
              </a:rPr>
              <a:t>TESTO: 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Personaggi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Tempo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Luogo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Linguaggio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Contenuto </a:t>
            </a:r>
          </a:p>
          <a:p>
            <a:pPr algn="ctr"/>
            <a:r>
              <a:rPr lang="it-IT" dirty="0" smtClean="0">
                <a:solidFill>
                  <a:srgbClr val="7030A0"/>
                </a:solidFill>
              </a:rPr>
              <a:t>Scopo </a:t>
            </a:r>
          </a:p>
          <a:p>
            <a:pPr algn="ctr"/>
            <a:r>
              <a:rPr lang="it-IT" smtClean="0">
                <a:solidFill>
                  <a:srgbClr val="7030A0"/>
                </a:solidFill>
              </a:rPr>
              <a:t>Stile dell’autore</a:t>
            </a:r>
            <a:endParaRPr lang="it-IT" dirty="0">
              <a:solidFill>
                <a:srgbClr val="7030A0"/>
              </a:solidFill>
            </a:endParaRPr>
          </a:p>
        </p:txBody>
      </p:sp>
      <p:cxnSp>
        <p:nvCxnSpPr>
          <p:cNvPr id="3" name="Connettore 2 2"/>
          <p:cNvCxnSpPr/>
          <p:nvPr/>
        </p:nvCxnSpPr>
        <p:spPr>
          <a:xfrm flipH="1">
            <a:off x="3366173" y="5045979"/>
            <a:ext cx="1184314" cy="645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979580" y="5643613"/>
            <a:ext cx="152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STILE DELL’AUTORE</a:t>
            </a:r>
            <a:endParaRPr lang="it-IT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325112" y="329184"/>
            <a:ext cx="5202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50"/>
                </a:solidFill>
              </a:rPr>
              <a:t>Leggi con attenzione i testi a </a:t>
            </a:r>
            <a:r>
              <a:rPr lang="it-IT" b="1" dirty="0" smtClean="0">
                <a:solidFill>
                  <a:srgbClr val="00B050"/>
                </a:solidFill>
              </a:rPr>
              <a:t>pag. 42- 43- 44 45.. </a:t>
            </a:r>
            <a:r>
              <a:rPr lang="it-IT" b="1" dirty="0" smtClean="0">
                <a:solidFill>
                  <a:srgbClr val="00B050"/>
                </a:solidFill>
              </a:rPr>
              <a:t>…</a:t>
            </a:r>
            <a:r>
              <a:rPr lang="it-IT" dirty="0" smtClean="0">
                <a:solidFill>
                  <a:srgbClr val="FFC000"/>
                </a:solidFill>
              </a:rPr>
              <a:t>e poi</a:t>
            </a:r>
          </a:p>
          <a:p>
            <a:pPr algn="ctr"/>
            <a:r>
              <a:rPr lang="it-IT" dirty="0" smtClean="0">
                <a:solidFill>
                  <a:srgbClr val="FFC000"/>
                </a:solidFill>
              </a:rPr>
              <a:t>tocca a te scrivere un tuo racconto </a:t>
            </a:r>
            <a:r>
              <a:rPr lang="it-IT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AUTOBIOGRAFICO</a:t>
            </a:r>
            <a:endParaRPr lang="it-IT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9071" y="25931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2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1939" y="187125"/>
            <a:ext cx="10364451" cy="722376"/>
          </a:xfrm>
        </p:spPr>
        <p:txBody>
          <a:bodyPr>
            <a:normAutofit/>
          </a:bodyPr>
          <a:lstStyle/>
          <a:p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RACCONTO </a:t>
            </a:r>
            <a:r>
              <a:rPr lang="it-IT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AUTOBIOGRAFICa</a:t>
            </a: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ora lavora sul quaderno </a:t>
            </a:r>
            <a:endParaRPr lang="it-IT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llout con freccia in giù 4"/>
          <p:cNvSpPr/>
          <p:nvPr/>
        </p:nvSpPr>
        <p:spPr>
          <a:xfrm>
            <a:off x="808265" y="1174568"/>
            <a:ext cx="2261506" cy="1698172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LA FONTE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BIBLIOGRAFICA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6" name="Callout con freccia in giù 5"/>
          <p:cNvSpPr/>
          <p:nvPr/>
        </p:nvSpPr>
        <p:spPr>
          <a:xfrm>
            <a:off x="734160" y="3045280"/>
            <a:ext cx="2261506" cy="1563732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FLASHBACK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7" name="Callout con freccia in giù 6"/>
          <p:cNvSpPr/>
          <p:nvPr/>
        </p:nvSpPr>
        <p:spPr>
          <a:xfrm>
            <a:off x="734160" y="4833257"/>
            <a:ext cx="2261506" cy="1819549"/>
          </a:xfrm>
          <a:prstGeom prst="downArrow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2"/>
                </a:solidFill>
              </a:rPr>
              <a:t>RIFLESSIONI: 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OPINIONI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STATI D’ANIMO</a:t>
            </a:r>
          </a:p>
          <a:p>
            <a:pPr algn="ctr"/>
            <a:r>
              <a:rPr lang="it-IT" dirty="0" smtClean="0">
                <a:solidFill>
                  <a:schemeClr val="tx2"/>
                </a:solidFill>
              </a:rPr>
              <a:t>INTENZIONI….</a:t>
            </a:r>
            <a:endParaRPr lang="it-IT" dirty="0">
              <a:solidFill>
                <a:schemeClr val="tx2"/>
              </a:solidFill>
            </a:endParaRPr>
          </a:p>
        </p:txBody>
      </p:sp>
      <p:sp>
        <p:nvSpPr>
          <p:cNvPr id="8" name="Memoria ad accesso sequenziale 7"/>
          <p:cNvSpPr/>
          <p:nvPr/>
        </p:nvSpPr>
        <p:spPr>
          <a:xfrm>
            <a:off x="5277127" y="909501"/>
            <a:ext cx="2351314" cy="1943101"/>
          </a:xfrm>
          <a:prstGeom prst="flowChartMagneticTap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INFORMAZIONI</a:t>
            </a:r>
            <a:r>
              <a:rPr lang="it-IT" dirty="0" smtClean="0"/>
              <a:t> </a:t>
            </a:r>
          </a:p>
          <a:p>
            <a:pPr algn="ctr"/>
            <a:r>
              <a:rPr lang="it-IT" dirty="0" smtClean="0">
                <a:solidFill>
                  <a:srgbClr val="00B050"/>
                </a:solidFill>
              </a:rPr>
              <a:t>ESPLICITE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9" name="Memoria ad accesso sequenziale 8"/>
          <p:cNvSpPr/>
          <p:nvPr/>
        </p:nvSpPr>
        <p:spPr>
          <a:xfrm>
            <a:off x="3532765" y="2539093"/>
            <a:ext cx="2351314" cy="1947455"/>
          </a:xfrm>
          <a:prstGeom prst="flowChartMagneticTap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6">
                    <a:lumMod val="50000"/>
                  </a:schemeClr>
                </a:solidFill>
              </a:rPr>
              <a:t>INFORMAZIONI</a:t>
            </a:r>
          </a:p>
          <a:p>
            <a:pPr algn="ctr"/>
            <a:r>
              <a:rPr lang="it-IT" dirty="0" smtClean="0">
                <a:solidFill>
                  <a:srgbClr val="FFC000"/>
                </a:solidFill>
              </a:rPr>
              <a:t>IMPLICITE</a:t>
            </a:r>
            <a:r>
              <a:rPr lang="it-IT" dirty="0" smtClean="0"/>
              <a:t> </a:t>
            </a:r>
          </a:p>
          <a:p>
            <a:pPr algn="ctr"/>
            <a:endParaRPr lang="it-IT" dirty="0"/>
          </a:p>
        </p:txBody>
      </p:sp>
      <p:sp>
        <p:nvSpPr>
          <p:cNvPr id="10" name="Fumetto 4 9"/>
          <p:cNvSpPr/>
          <p:nvPr/>
        </p:nvSpPr>
        <p:spPr>
          <a:xfrm>
            <a:off x="8197146" y="2240987"/>
            <a:ext cx="3714749" cy="4034246"/>
          </a:xfrm>
          <a:prstGeom prst="cloudCallout">
            <a:avLst>
              <a:gd name="adj1" fmla="val -48086"/>
              <a:gd name="adj2" fmla="val 424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MI VALUTO</a:t>
            </a:r>
          </a:p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Che cosa dovevo fare?</a:t>
            </a:r>
          </a:p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So leggere in modo riflessivo e tornare sulle parti del testo per ritrovare le informazioni che mi servono:</a:t>
            </a:r>
          </a:p>
          <a:p>
            <a:pPr algn="ctr"/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Sono soddisfatta/o di come ho svolto il compito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678634" y="563471"/>
            <a:ext cx="2702379" cy="95712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AUTOBIOGRAFIA COGNITIVA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Freccia in giù 12"/>
          <p:cNvSpPr/>
          <p:nvPr/>
        </p:nvSpPr>
        <p:spPr>
          <a:xfrm>
            <a:off x="10029824" y="1516216"/>
            <a:ext cx="175534" cy="8040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35" y="4675982"/>
            <a:ext cx="2020339" cy="1976824"/>
          </a:xfrm>
          <a:prstGeom prst="rect">
            <a:avLst/>
          </a:prstGeom>
        </p:spPr>
      </p:pic>
      <p:pic>
        <p:nvPicPr>
          <p:cNvPr id="17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49" y="3331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2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349</TotalTime>
  <Words>205</Words>
  <Application>Microsoft Office PowerPoint</Application>
  <PresentationFormat>Widescreen</PresentationFormat>
  <Paragraphs>50</Paragraphs>
  <Slides>6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Algerian</vt:lpstr>
      <vt:lpstr>Arial</vt:lpstr>
      <vt:lpstr>Arial Black</vt:lpstr>
      <vt:lpstr>Arial Nova</vt:lpstr>
      <vt:lpstr>Calibri</vt:lpstr>
      <vt:lpstr>Tw Cen MT</vt:lpstr>
      <vt:lpstr>Goccia</vt:lpstr>
      <vt:lpstr>ATTIVITA’ Asincrona  ins. Zanfardino Rosanna  5 C ITALIANO </vt:lpstr>
      <vt:lpstr>Io leggo per.. CRESCERE  </vt:lpstr>
      <vt:lpstr>Io leggo per sognare io leggo per amare io leggo per gioire io leggo per …..</vt:lpstr>
      <vt:lpstr>IL MITO DI ARACNE</vt:lpstr>
      <vt:lpstr>Presentazione standard di PowerPoint</vt:lpstr>
      <vt:lpstr>IL RACCONTO AUTOBIOGRAFICa e ora lavora sul quaderno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Rosa Zanfardino</dc:creator>
  <cp:lastModifiedBy>Rosa Zanfardino</cp:lastModifiedBy>
  <cp:revision>37</cp:revision>
  <dcterms:created xsi:type="dcterms:W3CDTF">2020-11-22T19:10:57Z</dcterms:created>
  <dcterms:modified xsi:type="dcterms:W3CDTF">2020-11-23T19:09:57Z</dcterms:modified>
</cp:coreProperties>
</file>