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332" autoAdjust="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0345A-12FD-4E50-BD28-07404D0F4362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0CE06-A575-42EC-9DDE-68D559284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96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6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3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6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75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5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7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8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5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0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1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6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5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1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3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8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8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9156" y="233681"/>
            <a:ext cx="8689976" cy="741679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 Asincrona </a:t>
            </a:r>
            <a:b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Zanfardino Rosanna  4C</a:t>
            </a:r>
            <a:b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ITALIANO </a:t>
            </a:r>
            <a:endParaRPr lang="it-IT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Continua l'appuntamento con: &quot;La città e il ciel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1" y="2689927"/>
            <a:ext cx="4620252" cy="4013815"/>
          </a:xfrm>
          <a:prstGeom prst="rect">
            <a:avLst/>
          </a:prstGeom>
        </p:spPr>
      </p:pic>
      <p:pic>
        <p:nvPicPr>
          <p:cNvPr id="5" name="Immagine 4" descr="BiblioBredaBlog: Perchè &lt;strong&gt;leggere&lt;/strong&gt; ai &lt;strong&gt;bambini&lt;/strong&gt;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51" y="902971"/>
            <a:ext cx="1905000" cy="2624595"/>
          </a:xfrm>
          <a:prstGeom prst="rect">
            <a:avLst/>
          </a:prstGeom>
        </p:spPr>
      </p:pic>
      <p:sp>
        <p:nvSpPr>
          <p:cNvPr id="8" name="Onda 7"/>
          <p:cNvSpPr/>
          <p:nvPr/>
        </p:nvSpPr>
        <p:spPr>
          <a:xfrm>
            <a:off x="5944144" y="1559881"/>
            <a:ext cx="3394166" cy="2886389"/>
          </a:xfrm>
          <a:prstGeom prst="wave">
            <a:avLst>
              <a:gd name="adj1" fmla="val 12500"/>
              <a:gd name="adj2" fmla="val -3691"/>
            </a:avLst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IO LEGGO PER…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VOLARE IN ALTO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VERSO NUOVI MONDI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Angolo ripiegato 2"/>
          <p:cNvSpPr/>
          <p:nvPr/>
        </p:nvSpPr>
        <p:spPr>
          <a:xfrm>
            <a:off x="518160" y="902971"/>
            <a:ext cx="3271520" cy="1352549"/>
          </a:xfrm>
          <a:prstGeom prst="foldedCorner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IL PIACERE DELLA LETTURA</a:t>
            </a:r>
            <a:endParaRPr lang="it-IT" sz="2000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217171"/>
            <a:ext cx="10364451" cy="891540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leggo per..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solidFill>
                  <a:schemeClr val="accent2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CRESCERE  </a:t>
            </a:r>
            <a:endParaRPr lang="it-IT" sz="2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 descr="Il Rifugio degli Elfi: Maggio dei Libri - Citazioni ed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3" y="1234439"/>
            <a:ext cx="5311137" cy="549891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1" y="1415456"/>
            <a:ext cx="4855029" cy="4885427"/>
          </a:xfrm>
          <a:prstGeom prst="rect">
            <a:avLst/>
          </a:prstGeom>
        </p:spPr>
      </p:pic>
      <p:sp>
        <p:nvSpPr>
          <p:cNvPr id="3" name="Elaborazione alternativa 2"/>
          <p:cNvSpPr/>
          <p:nvPr/>
        </p:nvSpPr>
        <p:spPr>
          <a:xfrm>
            <a:off x="7552944" y="505206"/>
            <a:ext cx="2980944" cy="72923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SONO UN PICCOLO LETTORE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045" y="114300"/>
            <a:ext cx="10344775" cy="1291590"/>
          </a:xfrm>
        </p:spPr>
        <p:txBody>
          <a:bodyPr>
            <a:normAutofit fontScale="90000"/>
          </a:bodyPr>
          <a:lstStyle/>
          <a:p>
            <a:r>
              <a:rPr lang="it-IT" sz="2400" dirty="0" smtClean="0">
                <a:solidFill>
                  <a:schemeClr val="accent2"/>
                </a:solidFill>
                <a:latin typeface="Arial Nova" panose="020B0504020202020204" pitchFamily="34" charset="0"/>
              </a:rPr>
              <a:t>Io leggo per sognare</a:t>
            </a:r>
            <a:br>
              <a:rPr lang="it-IT" sz="2400" dirty="0" smtClean="0">
                <a:solidFill>
                  <a:schemeClr val="accent2"/>
                </a:solidFill>
                <a:latin typeface="Arial Nova" panose="020B0504020202020204" pitchFamily="34" charset="0"/>
              </a:rPr>
            </a:br>
            <a:r>
              <a:rPr lang="it-IT" sz="2400" dirty="0" smtClean="0">
                <a:solidFill>
                  <a:schemeClr val="accent2"/>
                </a:solidFill>
                <a:latin typeface="Arial Nova" panose="020B0504020202020204" pitchFamily="34" charset="0"/>
              </a:rPr>
              <a:t>io leggo per amare</a:t>
            </a:r>
            <a:br>
              <a:rPr lang="it-IT" sz="2400" dirty="0" smtClean="0">
                <a:solidFill>
                  <a:schemeClr val="accent2"/>
                </a:solidFill>
                <a:latin typeface="Arial Nova" panose="020B0504020202020204" pitchFamily="34" charset="0"/>
              </a:rPr>
            </a:br>
            <a:r>
              <a:rPr lang="it-IT" sz="2400" dirty="0" smtClean="0">
                <a:solidFill>
                  <a:schemeClr val="accent2"/>
                </a:solidFill>
                <a:latin typeface="Arial Nova" panose="020B0504020202020204" pitchFamily="34" charset="0"/>
              </a:rPr>
              <a:t>io leggo per gioire</a:t>
            </a:r>
            <a:br>
              <a:rPr lang="it-IT" sz="2400" dirty="0" smtClean="0">
                <a:solidFill>
                  <a:schemeClr val="accent2"/>
                </a:solidFill>
                <a:latin typeface="Arial Nova" panose="020B0504020202020204" pitchFamily="34" charset="0"/>
              </a:rPr>
            </a:br>
            <a:r>
              <a:rPr lang="it-IT" sz="2400" dirty="0" smtClean="0">
                <a:solidFill>
                  <a:schemeClr val="accent2"/>
                </a:solidFill>
                <a:latin typeface="Arial Nova" panose="020B0504020202020204" pitchFamily="34" charset="0"/>
              </a:rPr>
              <a:t>io leggo per </a:t>
            </a:r>
            <a:r>
              <a:rPr lang="it-IT" sz="2400" dirty="0" smtClean="0">
                <a:latin typeface="Arial Nova" panose="020B0504020202020204" pitchFamily="34" charset="0"/>
              </a:rPr>
              <a:t>…..</a:t>
            </a:r>
            <a:endParaRPr lang="it-IT" sz="2400" dirty="0">
              <a:latin typeface="Arial Nova" panose="020B05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9" y="1894114"/>
            <a:ext cx="5680710" cy="4772641"/>
          </a:xfr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7114" y="1685760"/>
            <a:ext cx="859517" cy="732745"/>
          </a:xfrm>
          <a:prstGeom prst="rect">
            <a:avLst/>
          </a:prstGeom>
        </p:spPr>
      </p:pic>
      <p:pic>
        <p:nvPicPr>
          <p:cNvPr id="6" name="Immagine 5" descr="Aikime: L'Aikido ed il &lt;strong&gt;Piccolo&lt;/strong&gt; &lt;strong&gt;Principe&lt;/strong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16" y="2942896"/>
            <a:ext cx="2569463" cy="3723859"/>
          </a:xfrm>
          <a:prstGeom prst="rect">
            <a:avLst/>
          </a:prstGeom>
        </p:spPr>
      </p:pic>
      <p:sp>
        <p:nvSpPr>
          <p:cNvPr id="7" name="Telaio 6"/>
          <p:cNvSpPr/>
          <p:nvPr/>
        </p:nvSpPr>
        <p:spPr>
          <a:xfrm>
            <a:off x="8805672" y="649224"/>
            <a:ext cx="3054095" cy="1913627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Un’ idea da leggere ma puoi decidere tu 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il libro da leggere</a:t>
            </a:r>
          </a:p>
          <a:p>
            <a:pPr algn="ctr"/>
            <a:r>
              <a:rPr lang="it-IT" smtClean="0">
                <a:solidFill>
                  <a:srgbClr val="7030A0"/>
                </a:solidFill>
              </a:rPr>
              <a:t> </a:t>
            </a:r>
            <a:r>
              <a:rPr lang="it-IT">
                <a:solidFill>
                  <a:srgbClr val="7030A0"/>
                </a:solidFill>
              </a:rPr>
              <a:t>A</a:t>
            </a:r>
            <a:r>
              <a:rPr lang="it-IT" smtClean="0">
                <a:solidFill>
                  <a:srgbClr val="7030A0"/>
                </a:solidFill>
              </a:rPr>
              <a:t> te la </a:t>
            </a:r>
            <a:r>
              <a:rPr lang="it-IT" dirty="0" smtClean="0">
                <a:solidFill>
                  <a:srgbClr val="7030A0"/>
                </a:solidFill>
              </a:rPr>
              <a:t>scelta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955" y="129081"/>
            <a:ext cx="10364451" cy="96078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Ora leggo io , poi tocca </a:t>
            </a:r>
            <a:r>
              <a:rPr lang="it-IT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ate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3285" y="1089863"/>
            <a:ext cx="487363" cy="48736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83003" y="1455990"/>
            <a:ext cx="6878501" cy="480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torneo di pallone</a:t>
            </a:r>
          </a:p>
          <a:p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un bel paesino vivevano due bambini: Roberto e Ivan.</a:t>
            </a:r>
            <a:b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i pomeriggi, dopo aver fatto i compiti, si allenavano a pallone nel piccolo campo dell’oratorio perché il torneo di calcio della scuola si sarebbe svolto dopo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poche settimane. Litigavano sempre perché ognuno sosteneva di essere il più bravo a giocare e non permettevano a nessuno di allenarsi con loro.</a:t>
            </a:r>
            <a:b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Roberto era il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veloce a correre. Ivan tirava lunghi e potenti tiri.</a:t>
            </a:r>
            <a:b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loro squadra “I Giaguari” arrivò senza problemi alla finale. Non c’era dubbio, Roberto e Ivan erano davvero dei fuoriclasse, i più bravi di tutta la scuola, ma questo non gli bastava. Nell’ultima e decisiva partita ognuno di loro voleva dimostrare di essere il migliore dimenticando di far parte di una squadra dove tutti si aiutano e diventano una cosa sola.</a:t>
            </a:r>
            <a:b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Mancavano pochi minuti al termine della partita, che era ancora in pareggio 0-0, quando Roberto iniziò a correre con il pallone verso la porta. Ivan cercava in tutti i modi di impossessarsi del pallone, tutti e due volevano fare il goal della vittoria.</a:t>
            </a:r>
            <a:b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un certo punto si mise davanti a loro Simone, un bambino della squadra avversaria, che venne travolto e buttato a terra. Il piccolo Simone si mise a piangere e tutti gli altri bambini iniziarono a ridere di lui. Solo in quel momento Roberto e Ivan si resero conto che il loro comportamento sciocco aveva ferito Simone soprattutto nei sentimenti. Ivan aiutò Simone a rialzarsi e Roberto gli passò la palla. Simone corse verso la porta e segnò il goal che portò la sua squadra a vincere il torneo. Da quel giorno Simone divenne amico di Roberto e Ivan e tutti e tre, da 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 amici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formarono l’attacco più forte di tutti i tornei</a:t>
            </a:r>
            <a:endParaRPr lang="it-IT" sz="1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62" y="2945765"/>
            <a:ext cx="1819275" cy="2514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60" y="3959225"/>
            <a:ext cx="1447800" cy="2190750"/>
          </a:xfrm>
          <a:prstGeom prst="rect">
            <a:avLst/>
          </a:prstGeom>
        </p:spPr>
      </p:pic>
      <p:sp>
        <p:nvSpPr>
          <p:cNvPr id="11" name="Elaborazione alternativa 10"/>
          <p:cNvSpPr/>
          <p:nvPr/>
        </p:nvSpPr>
        <p:spPr>
          <a:xfrm>
            <a:off x="7660640" y="1252728"/>
            <a:ext cx="3332480" cy="153017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Ancora idee..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Ma cerca tu nel magico mondo dei libri per bambini come volare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8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99873"/>
            <a:ext cx="10364451" cy="68884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IL LESSICO  SINONIMI –OMONIMI-CONTRARI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417320"/>
            <a:ext cx="10363826" cy="5660136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GLI OMONIMI</a:t>
            </a:r>
          </a:p>
          <a:p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 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omonimi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sono parole aventi la stessa forma ma significati diversi.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rapporto di omonimia di solito collega le parole a due a due e può essere di vari tipi. 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Si distinguono in: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a) parole che presentano la stessa forma sia graficamente che a livello fonico;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b) parole che presentano la stessa forma sia a livello grafico che a livello fonico e si diversificano, oltre che per il significato, per il fatto che appartengono a categorie grammaticali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 sinonimi 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sinonimi sono parole che pur avendo forma grafica diversa hanno significato uguale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 meglio simile nella nostra mente.</a:t>
            </a:r>
          </a:p>
          <a:p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 contrari </a:t>
            </a:r>
          </a:p>
          <a:p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contrari sono parole di significato opposto tra loro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Talvolta un contrario si forma mettendo davanti la parola un 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Prefisso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cioè una lettera o un piccolo gruppo di lettere.</a:t>
            </a:r>
          </a:p>
          <a:p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prefissi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più usati sono: 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S…,, A…, In…,</a:t>
            </a:r>
            <a:r>
              <a:rPr lang="it-IT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 attenzione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prefisso 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davanti alla p ed alla b si trasforma in </a:t>
            </a:r>
            <a:r>
              <a:rPr lang="it-IT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2025" y="14173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7947"/>
          </a:xfrm>
        </p:spPr>
        <p:txBody>
          <a:bodyPr/>
          <a:lstStyle/>
          <a:p>
            <a:r>
              <a:rPr lang="it-IT" dirty="0" smtClean="0"/>
              <a:t>I SINONIMI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1426464"/>
            <a:ext cx="3721743" cy="47850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56" y="1772878"/>
            <a:ext cx="5779007" cy="45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0411"/>
          </a:xfrm>
        </p:spPr>
        <p:txBody>
          <a:bodyPr/>
          <a:lstStyle/>
          <a:p>
            <a:r>
              <a:rPr lang="it-IT" dirty="0" smtClean="0"/>
              <a:t>I CONTRARI O ANTONIMI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1" y="1469136"/>
            <a:ext cx="3572659" cy="5053584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98" y="2368123"/>
            <a:ext cx="4981956" cy="1410237"/>
          </a:xfr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06947" y="1604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311</TotalTime>
  <Words>99</Words>
  <Application>Microsoft Office PowerPoint</Application>
  <PresentationFormat>Widescreen</PresentationFormat>
  <Paragraphs>28</Paragraphs>
  <Slides>7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Algerian</vt:lpstr>
      <vt:lpstr>Arial</vt:lpstr>
      <vt:lpstr>Arial Nova</vt:lpstr>
      <vt:lpstr>Calibri</vt:lpstr>
      <vt:lpstr>Times New Roman</vt:lpstr>
      <vt:lpstr>Tw Cen MT</vt:lpstr>
      <vt:lpstr>Goccia</vt:lpstr>
      <vt:lpstr>ATTIVITA’ Asincrona  ins. Zanfardino Rosanna  4C ITALIANO </vt:lpstr>
      <vt:lpstr>Io leggo per.. CRESCERE  </vt:lpstr>
      <vt:lpstr>Io leggo per sognare io leggo per amare io leggo per gioire io leggo per …..</vt:lpstr>
      <vt:lpstr>Ora leggo io , poi tocca ate</vt:lpstr>
      <vt:lpstr>IL LESSICO  SINONIMI –OMONIMI-CONTRARI</vt:lpstr>
      <vt:lpstr>I SINONIMI</vt:lpstr>
      <vt:lpstr>I CONTRARI O ANTONIMI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30</cp:revision>
  <dcterms:created xsi:type="dcterms:W3CDTF">2020-11-22T19:10:57Z</dcterms:created>
  <dcterms:modified xsi:type="dcterms:W3CDTF">2020-11-23T19:17:11Z</dcterms:modified>
</cp:coreProperties>
</file>