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59" r:id="rId4"/>
    <p:sldId id="260" r:id="rId5"/>
    <p:sldId id="262"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naro" initials="G" lastIdx="1" clrIdx="0">
    <p:extLst>
      <p:ext uri="{19B8F6BF-5375-455C-9EA6-DF929625EA0E}">
        <p15:presenceInfo xmlns:p15="http://schemas.microsoft.com/office/powerpoint/2012/main" userId="Genna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5" d="100"/>
          <a:sy n="85" d="100"/>
        </p:scale>
        <p:origin x="1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11/27/2020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4a"/><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g"/><Relationship Id="rId5" Type="http://schemas.openxmlformats.org/officeDocument/2006/relationships/slideLayout" Target="../slideLayouts/slideLayout7.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hyperlink" Target="http://kaizenology.wordpress.com/2010/03/09/quel-giorno-che-a-newton-non-cadde-la-mela-in-testa/" TargetMode="External"/><Relationship Id="rId3" Type="http://schemas.openxmlformats.org/officeDocument/2006/relationships/slideLayout" Target="../slideLayouts/slideLayout7.xml"/><Relationship Id="rId7" Type="http://schemas.openxmlformats.org/officeDocument/2006/relationships/image" Target="../media/image10.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creativecommons.org/licenses/by-nc-nd/3.0/" TargetMode="External"/><Relationship Id="rId5" Type="http://schemas.openxmlformats.org/officeDocument/2006/relationships/hyperlink" Target="https://www.innaturale.com/pizza-nello-spazio-lastronauta-paolo-nespoli/" TargetMode="External"/><Relationship Id="rId10" Type="http://schemas.openxmlformats.org/officeDocument/2006/relationships/image" Target="../media/image6.png"/><Relationship Id="rId4" Type="http://schemas.openxmlformats.org/officeDocument/2006/relationships/image" Target="../media/image9.jpg"/><Relationship Id="rId9" Type="http://schemas.openxmlformats.org/officeDocument/2006/relationships/hyperlink" Target="https://www.supereva.it/perche-astronauti-fluttuano-nello-spazio-46900"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hyperlink" Target="https://www.innaturale.com/dieta-degli-astronauti-la-nasa-spiega-come-si-mangia-nello-spazio/" TargetMode="Externa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AE51564-CD79-4FFB-95D7-E88CD6EB215C}"/>
              </a:ext>
            </a:extLst>
          </p:cNvPr>
          <p:cNvPicPr>
            <a:picLocks noChangeAspect="1"/>
          </p:cNvPicPr>
          <p:nvPr/>
        </p:nvPicPr>
        <p:blipFill>
          <a:blip r:embed="rId2"/>
          <a:stretch>
            <a:fillRect/>
          </a:stretch>
        </p:blipFill>
        <p:spPr>
          <a:xfrm>
            <a:off x="874712" y="587022"/>
            <a:ext cx="4995510" cy="5452534"/>
          </a:xfrm>
          <a:prstGeom prst="rect">
            <a:avLst/>
          </a:prstGeom>
        </p:spPr>
      </p:pic>
      <p:sp>
        <p:nvSpPr>
          <p:cNvPr id="6" name="Esplosione: 14 punte 5">
            <a:extLst>
              <a:ext uri="{FF2B5EF4-FFF2-40B4-BE49-F238E27FC236}">
                <a16:creationId xmlns:a16="http://schemas.microsoft.com/office/drawing/2014/main" id="{4633C4D7-1671-46B4-B3C8-E5A2D8F033D4}"/>
              </a:ext>
            </a:extLst>
          </p:cNvPr>
          <p:cNvSpPr/>
          <p:nvPr/>
        </p:nvSpPr>
        <p:spPr>
          <a:xfrm>
            <a:off x="6703836" y="278518"/>
            <a:ext cx="4244622" cy="359921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MATEMATICA SCIENZE e INGLESE</a:t>
            </a:r>
          </a:p>
          <a:p>
            <a:pPr algn="ctr"/>
            <a:r>
              <a:rPr lang="it-IT" dirty="0"/>
              <a:t>VC e VD</a:t>
            </a:r>
          </a:p>
        </p:txBody>
      </p:sp>
      <p:pic>
        <p:nvPicPr>
          <p:cNvPr id="8" name="Immagine 7">
            <a:extLst>
              <a:ext uri="{FF2B5EF4-FFF2-40B4-BE49-F238E27FC236}">
                <a16:creationId xmlns:a16="http://schemas.microsoft.com/office/drawing/2014/main" id="{4829543F-DCEE-4077-8977-47DB8F022F61}"/>
              </a:ext>
            </a:extLst>
          </p:cNvPr>
          <p:cNvPicPr>
            <a:picLocks noChangeAspect="1"/>
          </p:cNvPicPr>
          <p:nvPr/>
        </p:nvPicPr>
        <p:blipFill>
          <a:blip r:embed="rId3"/>
          <a:stretch>
            <a:fillRect/>
          </a:stretch>
        </p:blipFill>
        <p:spPr>
          <a:xfrm>
            <a:off x="8826147" y="5065007"/>
            <a:ext cx="3028950" cy="1514475"/>
          </a:xfrm>
          <a:prstGeom prst="rect">
            <a:avLst/>
          </a:prstGeom>
        </p:spPr>
      </p:pic>
    </p:spTree>
    <p:extLst>
      <p:ext uri="{BB962C8B-B14F-4D97-AF65-F5344CB8AC3E}">
        <p14:creationId xmlns:p14="http://schemas.microsoft.com/office/powerpoint/2010/main" val="404626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69F9602-FFF1-4293-8E84-9B4E5F7F38C4}"/>
              </a:ext>
            </a:extLst>
          </p:cNvPr>
          <p:cNvPicPr>
            <a:picLocks noChangeAspect="1"/>
          </p:cNvPicPr>
          <p:nvPr/>
        </p:nvPicPr>
        <p:blipFill rotWithShape="1">
          <a:blip r:embed="rId4"/>
          <a:srcRect l="9434" t="3844" r="9260" b="3138"/>
          <a:stretch/>
        </p:blipFill>
        <p:spPr>
          <a:xfrm>
            <a:off x="657989" y="1496141"/>
            <a:ext cx="4064000" cy="4097867"/>
          </a:xfrm>
          <a:prstGeom prst="rect">
            <a:avLst/>
          </a:prstGeom>
        </p:spPr>
      </p:pic>
      <p:pic>
        <p:nvPicPr>
          <p:cNvPr id="12" name="Immagine 11">
            <a:extLst>
              <a:ext uri="{FF2B5EF4-FFF2-40B4-BE49-F238E27FC236}">
                <a16:creationId xmlns:a16="http://schemas.microsoft.com/office/drawing/2014/main" id="{ECB9577C-C120-4603-B754-B2397D31422B}"/>
              </a:ext>
            </a:extLst>
          </p:cNvPr>
          <p:cNvPicPr>
            <a:picLocks noChangeAspect="1"/>
          </p:cNvPicPr>
          <p:nvPr/>
        </p:nvPicPr>
        <p:blipFill rotWithShape="1">
          <a:blip r:embed="rId5"/>
          <a:srcRect b="8929"/>
          <a:stretch/>
        </p:blipFill>
        <p:spPr>
          <a:xfrm>
            <a:off x="5792920" y="3545075"/>
            <a:ext cx="4998307" cy="3047637"/>
          </a:xfrm>
          <a:prstGeom prst="rect">
            <a:avLst/>
          </a:prstGeom>
        </p:spPr>
      </p:pic>
      <p:pic>
        <p:nvPicPr>
          <p:cNvPr id="13" name="Immagine 12">
            <a:extLst>
              <a:ext uri="{FF2B5EF4-FFF2-40B4-BE49-F238E27FC236}">
                <a16:creationId xmlns:a16="http://schemas.microsoft.com/office/drawing/2014/main" id="{B176D435-144E-40C6-A819-B4BEC2BC01B8}"/>
              </a:ext>
            </a:extLst>
          </p:cNvPr>
          <p:cNvPicPr>
            <a:picLocks noChangeAspect="1"/>
          </p:cNvPicPr>
          <p:nvPr/>
        </p:nvPicPr>
        <p:blipFill rotWithShape="1">
          <a:blip r:embed="rId6"/>
          <a:srcRect b="18132"/>
          <a:stretch/>
        </p:blipFill>
        <p:spPr>
          <a:xfrm>
            <a:off x="5399456" y="418054"/>
            <a:ext cx="5785237" cy="2739649"/>
          </a:xfrm>
          <a:prstGeom prst="rect">
            <a:avLst/>
          </a:prstGeom>
        </p:spPr>
      </p:pic>
      <p:pic>
        <p:nvPicPr>
          <p:cNvPr id="3" name="Audio registrato">
            <a:hlinkClick r:id="" action="ppaction://media"/>
            <a:extLst>
              <a:ext uri="{FF2B5EF4-FFF2-40B4-BE49-F238E27FC236}">
                <a16:creationId xmlns:a16="http://schemas.microsoft.com/office/drawing/2014/main" id="{F919009D-C828-4060-9F41-6484CA9233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17067" y="3448756"/>
            <a:ext cx="609600" cy="609600"/>
          </a:xfrm>
          <a:prstGeom prst="rect">
            <a:avLst/>
          </a:prstGeom>
        </p:spPr>
      </p:pic>
    </p:spTree>
    <p:extLst>
      <p:ext uri="{BB962C8B-B14F-4D97-AF65-F5344CB8AC3E}">
        <p14:creationId xmlns:p14="http://schemas.microsoft.com/office/powerpoint/2010/main" val="155760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E54C003-276A-4BD7-A4E5-E6F23B1C214C}"/>
              </a:ext>
            </a:extLst>
          </p:cNvPr>
          <p:cNvPicPr>
            <a:picLocks noChangeAspect="1"/>
          </p:cNvPicPr>
          <p:nvPr/>
        </p:nvPicPr>
        <p:blipFill>
          <a:blip r:embed="rId6"/>
          <a:stretch>
            <a:fillRect/>
          </a:stretch>
        </p:blipFill>
        <p:spPr>
          <a:xfrm>
            <a:off x="347074" y="334433"/>
            <a:ext cx="9149766" cy="3584222"/>
          </a:xfrm>
          <a:prstGeom prst="rect">
            <a:avLst/>
          </a:prstGeom>
        </p:spPr>
      </p:pic>
      <p:pic>
        <p:nvPicPr>
          <p:cNvPr id="7" name="Immagine 6">
            <a:extLst>
              <a:ext uri="{FF2B5EF4-FFF2-40B4-BE49-F238E27FC236}">
                <a16:creationId xmlns:a16="http://schemas.microsoft.com/office/drawing/2014/main" id="{5EF1BDD6-E57D-4C56-AAC6-366E81E5C796}"/>
              </a:ext>
            </a:extLst>
          </p:cNvPr>
          <p:cNvPicPr>
            <a:picLocks noChangeAspect="1"/>
          </p:cNvPicPr>
          <p:nvPr/>
        </p:nvPicPr>
        <p:blipFill>
          <a:blip r:embed="rId7"/>
          <a:stretch>
            <a:fillRect/>
          </a:stretch>
        </p:blipFill>
        <p:spPr>
          <a:xfrm>
            <a:off x="4289779" y="4618567"/>
            <a:ext cx="6819194" cy="1567744"/>
          </a:xfrm>
          <a:prstGeom prst="rect">
            <a:avLst/>
          </a:prstGeom>
        </p:spPr>
      </p:pic>
      <p:pic>
        <p:nvPicPr>
          <p:cNvPr id="2" name="Audio registrato">
            <a:hlinkClick r:id="" action="ppaction://media"/>
            <a:extLst>
              <a:ext uri="{FF2B5EF4-FFF2-40B4-BE49-F238E27FC236}">
                <a16:creationId xmlns:a16="http://schemas.microsoft.com/office/drawing/2014/main" id="{A96F88D2-97FB-401B-B762-AA37F6022A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5689" y="2379134"/>
            <a:ext cx="609600" cy="609600"/>
          </a:xfrm>
          <a:prstGeom prst="rect">
            <a:avLst/>
          </a:prstGeom>
        </p:spPr>
      </p:pic>
      <p:pic>
        <p:nvPicPr>
          <p:cNvPr id="4" name="Audio registrato">
            <a:hlinkClick r:id="" action="ppaction://media"/>
            <a:extLst>
              <a:ext uri="{FF2B5EF4-FFF2-40B4-BE49-F238E27FC236}">
                <a16:creationId xmlns:a16="http://schemas.microsoft.com/office/drawing/2014/main" id="{3AC3D9FD-591E-4713-8CDC-9812F17AB56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318933" y="5235222"/>
            <a:ext cx="609600" cy="609600"/>
          </a:xfrm>
          <a:prstGeom prst="rect">
            <a:avLst/>
          </a:prstGeom>
        </p:spPr>
      </p:pic>
    </p:spTree>
    <p:extLst>
      <p:ext uri="{BB962C8B-B14F-4D97-AF65-F5344CB8AC3E}">
        <p14:creationId xmlns:p14="http://schemas.microsoft.com/office/powerpoint/2010/main" val="371028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3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3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58A7AAE8-98D6-4E2C-B995-64517EFE2DE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913160">
            <a:off x="909314" y="473492"/>
            <a:ext cx="2905329" cy="2288606"/>
          </a:xfrm>
          <a:prstGeom prst="rect">
            <a:avLst/>
          </a:prstGeom>
        </p:spPr>
      </p:pic>
      <p:sp>
        <p:nvSpPr>
          <p:cNvPr id="14" name="CasellaDiTesto 13">
            <a:extLst>
              <a:ext uri="{FF2B5EF4-FFF2-40B4-BE49-F238E27FC236}">
                <a16:creationId xmlns:a16="http://schemas.microsoft.com/office/drawing/2014/main" id="{7AC8A7CA-7783-4DFC-8750-17C1D594BB67}"/>
              </a:ext>
            </a:extLst>
          </p:cNvPr>
          <p:cNvSpPr txBox="1"/>
          <p:nvPr/>
        </p:nvSpPr>
        <p:spPr>
          <a:xfrm>
            <a:off x="6931379" y="10854266"/>
            <a:ext cx="4854222" cy="230832"/>
          </a:xfrm>
          <a:prstGeom prst="rect">
            <a:avLst/>
          </a:prstGeom>
          <a:noFill/>
        </p:spPr>
        <p:txBody>
          <a:bodyPr wrap="square" rtlCol="0">
            <a:spAutoFit/>
          </a:bodyPr>
          <a:lstStyle/>
          <a:p>
            <a:r>
              <a:rPr lang="it-IT" sz="900">
                <a:hlinkClick r:id="rId5" tooltip="https://www.innaturale.com/pizza-nello-spazio-lastronauta-paolo-nespoli/"/>
              </a:rPr>
              <a:t>Questa foto</a:t>
            </a:r>
            <a:r>
              <a:rPr lang="it-IT" sz="900"/>
              <a:t> di Autore sconosciuto è concesso in licenza da </a:t>
            </a:r>
            <a:r>
              <a:rPr lang="it-IT" sz="900">
                <a:hlinkClick r:id="rId6" tooltip="https://creativecommons.org/licenses/by-nc-nd/3.0/"/>
              </a:rPr>
              <a:t>CC BY-NC-ND</a:t>
            </a:r>
            <a:endParaRPr lang="it-IT" sz="900"/>
          </a:p>
        </p:txBody>
      </p:sp>
      <p:sp>
        <p:nvSpPr>
          <p:cNvPr id="2" name="CasellaDiTesto 1">
            <a:extLst>
              <a:ext uri="{FF2B5EF4-FFF2-40B4-BE49-F238E27FC236}">
                <a16:creationId xmlns:a16="http://schemas.microsoft.com/office/drawing/2014/main" id="{8020F525-1A0A-4F06-A722-BE9775EF118A}"/>
              </a:ext>
            </a:extLst>
          </p:cNvPr>
          <p:cNvSpPr txBox="1"/>
          <p:nvPr/>
        </p:nvSpPr>
        <p:spPr>
          <a:xfrm>
            <a:off x="4165600" y="1207911"/>
            <a:ext cx="7100711" cy="1200329"/>
          </a:xfrm>
          <a:prstGeom prst="rect">
            <a:avLst/>
          </a:prstGeom>
          <a:noFill/>
        </p:spPr>
        <p:txBody>
          <a:bodyPr wrap="square" rtlCol="0">
            <a:spAutoFit/>
          </a:bodyPr>
          <a:lstStyle/>
          <a:p>
            <a:r>
              <a:rPr lang="it-IT" dirty="0"/>
              <a:t>Delle potenze, dei polinomi numerici se ne servono anche gli scienziati per misurare le forze.</a:t>
            </a:r>
          </a:p>
          <a:p>
            <a:r>
              <a:rPr lang="it-IT" dirty="0"/>
              <a:t>Per ora noi ci occuperemo di studiare le FORZE MAGNETICHE e LE FORZE DI GRAVITA.</a:t>
            </a:r>
          </a:p>
        </p:txBody>
      </p:sp>
      <p:pic>
        <p:nvPicPr>
          <p:cNvPr id="21" name="Immagine 20">
            <a:extLst>
              <a:ext uri="{FF2B5EF4-FFF2-40B4-BE49-F238E27FC236}">
                <a16:creationId xmlns:a16="http://schemas.microsoft.com/office/drawing/2014/main" id="{1AB79422-8ECE-4B95-B64F-960DF2D3A9B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672689" y="3645700"/>
            <a:ext cx="2884313" cy="2840187"/>
          </a:xfrm>
          <a:prstGeom prst="rect">
            <a:avLst/>
          </a:prstGeom>
        </p:spPr>
      </p:pic>
      <p:sp>
        <p:nvSpPr>
          <p:cNvPr id="24" name="CasellaDiTesto 23">
            <a:extLst>
              <a:ext uri="{FF2B5EF4-FFF2-40B4-BE49-F238E27FC236}">
                <a16:creationId xmlns:a16="http://schemas.microsoft.com/office/drawing/2014/main" id="{A7C87482-BB77-470D-9264-CDC9A293FCF2}"/>
              </a:ext>
            </a:extLst>
          </p:cNvPr>
          <p:cNvSpPr txBox="1"/>
          <p:nvPr/>
        </p:nvSpPr>
        <p:spPr>
          <a:xfrm>
            <a:off x="225778" y="4648748"/>
            <a:ext cx="7992533" cy="1938992"/>
          </a:xfrm>
          <a:prstGeom prst="rect">
            <a:avLst/>
          </a:prstGeom>
          <a:noFill/>
        </p:spPr>
        <p:txBody>
          <a:bodyPr wrap="square">
            <a:spAutoFit/>
          </a:bodyPr>
          <a:lstStyle/>
          <a:p>
            <a:pPr algn="l" fontAlgn="base"/>
            <a:r>
              <a:rPr lang="it-IT" sz="1200" dirty="0">
                <a:solidFill>
                  <a:srgbClr val="202124"/>
                </a:solidFill>
                <a:latin typeface="Arial" panose="020B0604020202020204" pitchFamily="34" charset="0"/>
                <a:cs typeface="Arial" panose="020B0604020202020204" pitchFamily="34" charset="0"/>
              </a:rPr>
              <a:t>I</a:t>
            </a:r>
            <a:r>
              <a:rPr lang="it-IT" sz="1200" b="0" i="0" dirty="0">
                <a:solidFill>
                  <a:srgbClr val="202124"/>
                </a:solidFill>
                <a:effectLst/>
                <a:latin typeface="Arial" panose="020B0604020202020204" pitchFamily="34" charset="0"/>
                <a:cs typeface="Arial" panose="020B0604020202020204" pitchFamily="34" charset="0"/>
              </a:rPr>
              <a:t>saac Newton scoprì la </a:t>
            </a:r>
            <a:r>
              <a:rPr lang="it-IT" sz="1200" b="1" i="0" dirty="0">
                <a:solidFill>
                  <a:srgbClr val="202124"/>
                </a:solidFill>
                <a:effectLst/>
                <a:latin typeface="Arial" panose="020B0604020202020204" pitchFamily="34" charset="0"/>
                <a:cs typeface="Arial" panose="020B0604020202020204" pitchFamily="34" charset="0"/>
              </a:rPr>
              <a:t>forza di gravità</a:t>
            </a:r>
            <a:r>
              <a:rPr lang="it-IT" sz="1200" b="0" i="0" dirty="0">
                <a:solidFill>
                  <a:srgbClr val="202124"/>
                </a:solidFill>
                <a:effectLst/>
                <a:latin typeface="Arial" panose="020B0604020202020204" pitchFamily="34" charset="0"/>
                <a:cs typeface="Arial" panose="020B0604020202020204" pitchFamily="34" charset="0"/>
              </a:rPr>
              <a:t>! Si racconta che un giorno del 1666, lo studioso inglese stesse riposando sotto un albero quando una mela gli cadde sulla testa.</a:t>
            </a:r>
            <a:r>
              <a:rPr lang="it-IT" sz="1200" b="0" i="0" dirty="0">
                <a:solidFill>
                  <a:srgbClr val="000000"/>
                </a:solidFill>
                <a:effectLst/>
                <a:latin typeface="Arial" panose="020B0604020202020204" pitchFamily="34" charset="0"/>
                <a:cs typeface="Arial" panose="020B0604020202020204" pitchFamily="34" charset="0"/>
              </a:rPr>
              <a:t> . Come accade alle menti più geniali, il fisico non si fermò all’evento in sé ma utilizzò la caduta del frutto per porsi una domanda che ha trasformato il nostro modo di vedere l’universo. Più precisamente, Newton si chiese per quale motivo la </a:t>
            </a:r>
            <a:r>
              <a:rPr lang="it-IT" sz="1200" b="1" i="0" dirty="0">
                <a:solidFill>
                  <a:srgbClr val="000000"/>
                </a:solidFill>
                <a:effectLst/>
                <a:latin typeface="Arial" panose="020B0604020202020204" pitchFamily="34" charset="0"/>
                <a:cs typeface="Arial" panose="020B0604020202020204" pitchFamily="34" charset="0"/>
              </a:rPr>
              <a:t>mela cade sempre verso il centro</a:t>
            </a:r>
            <a:r>
              <a:rPr lang="it-IT" sz="1200" b="0" i="0" dirty="0">
                <a:solidFill>
                  <a:srgbClr val="000000"/>
                </a:solidFill>
                <a:effectLst/>
                <a:latin typeface="Arial" panose="020B0604020202020204" pitchFamily="34" charset="0"/>
                <a:cs typeface="Arial" panose="020B0604020202020204" pitchFamily="34" charset="0"/>
              </a:rPr>
              <a:t> della terra e non trasversalmente o verso l’alto.</a:t>
            </a:r>
            <a:r>
              <a:rPr lang="it-IT" sz="1200" b="0" i="0" dirty="0">
                <a:solidFill>
                  <a:srgbClr val="000000"/>
                </a:solidFill>
                <a:effectLst/>
                <a:latin typeface="OpenSans"/>
              </a:rPr>
              <a:t> Ne dedusse che la forza che fa muovere e cadere gli oggetti sulla terra è la stessa che fa girare i </a:t>
            </a:r>
            <a:r>
              <a:rPr lang="it-IT" sz="1200" b="1" i="0" u="sng" dirty="0">
                <a:solidFill>
                  <a:srgbClr val="126CC6"/>
                </a:solidFill>
                <a:effectLst/>
                <a:latin typeface="OpenSans"/>
                <a:hlinkClick r:id="rId9"/>
              </a:rPr>
              <a:t>pianeti</a:t>
            </a:r>
            <a:r>
              <a:rPr lang="it-IT" sz="1200" b="0" i="0" dirty="0">
                <a:solidFill>
                  <a:srgbClr val="000000"/>
                </a:solidFill>
                <a:effectLst/>
                <a:latin typeface="OpenSans"/>
              </a:rPr>
              <a:t> intorno al sole. In tale senso i pianeti “cadono” verso il sole, ne sono attratti, esattamente come accade per la mitica mela che cade verso il terreno del giardino.</a:t>
            </a:r>
          </a:p>
          <a:p>
            <a:pPr algn="l" fontAlgn="base"/>
            <a:r>
              <a:rPr lang="it-IT" sz="1200" b="0" i="0" dirty="0">
                <a:solidFill>
                  <a:srgbClr val="000000"/>
                </a:solidFill>
                <a:effectLst/>
                <a:latin typeface="OpenSans"/>
              </a:rPr>
              <a:t>Ma come è possibile? Per spiegare questo fenomeno Newton elaborò la </a:t>
            </a:r>
            <a:r>
              <a:rPr lang="it-IT" sz="1200" b="1" i="0" dirty="0">
                <a:solidFill>
                  <a:srgbClr val="000000"/>
                </a:solidFill>
                <a:effectLst/>
                <a:latin typeface="OpenSans"/>
              </a:rPr>
              <a:t>teoria della gravità</a:t>
            </a:r>
            <a:r>
              <a:rPr lang="it-IT" sz="1200" b="0" i="0" dirty="0">
                <a:solidFill>
                  <a:srgbClr val="000000"/>
                </a:solidFill>
                <a:effectLst/>
                <a:latin typeface="OpenSans"/>
              </a:rPr>
              <a:t>.</a:t>
            </a:r>
          </a:p>
          <a:p>
            <a:pPr algn="l" fontAlgn="base"/>
            <a:r>
              <a:rPr lang="it-IT" sz="1200" b="0" i="0" dirty="0">
                <a:solidFill>
                  <a:srgbClr val="000000"/>
                </a:solidFill>
                <a:effectLst/>
                <a:latin typeface="OpenSans"/>
              </a:rPr>
              <a:t>Quest’ultima può essere descritta come una forza che agisce sulle cose terrestre e spaziali tenendole insieme. </a:t>
            </a:r>
          </a:p>
          <a:p>
            <a:pPr algn="l"/>
            <a:endParaRPr lang="it-IT" sz="1200" b="0" i="0" dirty="0">
              <a:solidFill>
                <a:srgbClr val="202124"/>
              </a:solidFill>
              <a:effectLst/>
              <a:latin typeface="Arial" panose="020B0604020202020204" pitchFamily="34" charset="0"/>
              <a:cs typeface="Arial" panose="020B0604020202020204" pitchFamily="34" charset="0"/>
            </a:endParaRPr>
          </a:p>
        </p:txBody>
      </p:sp>
      <p:pic>
        <p:nvPicPr>
          <p:cNvPr id="4" name="Audio registrato">
            <a:hlinkClick r:id="" action="ppaction://media"/>
            <a:extLst>
              <a:ext uri="{FF2B5EF4-FFF2-40B4-BE49-F238E27FC236}">
                <a16:creationId xmlns:a16="http://schemas.microsoft.com/office/drawing/2014/main" id="{F54551D7-D925-4FCA-9800-18A245B742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06933" y="4207934"/>
            <a:ext cx="609600" cy="609600"/>
          </a:xfrm>
          <a:prstGeom prst="rect">
            <a:avLst/>
          </a:prstGeom>
        </p:spPr>
      </p:pic>
    </p:spTree>
    <p:extLst>
      <p:ext uri="{BB962C8B-B14F-4D97-AF65-F5344CB8AC3E}">
        <p14:creationId xmlns:p14="http://schemas.microsoft.com/office/powerpoint/2010/main" val="406436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A47E40A-6E26-436E-B5E8-193FE72F2551}"/>
              </a:ext>
            </a:extLst>
          </p:cNvPr>
          <p:cNvSpPr txBox="1"/>
          <p:nvPr/>
        </p:nvSpPr>
        <p:spPr>
          <a:xfrm>
            <a:off x="554587" y="690744"/>
            <a:ext cx="4933130" cy="2954655"/>
          </a:xfrm>
          <a:prstGeom prst="rect">
            <a:avLst/>
          </a:prstGeom>
          <a:noFill/>
        </p:spPr>
        <p:txBody>
          <a:bodyPr wrap="square">
            <a:spAutoFit/>
          </a:bodyPr>
          <a:lstStyle/>
          <a:p>
            <a:r>
              <a:rPr lang="en-US" dirty="0">
                <a:solidFill>
                  <a:srgbClr val="C00000"/>
                </a:solidFill>
                <a:latin typeface="Symbol LT"/>
              </a:rPr>
              <a:t>A HARD JOB</a:t>
            </a:r>
          </a:p>
          <a:p>
            <a:r>
              <a:rPr lang="en-US" sz="1400" dirty="0">
                <a:solidFill>
                  <a:srgbClr val="C00000"/>
                </a:solidFill>
                <a:latin typeface="Symbol LT"/>
              </a:rPr>
              <a:t>I</a:t>
            </a:r>
            <a:r>
              <a:rPr lang="en-US" sz="1400" b="0" i="0" u="none" strike="noStrike" baseline="0" dirty="0">
                <a:solidFill>
                  <a:srgbClr val="C00000"/>
                </a:solidFill>
                <a:latin typeface="Symbol LT"/>
              </a:rPr>
              <a:t>’m Jamie and this is a photo of my dad – he’s an astronaut! </a:t>
            </a:r>
          </a:p>
          <a:p>
            <a:r>
              <a:rPr lang="en-US" sz="1400" b="0" i="0" u="none" strike="noStrike" baseline="0" dirty="0">
                <a:solidFill>
                  <a:srgbClr val="C00000"/>
                </a:solidFill>
                <a:latin typeface="Symbol LT"/>
              </a:rPr>
              <a:t>It’s a very dangerous job but it’s very interesting! </a:t>
            </a:r>
          </a:p>
          <a:p>
            <a:r>
              <a:rPr lang="en-US" sz="1400" b="0" i="0" u="none" strike="noStrike" baseline="0" dirty="0">
                <a:solidFill>
                  <a:srgbClr val="C00000"/>
                </a:solidFill>
                <a:latin typeface="Symbol LT"/>
              </a:rPr>
              <a:t>My dad always wakes up eat seven o’clock and has breakfast. </a:t>
            </a:r>
          </a:p>
          <a:p>
            <a:r>
              <a:rPr lang="en-US" sz="1400" b="0" i="0" u="none" strike="noStrike" baseline="0" dirty="0">
                <a:solidFill>
                  <a:srgbClr val="C00000"/>
                </a:solidFill>
                <a:latin typeface="Symbol LT"/>
              </a:rPr>
              <a:t>He eats three meals a day – breakfast, lunch and dinner </a:t>
            </a:r>
          </a:p>
          <a:p>
            <a:r>
              <a:rPr lang="en-US" sz="1400" b="0" i="0" u="none" strike="noStrike" baseline="0" dirty="0">
                <a:solidFill>
                  <a:srgbClr val="C00000"/>
                </a:solidFill>
                <a:latin typeface="Symbol LT"/>
              </a:rPr>
              <a:t>and he eats snacks too. </a:t>
            </a:r>
          </a:p>
          <a:p>
            <a:r>
              <a:rPr lang="en-US" sz="1400" b="0" i="0" u="none" strike="noStrike" baseline="0" dirty="0">
                <a:solidFill>
                  <a:srgbClr val="C00000"/>
                </a:solidFill>
                <a:latin typeface="Symbol LT"/>
              </a:rPr>
              <a:t>Every day he does two hours of exercise – it is very important </a:t>
            </a:r>
          </a:p>
          <a:p>
            <a:r>
              <a:rPr lang="en-US" sz="1400" b="0" i="0" u="none" strike="noStrike" baseline="0" dirty="0">
                <a:solidFill>
                  <a:srgbClr val="C00000"/>
                </a:solidFill>
                <a:latin typeface="Symbol LT"/>
              </a:rPr>
              <a:t>to do exercise. The crew also do a lot of scientific experiments. </a:t>
            </a:r>
          </a:p>
          <a:p>
            <a:r>
              <a:rPr lang="en-US" sz="1400" b="0" i="0" u="none" strike="noStrike" baseline="0" dirty="0">
                <a:solidFill>
                  <a:srgbClr val="C00000"/>
                </a:solidFill>
                <a:latin typeface="Symbol LT"/>
              </a:rPr>
              <a:t>In the evenings my dad usually watches DVDs or reads a book. </a:t>
            </a:r>
          </a:p>
          <a:p>
            <a:r>
              <a:rPr lang="it-IT" sz="1400" b="0" i="0" u="none" strike="noStrike" baseline="0" dirty="0">
                <a:solidFill>
                  <a:srgbClr val="C00000"/>
                </a:solidFill>
                <a:latin typeface="Symbol LT"/>
              </a:rPr>
              <a:t>He </a:t>
            </a:r>
            <a:r>
              <a:rPr lang="it-IT" sz="1400" b="0" i="0" u="none" strike="noStrike" baseline="0" dirty="0" err="1">
                <a:solidFill>
                  <a:srgbClr val="C00000"/>
                </a:solidFill>
                <a:latin typeface="Symbol LT"/>
              </a:rPr>
              <a:t>sometimes</a:t>
            </a:r>
            <a:r>
              <a:rPr lang="it-IT" sz="1400" b="0" i="0" u="none" strike="noStrike" baseline="0" dirty="0">
                <a:solidFill>
                  <a:srgbClr val="C00000"/>
                </a:solidFill>
                <a:latin typeface="Symbol LT"/>
              </a:rPr>
              <a:t> plays </a:t>
            </a:r>
            <a:r>
              <a:rPr lang="it-IT" sz="1400" b="0" i="0" u="none" strike="noStrike" baseline="0" dirty="0" err="1">
                <a:solidFill>
                  <a:srgbClr val="C00000"/>
                </a:solidFill>
                <a:latin typeface="Symbol LT"/>
              </a:rPr>
              <a:t>chess</a:t>
            </a:r>
            <a:r>
              <a:rPr lang="it-IT" sz="1400" b="0" i="0" u="none" strike="noStrike" baseline="0" dirty="0">
                <a:solidFill>
                  <a:srgbClr val="C00000"/>
                </a:solidFill>
                <a:latin typeface="Symbol LT"/>
              </a:rPr>
              <a:t>. </a:t>
            </a:r>
          </a:p>
          <a:p>
            <a:r>
              <a:rPr lang="en-US" sz="1400" b="0" i="0" u="none" strike="noStrike" baseline="0" dirty="0">
                <a:solidFill>
                  <a:srgbClr val="C00000"/>
                </a:solidFill>
                <a:latin typeface="Symbol LT"/>
              </a:rPr>
              <a:t>He sleeps in a cabin. My dad sends me e-mails and talks to me </a:t>
            </a:r>
          </a:p>
          <a:p>
            <a:r>
              <a:rPr lang="it-IT" sz="1400" b="0" i="0" u="none" strike="noStrike" baseline="0" dirty="0">
                <a:solidFill>
                  <a:srgbClr val="C00000"/>
                </a:solidFill>
                <a:latin typeface="Symbol LT"/>
              </a:rPr>
              <a:t>with a video link! </a:t>
            </a:r>
          </a:p>
          <a:p>
            <a:r>
              <a:rPr lang="en-US" sz="1400" b="0" i="0" u="none" strike="noStrike" baseline="0" dirty="0">
                <a:solidFill>
                  <a:srgbClr val="C00000"/>
                </a:solidFill>
                <a:latin typeface="Symbol LT"/>
              </a:rPr>
              <a:t>I want to be an astronaut when I grow up! </a:t>
            </a:r>
            <a:endParaRPr lang="it-IT" sz="1400" dirty="0">
              <a:solidFill>
                <a:srgbClr val="C00000"/>
              </a:solidFill>
            </a:endParaRPr>
          </a:p>
        </p:txBody>
      </p:sp>
      <p:pic>
        <p:nvPicPr>
          <p:cNvPr id="5" name="Immagine 4">
            <a:extLst>
              <a:ext uri="{FF2B5EF4-FFF2-40B4-BE49-F238E27FC236}">
                <a16:creationId xmlns:a16="http://schemas.microsoft.com/office/drawing/2014/main" id="{2B31460F-F982-4E54-BECF-A194F80C474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1370214">
            <a:off x="1080108" y="3807196"/>
            <a:ext cx="4933129" cy="2643181"/>
          </a:xfrm>
          <a:prstGeom prst="rect">
            <a:avLst/>
          </a:prstGeom>
        </p:spPr>
      </p:pic>
      <p:pic>
        <p:nvPicPr>
          <p:cNvPr id="2" name="GINGER_CLASS5_022">
            <a:hlinkClick r:id="" action="ppaction://media"/>
            <a:extLst>
              <a:ext uri="{FF2B5EF4-FFF2-40B4-BE49-F238E27FC236}">
                <a16:creationId xmlns:a16="http://schemas.microsoft.com/office/drawing/2014/main" id="{69CA4E2C-146C-45C6-8C29-72A0B44FDB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48443" y="1617037"/>
            <a:ext cx="609600" cy="609600"/>
          </a:xfrm>
          <a:prstGeom prst="rect">
            <a:avLst/>
          </a:prstGeom>
        </p:spPr>
      </p:pic>
      <p:sp>
        <p:nvSpPr>
          <p:cNvPr id="4" name="CasellaDiTesto 3">
            <a:extLst>
              <a:ext uri="{FF2B5EF4-FFF2-40B4-BE49-F238E27FC236}">
                <a16:creationId xmlns:a16="http://schemas.microsoft.com/office/drawing/2014/main" id="{BC9D3CAC-A0AA-46B0-B555-6E7159166337}"/>
              </a:ext>
            </a:extLst>
          </p:cNvPr>
          <p:cNvSpPr txBox="1"/>
          <p:nvPr/>
        </p:nvSpPr>
        <p:spPr>
          <a:xfrm>
            <a:off x="6538758" y="1749778"/>
            <a:ext cx="4919464" cy="1200329"/>
          </a:xfrm>
          <a:prstGeom prst="rect">
            <a:avLst/>
          </a:prstGeom>
          <a:noFill/>
        </p:spPr>
        <p:txBody>
          <a:bodyPr wrap="square" rtlCol="0">
            <a:spAutoFit/>
          </a:bodyPr>
          <a:lstStyle/>
          <a:p>
            <a:r>
              <a:rPr lang="it-IT" dirty="0"/>
              <a:t>INGLESE </a:t>
            </a:r>
          </a:p>
          <a:p>
            <a:r>
              <a:rPr lang="it-IT" dirty="0"/>
              <a:t>Ascolta e completa pagina 31 del tuo libro di testo GINGER.</a:t>
            </a:r>
          </a:p>
          <a:p>
            <a:r>
              <a:rPr lang="it-IT" dirty="0"/>
              <a:t>Vi aspetto in aula.</a:t>
            </a:r>
          </a:p>
        </p:txBody>
      </p:sp>
    </p:spTree>
    <p:extLst>
      <p:ext uri="{BB962C8B-B14F-4D97-AF65-F5344CB8AC3E}">
        <p14:creationId xmlns:p14="http://schemas.microsoft.com/office/powerpoint/2010/main" val="65954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ezion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134</TotalTime>
  <Words>387</Words>
  <Application>Microsoft Office PowerPoint</Application>
  <PresentationFormat>Widescreen</PresentationFormat>
  <Paragraphs>24</Paragraphs>
  <Slides>5</Slides>
  <Notes>0</Notes>
  <HiddenSlides>0</HiddenSlides>
  <MMClips>5</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vt:i4>
      </vt:variant>
    </vt:vector>
  </HeadingPairs>
  <TitlesOfParts>
    <vt:vector size="11" baseType="lpstr">
      <vt:lpstr>Arial</vt:lpstr>
      <vt:lpstr>Century Gothic</vt:lpstr>
      <vt:lpstr>OpenSans</vt:lpstr>
      <vt:lpstr>Symbol LT</vt:lpstr>
      <vt:lpstr>Wingdings 3</vt:lpstr>
      <vt:lpstr>Sezione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Gennaro</dc:creator>
  <cp:lastModifiedBy>Gennaro</cp:lastModifiedBy>
  <cp:revision>18</cp:revision>
  <dcterms:created xsi:type="dcterms:W3CDTF">2020-11-27T08:59:12Z</dcterms:created>
  <dcterms:modified xsi:type="dcterms:W3CDTF">2020-11-27T14:21:46Z</dcterms:modified>
</cp:coreProperties>
</file>