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72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263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6888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78145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789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0310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403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2508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28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26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652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0837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285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920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40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2985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66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5442410-DA74-41F5-85EC-9C0F6A616EB7}" type="datetimeFigureOut">
              <a:rPr lang="it-IT" smtClean="0"/>
              <a:t>16/11/2020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3C52FBE-433A-4ED5-B7E3-D2958BB85E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77261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17/06/relationships/model3d" Target="../media/model3d2.glb"/><Relationship Id="rId5" Type="http://schemas.openxmlformats.org/officeDocument/2006/relationships/image" Target="../media/image1.png"/><Relationship Id="rId4" Type="http://schemas.microsoft.com/office/2017/06/relationships/model3d" Target="../media/model3d1.glb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6.svg"/><Relationship Id="rId2" Type="http://schemas.microsoft.com/office/2007/relationships/media" Target="../media/media2.m4a"/><Relationship Id="rId1" Type="http://schemas.openxmlformats.org/officeDocument/2006/relationships/video" Target="https://www.youtube.com/embed/FGGVvWwglD0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2D24C3-17F3-4CC7-AC03-E991479E9A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«Il lessico: Omonimi, Sinonimi, contrari»</a:t>
            </a:r>
            <a:br>
              <a:rPr lang="it-IT" dirty="0"/>
            </a:br>
            <a:r>
              <a:rPr lang="it-IT" dirty="0"/>
              <a:t>Classe IV F- Fra’ Siciliano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108D53-77A3-467C-994F-F5875C8B3A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Doc. Pascale Maria Rosaria</a:t>
            </a:r>
          </a:p>
        </p:txBody>
      </p:sp>
    </p:spTree>
    <p:extLst>
      <p:ext uri="{BB962C8B-B14F-4D97-AF65-F5344CB8AC3E}">
        <p14:creationId xmlns:p14="http://schemas.microsoft.com/office/powerpoint/2010/main" val="197453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0B03A2A-CB13-4ADA-AC6F-F34043E62A3A}"/>
              </a:ext>
            </a:extLst>
          </p:cNvPr>
          <p:cNvSpPr/>
          <p:nvPr/>
        </p:nvSpPr>
        <p:spPr>
          <a:xfrm>
            <a:off x="397565" y="357809"/>
            <a:ext cx="8746435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Gli omonimi</a:t>
            </a:r>
            <a:br>
              <a:rPr lang="it-IT" dirty="0"/>
            </a:br>
            <a:br>
              <a:rPr lang="it-IT" dirty="0"/>
            </a:br>
            <a:r>
              <a:rPr lang="it-IT" dirty="0">
                <a:solidFill>
                  <a:srgbClr val="FF0000"/>
                </a:solidFill>
              </a:rPr>
              <a:t>Gli </a:t>
            </a:r>
            <a:r>
              <a:rPr lang="it-IT" b="1" dirty="0">
                <a:solidFill>
                  <a:srgbClr val="FF0000"/>
                </a:solidFill>
              </a:rPr>
              <a:t>omonimi</a:t>
            </a:r>
            <a:r>
              <a:rPr lang="it-IT" dirty="0">
                <a:solidFill>
                  <a:srgbClr val="FF0000"/>
                </a:solidFill>
              </a:rPr>
              <a:t> sono parole aventi la stessa forma ma significati diversi.</a:t>
            </a:r>
            <a:br>
              <a:rPr lang="it-IT" dirty="0"/>
            </a:br>
            <a:r>
              <a:rPr lang="it-IT" dirty="0"/>
              <a:t>Il rapporto di omonimia di solito collega le parole a due a due e può essere di vari tipi. </a:t>
            </a:r>
            <a:br>
              <a:rPr lang="it-IT" dirty="0"/>
            </a:br>
            <a:r>
              <a:rPr lang="it-IT" dirty="0"/>
              <a:t>Si distinguono in:</a:t>
            </a:r>
            <a:br>
              <a:rPr lang="it-IT" dirty="0"/>
            </a:br>
            <a:r>
              <a:rPr lang="it-IT" dirty="0"/>
              <a:t>a) parole che presentano la stessa forma sia graficamente che a livello fonico;</a:t>
            </a:r>
            <a:br>
              <a:rPr lang="it-IT" dirty="0"/>
            </a:br>
            <a:r>
              <a:rPr lang="it-IT" dirty="0"/>
              <a:t>b) parole che presentano la stessa forma sia a livello grafico che a livello fonico e si diversificano, oltre che per il significato, per il fatto che appartengono a categorie grammaticali diverse.</a:t>
            </a:r>
          </a:p>
          <a:p>
            <a:r>
              <a:rPr lang="it-IT" sz="2400" dirty="0"/>
              <a:t> </a:t>
            </a:r>
            <a:r>
              <a:rPr lang="it-IT" sz="2000" b="1" dirty="0"/>
              <a:t>I sinonimi </a:t>
            </a: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 I sinonimi sono parole che pur avendo forma grafica diversa hanno significato uguale </a:t>
            </a:r>
            <a:r>
              <a:rPr lang="it-IT" dirty="0"/>
              <a:t>o meglio simile nella nostra mente.</a:t>
            </a:r>
          </a:p>
          <a:p>
            <a:endParaRPr lang="it-IT" dirty="0"/>
          </a:p>
          <a:p>
            <a:r>
              <a:rPr lang="it-IT" sz="2000" b="1" dirty="0"/>
              <a:t>I contrari </a:t>
            </a:r>
          </a:p>
          <a:p>
            <a:r>
              <a:rPr lang="it-IT" dirty="0">
                <a:solidFill>
                  <a:srgbClr val="FF0000"/>
                </a:solidFill>
              </a:rPr>
              <a:t>I contrari sono parole di significato opposto tra loro</a:t>
            </a:r>
            <a:r>
              <a:rPr lang="it-IT" dirty="0"/>
              <a:t>. Talvolta un contrario si forma mettendo davanti la parola un </a:t>
            </a:r>
            <a:r>
              <a:rPr lang="it-IT" dirty="0">
                <a:solidFill>
                  <a:srgbClr val="FF0000"/>
                </a:solidFill>
              </a:rPr>
              <a:t>Prefisso</a:t>
            </a:r>
            <a:r>
              <a:rPr lang="it-IT" dirty="0"/>
              <a:t>, cioè una lettera o un piccolo gruppo di lettere.</a:t>
            </a:r>
          </a:p>
          <a:p>
            <a:r>
              <a:rPr lang="it-IT" dirty="0">
                <a:solidFill>
                  <a:srgbClr val="FF0000"/>
                </a:solidFill>
              </a:rPr>
              <a:t>I prefissi </a:t>
            </a:r>
            <a:r>
              <a:rPr lang="it-IT" dirty="0"/>
              <a:t>più usati sono: </a:t>
            </a:r>
            <a:r>
              <a:rPr lang="it-IT" dirty="0">
                <a:solidFill>
                  <a:srgbClr val="FF0000"/>
                </a:solidFill>
              </a:rPr>
              <a:t>S…,, A…, In…,</a:t>
            </a:r>
            <a:r>
              <a:rPr lang="it-IT" dirty="0" err="1">
                <a:solidFill>
                  <a:srgbClr val="FF0000"/>
                </a:solidFill>
              </a:rPr>
              <a:t>Dis</a:t>
            </a:r>
            <a:r>
              <a:rPr lang="it-IT" dirty="0">
                <a:solidFill>
                  <a:srgbClr val="FF0000"/>
                </a:solidFill>
              </a:rPr>
              <a:t>…</a:t>
            </a:r>
          </a:p>
          <a:p>
            <a:r>
              <a:rPr lang="it-IT" dirty="0">
                <a:solidFill>
                  <a:srgbClr val="FF0000"/>
                </a:solidFill>
              </a:rPr>
              <a:t>Fai attenzione </a:t>
            </a:r>
            <a:r>
              <a:rPr lang="it-IT" dirty="0"/>
              <a:t>il prefisso </a:t>
            </a:r>
            <a:r>
              <a:rPr lang="it-IT" dirty="0">
                <a:solidFill>
                  <a:srgbClr val="FF0000"/>
                </a:solidFill>
              </a:rPr>
              <a:t>IN </a:t>
            </a:r>
            <a:r>
              <a:rPr lang="it-IT" dirty="0"/>
              <a:t>davanti alla p ed alla b si trasforma in </a:t>
            </a:r>
            <a:r>
              <a:rPr lang="it-IT" dirty="0">
                <a:solidFill>
                  <a:srgbClr val="FF0000"/>
                </a:solidFill>
              </a:rPr>
              <a:t>IM.</a:t>
            </a:r>
            <a:endParaRPr lang="it-IT" dirty="0"/>
          </a:p>
          <a:p>
            <a:endParaRPr lang="it-IT" dirty="0"/>
          </a:p>
          <a:p>
            <a:endParaRPr lang="it-IT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ello 3D 2" descr="Lavagna indipendente reversibile">
                <a:extLst>
                  <a:ext uri="{FF2B5EF4-FFF2-40B4-BE49-F238E27FC236}">
                    <a16:creationId xmlns:a16="http://schemas.microsoft.com/office/drawing/2014/main" id="{FA8B1250-192F-47DE-AF4F-F425CC7B2D7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87900841"/>
                  </p:ext>
                </p:extLst>
              </p:nvPr>
            </p:nvGraphicFramePr>
            <p:xfrm>
              <a:off x="9194163" y="1543063"/>
              <a:ext cx="2491863" cy="267354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491863" cy="2673547"/>
                    </a:xfrm>
                    <a:prstGeom prst="rect">
                      <a:avLst/>
                    </a:prstGeom>
                  </am3d:spPr>
                  <am3d:camera>
                    <am3d:pos x="0" y="0" z="6579977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5143" d="1000000"/>
                    <am3d:preTrans dx="0" dy="3749941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7192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lo 3D 2" descr="Lavagna indipendente reversibile">
                <a:extLst>
                  <a:ext uri="{FF2B5EF4-FFF2-40B4-BE49-F238E27FC236}">
                    <a16:creationId xmlns:a16="http://schemas.microsoft.com/office/drawing/2014/main" id="{FA8B1250-192F-47DE-AF4F-F425CC7B2D7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94163" y="1543063"/>
                <a:ext cx="2491863" cy="2673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lo 3D 3" descr="Libro">
                <a:extLst>
                  <a:ext uri="{FF2B5EF4-FFF2-40B4-BE49-F238E27FC236}">
                    <a16:creationId xmlns:a16="http://schemas.microsoft.com/office/drawing/2014/main" id="{AC9C3391-8276-4F3B-9F91-E040D51144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0683476"/>
                  </p:ext>
                </p:extLst>
              </p:nvPr>
            </p:nvGraphicFramePr>
            <p:xfrm>
              <a:off x="8937266" y="2103656"/>
              <a:ext cx="3241775" cy="1037109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3241775" cy="1037109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37192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lo 3D 3" descr="Libro">
                <a:extLst>
                  <a:ext uri="{FF2B5EF4-FFF2-40B4-BE49-F238E27FC236}">
                    <a16:creationId xmlns:a16="http://schemas.microsoft.com/office/drawing/2014/main" id="{AC9C3391-8276-4F3B-9F91-E040D51144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37266" y="2103656"/>
                <a:ext cx="3241775" cy="10371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6A11434F-D694-45B1-8C21-FAC0997A9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80789" y="5539519"/>
            <a:ext cx="609600" cy="609600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C15BD92F-85C5-4D7B-8006-96B2EC69B32D}"/>
              </a:ext>
            </a:extLst>
          </p:cNvPr>
          <p:cNvSpPr/>
          <p:nvPr/>
        </p:nvSpPr>
        <p:spPr>
          <a:xfrm>
            <a:off x="9361872" y="5602003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78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SINONIMI E CONTRARI - Scuola Primaria">
            <a:hlinkClick r:id="" action="ppaction://media"/>
            <a:extLst>
              <a:ext uri="{FF2B5EF4-FFF2-40B4-BE49-F238E27FC236}">
                <a16:creationId xmlns:a16="http://schemas.microsoft.com/office/drawing/2014/main" id="{37149B70-053C-4250-A9FA-B33CFFBD7C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31514" y="924366"/>
            <a:ext cx="7827569" cy="440300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E19AE9E-4B5A-4085-B069-446246970D32}"/>
              </a:ext>
            </a:extLst>
          </p:cNvPr>
          <p:cNvSpPr txBox="1"/>
          <p:nvPr/>
        </p:nvSpPr>
        <p:spPr>
          <a:xfrm>
            <a:off x="8666922" y="1598212"/>
            <a:ext cx="3353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Ora guardiamo il video poi </a:t>
            </a:r>
          </a:p>
          <a:p>
            <a:r>
              <a:rPr lang="it-IT" dirty="0"/>
              <a:t>lavoriamo alle </a:t>
            </a:r>
            <a:r>
              <a:rPr lang="it-IT" dirty="0" err="1"/>
              <a:t>pag</a:t>
            </a:r>
            <a:r>
              <a:rPr lang="it-IT" dirty="0"/>
              <a:t> .134-135-</a:t>
            </a:r>
          </a:p>
          <a:p>
            <a:r>
              <a:rPr lang="it-IT" dirty="0"/>
              <a:t>136 del libro di grammatica.</a:t>
            </a:r>
          </a:p>
        </p:txBody>
      </p:sp>
      <p:pic>
        <p:nvPicPr>
          <p:cNvPr id="5" name="Elemento grafico 4" descr="Libri">
            <a:extLst>
              <a:ext uri="{FF2B5EF4-FFF2-40B4-BE49-F238E27FC236}">
                <a16:creationId xmlns:a16="http://schemas.microsoft.com/office/drawing/2014/main" id="{DA190E95-9C21-45E7-B45F-8364AFB92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73925" y="3188473"/>
            <a:ext cx="1765852" cy="1765852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8FCAEC7-E8E4-4D0E-9CD2-2592798EB6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0886" y="484366"/>
            <a:ext cx="609600" cy="609600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A00A0605-D8E9-4C0A-95E5-FFA76F8B9851}"/>
              </a:ext>
            </a:extLst>
          </p:cNvPr>
          <p:cNvSpPr/>
          <p:nvPr/>
        </p:nvSpPr>
        <p:spPr>
          <a:xfrm>
            <a:off x="9565418" y="5128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36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47</TotalTime>
  <Words>222</Words>
  <Application>Microsoft Office PowerPoint</Application>
  <PresentationFormat>Widescreen</PresentationFormat>
  <Paragraphs>12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Century Gothic</vt:lpstr>
      <vt:lpstr>Wingdings 3</vt:lpstr>
      <vt:lpstr>Sezione</vt:lpstr>
      <vt:lpstr>«Il lessico: Omonimi, Sinonimi, contrari» Classe IV F- Fra’ Siciliano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«Il lessico: Omonimi, Sinonimi, contrari» Classe IV F- Fra’ Siciliano</dc:title>
  <dc:creator>Vincenzo Romano</dc:creator>
  <cp:lastModifiedBy>Vincenzo Romano</cp:lastModifiedBy>
  <cp:revision>7</cp:revision>
  <dcterms:created xsi:type="dcterms:W3CDTF">2020-11-16T17:41:46Z</dcterms:created>
  <dcterms:modified xsi:type="dcterms:W3CDTF">2020-11-16T18:36:05Z</dcterms:modified>
</cp:coreProperties>
</file>