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BE4C-64C9-4E51-9A96-023253175B24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759C6E8B-D871-46A1-88E4-B640C15698F2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9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BE4C-64C9-4E51-9A96-023253175B24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6E8B-D871-46A1-88E4-B640C1569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10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BE4C-64C9-4E51-9A96-023253175B24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6E8B-D871-46A1-88E4-B640C1569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05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BE4C-64C9-4E51-9A96-023253175B24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6E8B-D871-46A1-88E4-B640C15698F2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4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BE4C-64C9-4E51-9A96-023253175B24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6E8B-D871-46A1-88E4-B640C1569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5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BE4C-64C9-4E51-9A96-023253175B24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6E8B-D871-46A1-88E4-B640C15698F2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0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BE4C-64C9-4E51-9A96-023253175B24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6E8B-D871-46A1-88E4-B640C1569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56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BE4C-64C9-4E51-9A96-023253175B24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6E8B-D871-46A1-88E4-B640C15698F2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0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BE4C-64C9-4E51-9A96-023253175B24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6E8B-D871-46A1-88E4-B640C1569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79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BE4C-64C9-4E51-9A96-023253175B24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6E8B-D871-46A1-88E4-B640C1569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469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BE4C-64C9-4E51-9A96-023253175B24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6E8B-D871-46A1-88E4-B640C15698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38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EA6BE4C-64C9-4E51-9A96-023253175B24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C6E8B-D871-46A1-88E4-B640C15698F2}" type="slidenum">
              <a:rPr lang="it-IT" smtClean="0"/>
              <a:t>‹N›</a:t>
            </a:fld>
            <a:endParaRPr lang="it-IT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23328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video" Target="https://www.youtube.com/embed/puB90t-WXiA?feature=oembe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CD49362-947F-4AD5-A05F-5E83AF2B9ACD}"/>
              </a:ext>
            </a:extLst>
          </p:cNvPr>
          <p:cNvSpPr txBox="1"/>
          <p:nvPr/>
        </p:nvSpPr>
        <p:spPr>
          <a:xfrm>
            <a:off x="1076413" y="209375"/>
            <a:ext cx="11296650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MATEMATICA   -     TECNOLOGIA  </a:t>
            </a:r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800" dirty="0"/>
              <a:t>LA MOLTIPLICAZIONE E LE SUE PROPRIETA’</a:t>
            </a:r>
          </a:p>
          <a:p>
            <a:endParaRPr lang="it-IT" sz="2800" dirty="0"/>
          </a:p>
          <a:p>
            <a:endParaRPr lang="it-IT" sz="2800" dirty="0"/>
          </a:p>
          <a:p>
            <a:r>
              <a:rPr lang="it-IT" sz="2800" dirty="0"/>
              <a:t>DISEGNARE LINEE CON RIGA E SQUADRA</a:t>
            </a:r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                                                               Classe 4 A plesso Rodari</a:t>
            </a:r>
          </a:p>
          <a:p>
            <a:r>
              <a:rPr lang="it-IT" sz="2000" dirty="0"/>
              <a:t>                                                               doc. Vitale Raffaella</a:t>
            </a:r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/>
              <a:t>                                                                                                                  Classe 4 A plesso Rodari</a:t>
            </a:r>
          </a:p>
          <a:p>
            <a:r>
              <a:rPr lang="it-IT" sz="2000" dirty="0"/>
              <a:t>                                                                                                                   doc. Vitale Raffaella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5701152-D953-48AB-AEB9-94D82C4CF1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5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525D84E-10B4-4E45-BF87-BCE2013CC5F9}"/>
              </a:ext>
            </a:extLst>
          </p:cNvPr>
          <p:cNvSpPr txBox="1"/>
          <p:nvPr/>
        </p:nvSpPr>
        <p:spPr>
          <a:xfrm>
            <a:off x="947712" y="240804"/>
            <a:ext cx="1040259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LA MOLTIPLICAZIONE E LE SUE PROPRIETA’</a:t>
            </a:r>
          </a:p>
          <a:p>
            <a:r>
              <a:rPr lang="it-IT" sz="2000" dirty="0">
                <a:solidFill>
                  <a:srgbClr val="FF0000"/>
                </a:solidFill>
              </a:rPr>
              <a:t>La moltiplicazione è l’operazione che ci permette di ripetere più volte una stessa quantità o di calcolare le combinazioni possibili.</a:t>
            </a:r>
          </a:p>
          <a:p>
            <a:r>
              <a:rPr lang="it-IT" sz="2000" dirty="0"/>
              <a:t> I TERMINI DELLA MOLTIPLICAZIONE</a:t>
            </a:r>
          </a:p>
          <a:p>
            <a:r>
              <a:rPr lang="it-IT" sz="2000" dirty="0"/>
              <a:t>    145x     </a:t>
            </a:r>
            <a:r>
              <a:rPr lang="it-IT" sz="2000" dirty="0">
                <a:solidFill>
                  <a:srgbClr val="FF0000"/>
                </a:solidFill>
              </a:rPr>
              <a:t>moltiplicando</a:t>
            </a:r>
          </a:p>
          <a:p>
            <a:r>
              <a:rPr lang="it-IT" sz="2000" dirty="0">
                <a:solidFill>
                  <a:srgbClr val="FF0000"/>
                </a:solidFill>
              </a:rPr>
              <a:t>     	                                </a:t>
            </a:r>
            <a:r>
              <a:rPr lang="it-IT" sz="2400" dirty="0">
                <a:solidFill>
                  <a:srgbClr val="FF0000"/>
                </a:solidFill>
              </a:rPr>
              <a:t>FATTORI</a:t>
            </a:r>
            <a:endParaRPr lang="it-IT" sz="3600" dirty="0">
              <a:solidFill>
                <a:srgbClr val="FF0000"/>
              </a:solidFill>
            </a:endParaRPr>
          </a:p>
          <a:p>
            <a:r>
              <a:rPr lang="it-IT" sz="2000" dirty="0"/>
              <a:t>      32=     </a:t>
            </a:r>
            <a:r>
              <a:rPr lang="it-IT" sz="2000" dirty="0">
                <a:solidFill>
                  <a:srgbClr val="FF0000"/>
                </a:solidFill>
              </a:rPr>
              <a:t>moltiplicatore</a:t>
            </a:r>
          </a:p>
          <a:p>
            <a:r>
              <a:rPr lang="it-IT" sz="2000" dirty="0"/>
              <a:t>   -------</a:t>
            </a:r>
          </a:p>
          <a:p>
            <a:r>
              <a:rPr lang="it-IT" sz="2000" dirty="0"/>
              <a:t>    290+     1 prodotto  parziale</a:t>
            </a:r>
          </a:p>
          <a:p>
            <a:r>
              <a:rPr lang="it-IT" sz="2000" dirty="0"/>
              <a:t>  4350=     2 prodotto parziale</a:t>
            </a:r>
          </a:p>
          <a:p>
            <a:r>
              <a:rPr lang="it-IT" sz="2000" dirty="0"/>
              <a:t>-----------</a:t>
            </a:r>
          </a:p>
          <a:p>
            <a:r>
              <a:rPr lang="it-IT" sz="2000" dirty="0"/>
              <a:t>  4640        </a:t>
            </a:r>
            <a:r>
              <a:rPr lang="it-IT" sz="2000" dirty="0">
                <a:solidFill>
                  <a:srgbClr val="FF0000"/>
                </a:solidFill>
              </a:rPr>
              <a:t>prodotto totale</a:t>
            </a:r>
          </a:p>
          <a:p>
            <a:r>
              <a:rPr lang="it-IT" sz="2000" dirty="0"/>
              <a:t>RICORDA</a:t>
            </a:r>
          </a:p>
          <a:p>
            <a:r>
              <a:rPr lang="it-IT" sz="2000" dirty="0">
                <a:solidFill>
                  <a:srgbClr val="FF0000"/>
                </a:solidFill>
              </a:rPr>
              <a:t>Se si moltiplica un numero per 0, il risultato è sempre 0</a:t>
            </a:r>
          </a:p>
          <a:p>
            <a:r>
              <a:rPr lang="it-IT" sz="2000" dirty="0"/>
              <a:t>125 x 0 = 0                              0 x 25 = 0</a:t>
            </a:r>
          </a:p>
          <a:p>
            <a:endParaRPr lang="it-IT" sz="2000" dirty="0"/>
          </a:p>
          <a:p>
            <a:r>
              <a:rPr lang="it-IT" sz="2000" dirty="0">
                <a:solidFill>
                  <a:srgbClr val="FF0000"/>
                </a:solidFill>
              </a:rPr>
              <a:t>Se si moltiplica un numero per 1, il risultato è uguale al numero stesso</a:t>
            </a:r>
          </a:p>
          <a:p>
            <a:r>
              <a:rPr lang="it-IT" sz="2000" dirty="0"/>
              <a:t>325 x 1 = 325                          36 x 1 = 36</a:t>
            </a:r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1CA7204-F20B-46BE-9A3F-98709FD019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76C70B-2073-4378-B2B1-884D7A5784E0}"/>
              </a:ext>
            </a:extLst>
          </p:cNvPr>
          <p:cNvSpPr txBox="1"/>
          <p:nvPr/>
        </p:nvSpPr>
        <p:spPr>
          <a:xfrm>
            <a:off x="957731" y="331406"/>
            <a:ext cx="104009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LE PROPRIETA’ DELLA MOLTIPLICAZIONE</a:t>
            </a:r>
          </a:p>
          <a:p>
            <a:r>
              <a:rPr lang="it-IT" sz="2000" dirty="0"/>
              <a:t>La moltiplicazione gode di tre proprietà: </a:t>
            </a:r>
            <a:r>
              <a:rPr lang="it-IT" sz="2000" dirty="0">
                <a:solidFill>
                  <a:srgbClr val="FF0000"/>
                </a:solidFill>
              </a:rPr>
              <a:t>commutativa, associativa, distributiva.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</a:rPr>
              <a:t>PROPRIETA’ COMMUTATIVA</a:t>
            </a:r>
          </a:p>
          <a:p>
            <a:r>
              <a:rPr lang="it-IT" sz="2000" dirty="0">
                <a:solidFill>
                  <a:srgbClr val="FF0000"/>
                </a:solidFill>
              </a:rPr>
              <a:t>Se cambi l’ordine dei fattori, il prodotto non cambia.</a:t>
            </a:r>
          </a:p>
          <a:p>
            <a:r>
              <a:rPr lang="it-IT" sz="2000" dirty="0"/>
              <a:t>Per eseguire la prova della moltiplicazione si applica la proprietà commutativa.</a:t>
            </a:r>
          </a:p>
          <a:p>
            <a:r>
              <a:rPr lang="it-IT" sz="2000" dirty="0"/>
              <a:t>31 x 27 = 837                  27 x 31 = 837</a:t>
            </a:r>
          </a:p>
          <a:p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</a:rPr>
              <a:t>PROPRIETA’ ASSOCIATIVA</a:t>
            </a:r>
          </a:p>
          <a:p>
            <a:r>
              <a:rPr lang="it-IT" sz="2000" dirty="0">
                <a:solidFill>
                  <a:srgbClr val="FF0000"/>
                </a:solidFill>
              </a:rPr>
              <a:t>Se a due o più fattori sostituiamo il loro prodotto, il risultato non cambia.</a:t>
            </a:r>
          </a:p>
          <a:p>
            <a:r>
              <a:rPr lang="it-IT" sz="2000" dirty="0"/>
              <a:t>7 x 5 x 2 = 70                                                            132 x 3 x 5 x 2 =</a:t>
            </a:r>
          </a:p>
          <a:p>
            <a:r>
              <a:rPr lang="it-IT" sz="2000" dirty="0"/>
              <a:t>( 7x 5 ) x 2 =                                                              ( 132 x 3 ) x ( 5 x 2 ) =</a:t>
            </a:r>
          </a:p>
          <a:p>
            <a:r>
              <a:rPr lang="it-IT" sz="2000" dirty="0"/>
              <a:t>35 x 2 = 70                                                                 396 x 10 = 3960</a:t>
            </a:r>
          </a:p>
          <a:p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</a:rPr>
              <a:t>PROPRIETA’ DISTRIBUTIVA</a:t>
            </a:r>
          </a:p>
          <a:p>
            <a:r>
              <a:rPr lang="it-IT" sz="2000" dirty="0">
                <a:solidFill>
                  <a:srgbClr val="FF0000"/>
                </a:solidFill>
              </a:rPr>
              <a:t>Se scomponiamo un fattore in due addendi, moltiplichiamo ciascun addendo per l’altro fattore e poi addizioniamo i prodotti ottenuti, il risultato non cambia.</a:t>
            </a:r>
          </a:p>
          <a:p>
            <a:r>
              <a:rPr lang="it-IT" sz="2000" dirty="0"/>
              <a:t>14 x 7 =  ( 10 + 4 ) x 7 = ( 10 x 7 ) + ( 4 x 7 ) = 70 + 28 = 98</a:t>
            </a:r>
          </a:p>
          <a:p>
            <a:r>
              <a:rPr lang="it-IT" sz="2000" dirty="0"/>
              <a:t>147 x 6 = (100 + 40 + 7 ) x 6 = ( 100 x 6 ) + ( 40 x 6 ) + (7 x 6 ) = 600 + 240 + 42 = 882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C524E78-C8B9-415F-BA79-B4A807FB8F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72278" y="19682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4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7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i multimediali online 1" title="LE PROPRIETÀ DELLA MOLTIPLICAZIONE">
            <a:hlinkClick r:id="" action="ppaction://media"/>
            <a:extLst>
              <a:ext uri="{FF2B5EF4-FFF2-40B4-BE49-F238E27FC236}">
                <a16:creationId xmlns:a16="http://schemas.microsoft.com/office/drawing/2014/main" id="{963CA820-765B-4F74-A95B-FA851D4661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51714" y="1102104"/>
            <a:ext cx="6733563" cy="378762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AC020AB-061F-4907-8DFE-C5E4C38E710D}"/>
              </a:ext>
            </a:extLst>
          </p:cNvPr>
          <p:cNvSpPr txBox="1"/>
          <p:nvPr/>
        </p:nvSpPr>
        <p:spPr>
          <a:xfrm>
            <a:off x="1526796" y="503339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Assegno:</a:t>
            </a:r>
          </a:p>
          <a:p>
            <a:r>
              <a:rPr lang="it-IT" dirty="0"/>
              <a:t>Completa sul libro In tutto esercizi doc  pag. 21 numero 2 – 3 - 4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A694C74-E318-4080-A8EA-73C5DF6C5E3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83533" y="2016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9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5F1426-7174-4C77-99C0-5D75D6C7CBF6}"/>
              </a:ext>
            </a:extLst>
          </p:cNvPr>
          <p:cNvSpPr txBox="1"/>
          <p:nvPr/>
        </p:nvSpPr>
        <p:spPr>
          <a:xfrm>
            <a:off x="3951214" y="33556"/>
            <a:ext cx="552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TECNOLOGIA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5459EEA-9F40-4482-A219-C8B0187B8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162" y="894690"/>
            <a:ext cx="5008639" cy="5784209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437D648-227D-41DA-B0CF-11D39506C6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92706" y="1925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8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197</TotalTime>
  <Words>383</Words>
  <Application>Microsoft Office PowerPoint</Application>
  <PresentationFormat>Widescreen</PresentationFormat>
  <Paragraphs>65</Paragraphs>
  <Slides>5</Slides>
  <Notes>0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MS Shell Dlg 2</vt:lpstr>
      <vt:lpstr>Wingdings</vt:lpstr>
      <vt:lpstr>Wingdings 3</vt:lpstr>
      <vt:lpstr>Madison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huawei</dc:creator>
  <cp:lastModifiedBy>huawei</cp:lastModifiedBy>
  <cp:revision>27</cp:revision>
  <dcterms:created xsi:type="dcterms:W3CDTF">2020-11-24T14:07:28Z</dcterms:created>
  <dcterms:modified xsi:type="dcterms:W3CDTF">2020-11-26T19:04:35Z</dcterms:modified>
</cp:coreProperties>
</file>