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Sunday, November 1,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0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Sunday, November 1,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32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video" Target="https://www.youtube.com/embed/QS_yEKdh_DA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35C5297-7623-44A6-B13A-4424C8257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6E46BD-1D93-4B75-A1AD-F8DCF32C3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A8A0187-3A68-4DCB-8A33-353421515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0" y="728663"/>
            <a:ext cx="5015638" cy="279573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it-IT" sz="3900" dirty="0"/>
              <a:t>Le ricorrenze stagionali: «Halloween»</a:t>
            </a:r>
            <a:br>
              <a:rPr lang="it-IT" sz="3900" dirty="0"/>
            </a:br>
            <a:r>
              <a:rPr lang="it-IT" sz="3900" dirty="0"/>
              <a:t>classe IV F</a:t>
            </a:r>
            <a:br>
              <a:rPr lang="it-IT" sz="3900" dirty="0"/>
            </a:br>
            <a:r>
              <a:rPr lang="it-IT" sz="3900" dirty="0"/>
              <a:t>Plesso Fra’ Siciliano</a:t>
            </a:r>
            <a:br>
              <a:rPr lang="it-IT" sz="3900" dirty="0"/>
            </a:br>
            <a:r>
              <a:rPr lang="it-IT" sz="3900" dirty="0" err="1"/>
              <a:t>attivita’</a:t>
            </a:r>
            <a:r>
              <a:rPr lang="it-IT" sz="3900" dirty="0"/>
              <a:t> multidisciplinare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F337198-8CEB-4830-AD8C-631FB998A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0" y="3830399"/>
            <a:ext cx="5015638" cy="2298938"/>
          </a:xfrm>
        </p:spPr>
        <p:txBody>
          <a:bodyPr>
            <a:normAutofit/>
          </a:bodyPr>
          <a:lstStyle/>
          <a:p>
            <a:pPr algn="l"/>
            <a:r>
              <a:rPr lang="it-IT" sz="3200" dirty="0"/>
              <a:t>Doc. Pascale Maria Rosaria</a:t>
            </a:r>
          </a:p>
          <a:p>
            <a:pPr algn="l"/>
            <a:r>
              <a:rPr lang="it-IT" sz="3200" dirty="0"/>
              <a:t>Doc. Romano Vincenzo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A6638F6-C244-4E6B-B893-0DC5EC6B8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31" r="10802"/>
          <a:stretch/>
        </p:blipFill>
        <p:spPr>
          <a:xfrm>
            <a:off x="647479" y="585438"/>
            <a:ext cx="5437859" cy="5358727"/>
          </a:xfrm>
          <a:custGeom>
            <a:avLst/>
            <a:gdLst/>
            <a:ahLst/>
            <a:cxnLst/>
            <a:rect l="l" t="t" r="r" b="b"/>
            <a:pathLst>
              <a:path w="5437859" h="5358727">
                <a:moveTo>
                  <a:pt x="2442245" y="12"/>
                </a:moveTo>
                <a:cubicBezTo>
                  <a:pt x="2708249" y="-1139"/>
                  <a:pt x="3417096" y="86121"/>
                  <a:pt x="3772502" y="222641"/>
                </a:cubicBezTo>
                <a:cubicBezTo>
                  <a:pt x="4178135" y="378663"/>
                  <a:pt x="4516888" y="502516"/>
                  <a:pt x="4794198" y="943240"/>
                </a:cubicBezTo>
                <a:cubicBezTo>
                  <a:pt x="5070964" y="1383427"/>
                  <a:pt x="5480948" y="2332430"/>
                  <a:pt x="5434186" y="2864301"/>
                </a:cubicBezTo>
                <a:cubicBezTo>
                  <a:pt x="5387424" y="3395099"/>
                  <a:pt x="5199832" y="3941446"/>
                  <a:pt x="4762661" y="4378953"/>
                </a:cubicBezTo>
                <a:cubicBezTo>
                  <a:pt x="4309722" y="4878654"/>
                  <a:pt x="3935081" y="5128505"/>
                  <a:pt x="3497910" y="5222333"/>
                </a:cubicBezTo>
                <a:cubicBezTo>
                  <a:pt x="3184713" y="5265762"/>
                  <a:pt x="2870973" y="5385861"/>
                  <a:pt x="2557776" y="5353156"/>
                </a:cubicBezTo>
                <a:cubicBezTo>
                  <a:pt x="2244579" y="5320450"/>
                  <a:pt x="1751402" y="5242707"/>
                  <a:pt x="1374043" y="5019128"/>
                </a:cubicBezTo>
                <a:cubicBezTo>
                  <a:pt x="1108696" y="4831472"/>
                  <a:pt x="796586" y="4519963"/>
                  <a:pt x="483933" y="4019189"/>
                </a:cubicBezTo>
                <a:cubicBezTo>
                  <a:pt x="171824" y="3582755"/>
                  <a:pt x="0" y="3082518"/>
                  <a:pt x="0" y="2536171"/>
                </a:cubicBezTo>
                <a:cubicBezTo>
                  <a:pt x="0" y="2411246"/>
                  <a:pt x="296885" y="1177542"/>
                  <a:pt x="749280" y="771132"/>
                </a:cubicBezTo>
                <a:cubicBezTo>
                  <a:pt x="1202764" y="365259"/>
                  <a:pt x="1858520" y="99860"/>
                  <a:pt x="2357678" y="6032"/>
                </a:cubicBezTo>
                <a:cubicBezTo>
                  <a:pt x="2375281" y="2145"/>
                  <a:pt x="2404244" y="176"/>
                  <a:pt x="2442245" y="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596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340E3E-6EB7-49C4-B412-7F9E0DF2E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516" y="484480"/>
            <a:ext cx="10956897" cy="760180"/>
          </a:xfrm>
        </p:spPr>
        <p:txBody>
          <a:bodyPr>
            <a:normAutofit fontScale="90000"/>
          </a:bodyPr>
          <a:lstStyle/>
          <a:p>
            <a:pPr algn="l"/>
            <a:r>
              <a:rPr lang="it-IT" sz="2800" dirty="0"/>
              <a:t> </a:t>
            </a:r>
            <a:r>
              <a:rPr lang="it-IT" sz="2400" dirty="0"/>
              <a:t>Anche quest’anno l’autunno ci ha portato Halloween,  che ne dite di ascoltare una storia in tema e poi esercitarci?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3E3A3D9-3F7A-4D68-A0C1-6D811CB19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755" y="1834691"/>
            <a:ext cx="6655323" cy="3934284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Elementi multimediali online 3" title="La leggenda di Jack O'Legend | Halloween | Storie per bambini | Storiellando">
            <a:hlinkClick r:id="" action="ppaction://media"/>
            <a:extLst>
              <a:ext uri="{FF2B5EF4-FFF2-40B4-BE49-F238E27FC236}">
                <a16:creationId xmlns:a16="http://schemas.microsoft.com/office/drawing/2014/main" id="{CE68DB5F-8512-4AD4-B07B-2B40105566D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81872" y="1959598"/>
            <a:ext cx="6096000" cy="3429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4309DA-36C9-43E5-8D5D-90652CA1D6F7}"/>
              </a:ext>
            </a:extLst>
          </p:cNvPr>
          <p:cNvSpPr txBox="1"/>
          <p:nvPr/>
        </p:nvSpPr>
        <p:spPr>
          <a:xfrm>
            <a:off x="7692273" y="1244660"/>
            <a:ext cx="43269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Rispondi</a:t>
            </a:r>
            <a:r>
              <a:rPr lang="it-IT" dirty="0"/>
              <a:t>:</a:t>
            </a:r>
          </a:p>
          <a:p>
            <a:r>
              <a:rPr lang="it-IT" dirty="0"/>
              <a:t>-Con cosa barattò la sua anima Jack?</a:t>
            </a:r>
          </a:p>
          <a:p>
            <a:r>
              <a:rPr lang="it-IT" dirty="0"/>
              <a:t>-I</a:t>
            </a:r>
            <a:r>
              <a:rPr lang="it-IT" i="1" dirty="0"/>
              <a:t>n cosa si trasformò il diavolo?</a:t>
            </a:r>
          </a:p>
          <a:p>
            <a:r>
              <a:rPr lang="it-IT" i="1" dirty="0"/>
              <a:t>-Dove rinchiuse la monetina Jack?</a:t>
            </a:r>
          </a:p>
          <a:p>
            <a:r>
              <a:rPr lang="it-IT" i="1" dirty="0"/>
              <a:t>-Accanto a cosa si ritrovò il Diavolo?</a:t>
            </a:r>
          </a:p>
          <a:p>
            <a:r>
              <a:rPr lang="it-IT" i="1" dirty="0"/>
              <a:t>-Jack riuscì ad entrare in Paradiso?</a:t>
            </a:r>
          </a:p>
          <a:p>
            <a:r>
              <a:rPr lang="it-IT" i="1" dirty="0"/>
              <a:t>-Riuscì ad entrare all’Inferno?</a:t>
            </a:r>
          </a:p>
          <a:p>
            <a:r>
              <a:rPr lang="it-IT" i="1" dirty="0"/>
              <a:t>Cosa si appende all’uscio per non far entrare Jack in casa?</a:t>
            </a:r>
          </a:p>
          <a:p>
            <a:endParaRPr lang="it-IT" i="1" dirty="0"/>
          </a:p>
          <a:p>
            <a:r>
              <a:rPr lang="it-IT" i="1" dirty="0">
                <a:solidFill>
                  <a:srgbClr val="FF0000"/>
                </a:solidFill>
              </a:rPr>
              <a:t>Arricchiamo il lessico</a:t>
            </a:r>
            <a:r>
              <a:rPr lang="it-IT" i="1" dirty="0"/>
              <a:t>:</a:t>
            </a:r>
          </a:p>
          <a:p>
            <a:r>
              <a:rPr lang="it-IT" i="1" dirty="0"/>
              <a:t> Cosa significano le parole barattare e uscio? Cercale sul vocabolario e scrivine il significato.</a:t>
            </a:r>
          </a:p>
          <a:p>
            <a:endParaRPr lang="it-IT" i="1" dirty="0"/>
          </a:p>
          <a:p>
            <a:endParaRPr lang="it-IT" dirty="0"/>
          </a:p>
        </p:txBody>
      </p:sp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6101C11-1ABE-4285-9A76-9AACDD18C0C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25911" y="10647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4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2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F19DD8-856A-4842-BDB2-3C7DBEFBE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83" y="373712"/>
            <a:ext cx="9353204" cy="1534602"/>
          </a:xfrm>
        </p:spPr>
        <p:txBody>
          <a:bodyPr>
            <a:normAutofit/>
          </a:bodyPr>
          <a:lstStyle/>
          <a:p>
            <a:r>
              <a:rPr lang="it-IT" sz="2800" b="1" dirty="0"/>
              <a:t>Naturalmente dovremo esercitarci anche in matematica ...</a:t>
            </a:r>
            <a:br>
              <a:rPr lang="it-IT" sz="2800" b="1" dirty="0"/>
            </a:br>
            <a:endParaRPr lang="it-IT" sz="2800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36E50C5-DD81-4B35-AB4F-812A64CEA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3009" y="2266122"/>
            <a:ext cx="4031310" cy="3502853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/>
              <a:t>Ora prova tu ad inventare un problema “pauroso” utilizzando i seguenti dati  e poi risolvilo sul quaderno.</a:t>
            </a:r>
          </a:p>
          <a:p>
            <a:r>
              <a:rPr lang="it-IT" b="1" dirty="0"/>
              <a:t>47: caramelle a forma di zucca </a:t>
            </a:r>
          </a:p>
          <a:p>
            <a:r>
              <a:rPr lang="it-IT" b="1" dirty="0"/>
              <a:t>28: caramelle a forma di occhi sanguinanti</a:t>
            </a:r>
          </a:p>
          <a:p>
            <a:pPr algn="l"/>
            <a:endParaRPr lang="it-IT" sz="200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BA914C-9932-4362-959A-1FDCC2D3E796}"/>
              </a:ext>
            </a:extLst>
          </p:cNvPr>
          <p:cNvSpPr txBox="1"/>
          <p:nvPr/>
        </p:nvSpPr>
        <p:spPr>
          <a:xfrm>
            <a:off x="874643" y="1908315"/>
            <a:ext cx="45560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Problema di Halloween</a:t>
            </a:r>
          </a:p>
          <a:p>
            <a:endParaRPr lang="it-IT" b="1" dirty="0"/>
          </a:p>
          <a:p>
            <a:r>
              <a:rPr lang="it-IT" b="1" dirty="0"/>
              <a:t>Il parcheggio del Castello della Paura è al completo: ci sono 16 file di scope volanti ed in ogni fila sono parcheggiate 12 scope.</a:t>
            </a:r>
          </a:p>
          <a:p>
            <a:r>
              <a:rPr lang="it-IT" b="1" dirty="0">
                <a:solidFill>
                  <a:srgbClr val="FF0000"/>
                </a:solidFill>
              </a:rPr>
              <a:t>Quante scope ci sono in tutto?</a:t>
            </a:r>
          </a:p>
          <a:p>
            <a:r>
              <a:rPr lang="it-IT" b="1" dirty="0"/>
              <a:t>Alla mezzanotte l’ultima fila si svuota.</a:t>
            </a:r>
          </a:p>
          <a:p>
            <a:r>
              <a:rPr lang="it-IT" b="1" dirty="0">
                <a:solidFill>
                  <a:srgbClr val="FF0000"/>
                </a:solidFill>
              </a:rPr>
              <a:t>Quante scope rimarranno ancora parcheggiate?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C20891F-2332-44A6-A49B-4B704720B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7487" y="154906"/>
            <a:ext cx="1551267" cy="197221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9E45CEF-A46D-459D-A371-29789A0FA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808" y="4819500"/>
            <a:ext cx="4289519" cy="1895475"/>
          </a:xfrm>
          <a:prstGeom prst="rect">
            <a:avLst/>
          </a:prstGeom>
        </p:spPr>
      </p:pic>
      <p:pic>
        <p:nvPicPr>
          <p:cNvPr id="9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C36EFAF6-C605-495C-9160-E6C6325275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2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27FE54-C854-47F9-BB60-3252EACA2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926" y="484480"/>
            <a:ext cx="9156061" cy="769286"/>
          </a:xfrm>
        </p:spPr>
        <p:txBody>
          <a:bodyPr>
            <a:normAutofit/>
          </a:bodyPr>
          <a:lstStyle/>
          <a:p>
            <a:r>
              <a:rPr lang="it-IT" sz="4000" dirty="0"/>
              <a:t>Dove nasce Halloween? Un po’ di storia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B5C1C4A-12FE-4067-83EF-0F69FF567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938" y="1404595"/>
            <a:ext cx="9222049" cy="4326672"/>
          </a:xfrm>
        </p:spPr>
        <p:txBody>
          <a:bodyPr>
            <a:normAutofit lnSpcReduction="10000"/>
          </a:bodyPr>
          <a:lstStyle/>
          <a:p>
            <a:pPr algn="l"/>
            <a:r>
              <a:rPr lang="it-IT" sz="1600" dirty="0"/>
              <a:t>La festa di Halloween ha origine celtiche e si attribuisce ai Celti, antichi pastori irlandesi  che festeggiavano il loro capodanno l’1 novembre e nella notte tra il 31 e l’1 ringraziavano per i doni ricevuti dalla terra, da loro coltivata, che avrebbero permesso loro di superare l’inverno e contemporaneamente celebravano la vita che continuava sotto terra e che in primavera sarebbe tornata . La tradizione arriva negli Stati Uniti quando emigranti irlandesi furono costretti da una grave carestia a lasciare le loro terre d’origine in cerca di prosperità. La tradizione cristiana si è sovrapposta ad essa conferendo contenuti e significati diversi ed allora, alla «morte» apparente della terra che riposa durante la stagione fredda, si è associato il ricordo dei defunti che riposano sotto terra. I Celti credevano che, alla vigilia del nuovo anno, il 31ottobre, fossero evocati gli spiriti dei morti che vivevano in una landa di eterna giovinezza e felicità.</a:t>
            </a:r>
          </a:p>
          <a:p>
            <a:pPr algn="l"/>
            <a:r>
              <a:rPr lang="it-IT" sz="1600" dirty="0"/>
              <a:t>In Irlanda si diffuse l’usanza di accendere torce e fiaccole fuori l’uscio e di lasciare cibo e latte per i defunti che tornavano a visitare i loro familiari </a:t>
            </a:r>
            <a:r>
              <a:rPr lang="it-IT" sz="1600" dirty="0" err="1"/>
              <a:t>affinchè</a:t>
            </a:r>
            <a:r>
              <a:rPr lang="it-IT" sz="1600" dirty="0"/>
              <a:t> questi potessero rifocillarsi e decidessero di non fare scherzi.</a:t>
            </a:r>
          </a:p>
          <a:p>
            <a:pPr algn="l"/>
            <a:r>
              <a:rPr lang="it-IT" sz="1600" b="1" dirty="0">
                <a:solidFill>
                  <a:srgbClr val="FF0000">
                    <a:alpha val="58000"/>
                  </a:srgbClr>
                </a:solidFill>
              </a:rPr>
              <a:t>Dov’è l’Irlanda? Localizziamola geograficamente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F99C372-0F16-4F24-9230-2DE31583E1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18859" y="6461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4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9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CDC843-4C46-4120-B9E8-92ECB39DB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344" y="484479"/>
            <a:ext cx="7704732" cy="1579991"/>
          </a:xfrm>
        </p:spPr>
        <p:txBody>
          <a:bodyPr>
            <a:normAutofit/>
          </a:bodyPr>
          <a:lstStyle/>
          <a:p>
            <a:pPr algn="l"/>
            <a:r>
              <a:rPr lang="it-IT" sz="2400" dirty="0"/>
              <a:t>Nelle  due  carte  qua sotto potrete osservare la collocazione dell’Irlanda nel contesto del Continente Europeo a </a:t>
            </a:r>
            <a:r>
              <a:rPr lang="it-IT" sz="2400" dirty="0" err="1"/>
              <a:t>sx</a:t>
            </a:r>
            <a:r>
              <a:rPr lang="it-IT" sz="2400" dirty="0"/>
              <a:t>, mentre a dx,  nella carta geografica , è rappresentato solo il territorio irlandese.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64C0A94-67C5-4918-B74A-8A4DD5FA6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743" y="2715416"/>
            <a:ext cx="5053257" cy="360946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AA3598E-BFFE-467C-9568-0919DF9AB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7810" y="2997724"/>
            <a:ext cx="3751868" cy="2818614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BF3A87EE-30EB-4A81-BA21-092D0A1E5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108" y="2554663"/>
            <a:ext cx="10586301" cy="3930977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1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91CD592-3E6D-482D-9BC5-1E1CF7B4B4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00160" y="8580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2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476</Words>
  <Application>Microsoft Office PowerPoint</Application>
  <PresentationFormat>Widescreen</PresentationFormat>
  <Paragraphs>30</Paragraphs>
  <Slides>5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Avenir Next LT Pro</vt:lpstr>
      <vt:lpstr>Calibri</vt:lpstr>
      <vt:lpstr>Sagona Book</vt:lpstr>
      <vt:lpstr>The Hand Extrablack</vt:lpstr>
      <vt:lpstr>BlobVTI</vt:lpstr>
      <vt:lpstr>Le ricorrenze stagionali: «Halloween» classe IV F Plesso Fra’ Siciliano attivita’ multidisciplinare</vt:lpstr>
      <vt:lpstr> Anche quest’anno l’autunno ci ha portato Halloween,  che ne dite di ascoltare una storia in tema e poi esercitarci? </vt:lpstr>
      <vt:lpstr>Naturalmente dovremo esercitarci anche in matematica ... </vt:lpstr>
      <vt:lpstr>Dove nasce Halloween? Un po’ di storia</vt:lpstr>
      <vt:lpstr>Nelle  due  carte  qua sotto potrete osservare la collocazione dell’Irlanda nel contesto del Continente Europeo a sx, mentre a dx,  nella carta geografica , è rappresentato solo il territorio irlandese.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ricorrenze stagionali: Halloween classe IV F Plesso Fra’ Siciliano</dc:title>
  <dc:creator>Vincenzo Romano</dc:creator>
  <cp:lastModifiedBy>Raffaella Castiello</cp:lastModifiedBy>
  <cp:revision>14</cp:revision>
  <dcterms:created xsi:type="dcterms:W3CDTF">2020-11-01T09:58:37Z</dcterms:created>
  <dcterms:modified xsi:type="dcterms:W3CDTF">2020-11-01T21:02:32Z</dcterms:modified>
</cp:coreProperties>
</file>