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59" r:id="rId8"/>
    <p:sldId id="260" r:id="rId9"/>
    <p:sldId id="261" r:id="rId10"/>
    <p:sldId id="265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D4882-E1C0-4940-811B-9E8A0D867FE5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F8E7-0443-4E5C-8635-CE1209B85B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1448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D4882-E1C0-4940-811B-9E8A0D867FE5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F8E7-0443-4E5C-8635-CE1209B85B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444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D4882-E1C0-4940-811B-9E8A0D867FE5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F8E7-0443-4E5C-8635-CE1209B85B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4280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D4882-E1C0-4940-811B-9E8A0D867FE5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F8E7-0443-4E5C-8635-CE1209B85B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9900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D4882-E1C0-4940-811B-9E8A0D867FE5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F8E7-0443-4E5C-8635-CE1209B85B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8704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D4882-E1C0-4940-811B-9E8A0D867FE5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F8E7-0443-4E5C-8635-CE1209B85B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4045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D4882-E1C0-4940-811B-9E8A0D867FE5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F8E7-0443-4E5C-8635-CE1209B85B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1829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D4882-E1C0-4940-811B-9E8A0D867FE5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F8E7-0443-4E5C-8635-CE1209B85B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1128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D4882-E1C0-4940-811B-9E8A0D867FE5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F8E7-0443-4E5C-8635-CE1209B85B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8108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D4882-E1C0-4940-811B-9E8A0D867FE5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F8E7-0443-4E5C-8635-CE1209B85B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9054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D4882-E1C0-4940-811B-9E8A0D867FE5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9F8E7-0443-4E5C-8635-CE1209B85B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7773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D4882-E1C0-4940-811B-9E8A0D867FE5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9F8E7-0443-4E5C-8635-CE1209B85B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5183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hyperlink" Target="https://www.impariamoinsieme.com/wp-content/uploads/2016/05/FRECCE.p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hyperlink" Target="https://www.impariamoinsieme.com/wp-content/uploads/2016/05/asse-di-simmetria-interno-ed-esterno.pn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644306" y="5036942"/>
            <a:ext cx="9144000" cy="1655762"/>
          </a:xfrm>
        </p:spPr>
        <p:txBody>
          <a:bodyPr>
            <a:normAutofit lnSpcReduction="10000"/>
          </a:bodyPr>
          <a:lstStyle/>
          <a:p>
            <a:pPr lvl="0"/>
            <a:r>
              <a:rPr lang="it-IT" sz="3200" b="1" dirty="0">
                <a:solidFill>
                  <a:srgbClr val="0000FF"/>
                </a:solidFill>
              </a:rPr>
              <a:t>Classe 5 sez. A Capoluogo</a:t>
            </a:r>
          </a:p>
          <a:p>
            <a:pPr lvl="0"/>
            <a:r>
              <a:rPr lang="it-IT" sz="3200" b="1" dirty="0" smtClean="0">
                <a:solidFill>
                  <a:srgbClr val="0000FF"/>
                </a:solidFill>
              </a:rPr>
              <a:t>GEOMETRIA</a:t>
            </a:r>
            <a:endParaRPr lang="it-IT" sz="3200" b="1" dirty="0">
              <a:solidFill>
                <a:srgbClr val="0000FF"/>
              </a:solidFill>
            </a:endParaRPr>
          </a:p>
          <a:p>
            <a:pPr lvl="0"/>
            <a:r>
              <a:rPr lang="it-IT" sz="3200" b="1" dirty="0">
                <a:solidFill>
                  <a:srgbClr val="0000FF"/>
                </a:solidFill>
              </a:rPr>
              <a:t>Docente Pulcrano Rossella</a:t>
            </a:r>
          </a:p>
          <a:p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3025240" y="1102816"/>
            <a:ext cx="6646371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8800" b="1" cap="none" spc="0" dirty="0" smtClean="0">
                <a:ln/>
                <a:solidFill>
                  <a:srgbClr val="FF0000"/>
                </a:solidFill>
                <a:effectLst/>
              </a:rPr>
              <a:t>LE ISOMETRIE</a:t>
            </a:r>
          </a:p>
          <a:p>
            <a:pPr algn="ctr"/>
            <a:endParaRPr lang="it-IT" sz="8800" b="1" dirty="0" smtClean="0">
              <a:ln/>
              <a:solidFill>
                <a:schemeClr val="accent4"/>
              </a:solidFill>
            </a:endParaRPr>
          </a:p>
          <a:p>
            <a:pPr algn="ctr"/>
            <a:endParaRPr lang="it-IT" sz="88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676" y="2435205"/>
            <a:ext cx="4167261" cy="233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007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06062" y="192872"/>
            <a:ext cx="115394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i="0" dirty="0" smtClean="0">
                <a:solidFill>
                  <a:srgbClr val="FF0000"/>
                </a:solidFill>
                <a:effectLst/>
                <a:latin typeface="Lato"/>
              </a:rPr>
              <a:t>Ridurre in scala</a:t>
            </a:r>
            <a:r>
              <a:rPr lang="it-IT" b="0" i="0" dirty="0" smtClean="0">
                <a:solidFill>
                  <a:srgbClr val="777777"/>
                </a:solidFill>
                <a:effectLst/>
                <a:latin typeface="Lato"/>
              </a:rPr>
              <a:t> </a:t>
            </a:r>
            <a:r>
              <a:rPr lang="it-IT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significa rimpicciolire una figura. Per poter risalire alle dimensioni originarie è importante rimpicciolire secondo un criterio.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1759" y="931243"/>
            <a:ext cx="3038475" cy="1094637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206061" y="2425958"/>
            <a:ext cx="115394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0" i="0" dirty="0" smtClean="0">
                <a:effectLst/>
                <a:latin typeface="Lato"/>
              </a:rPr>
              <a:t>Il rettangolo grande è stato rimpicciolito.</a:t>
            </a:r>
          </a:p>
          <a:p>
            <a:r>
              <a:rPr lang="it-IT" b="0" i="0" dirty="0" smtClean="0">
                <a:effectLst/>
                <a:latin typeface="Lato"/>
              </a:rPr>
              <a:t>Il rapporto di riduzione è </a:t>
            </a:r>
            <a:r>
              <a:rPr lang="it-IT" b="1" i="0" dirty="0" smtClean="0">
                <a:effectLst/>
                <a:latin typeface="Lato"/>
              </a:rPr>
              <a:t>3 : 1 </a:t>
            </a:r>
            <a:r>
              <a:rPr lang="it-IT" b="0" i="0" dirty="0" smtClean="0">
                <a:effectLst/>
                <a:latin typeface="Lato"/>
              </a:rPr>
              <a:t>(tre a uno). Vuol dire che per ogni gruppo di 3 quadretti ne è stato disegnato 1.</a:t>
            </a:r>
          </a:p>
          <a:p>
            <a:r>
              <a:rPr lang="it-IT" b="0" i="0" dirty="0" smtClean="0">
                <a:effectLst/>
                <a:latin typeface="Lato"/>
              </a:rPr>
              <a:t>Tutti i lati sono stati ridotti allo stesso modo.</a:t>
            </a:r>
          </a:p>
          <a:p>
            <a:r>
              <a:rPr lang="it-IT" b="0" i="0" dirty="0" smtClean="0">
                <a:effectLst/>
                <a:latin typeface="Lato"/>
              </a:rPr>
              <a:t>Lo stesso discorso vale quando si vuole ingrandire una figura.</a:t>
            </a:r>
            <a:endParaRPr lang="it-IT" b="0" i="0" dirty="0">
              <a:effectLst/>
              <a:latin typeface="Lato"/>
            </a:endParaRPr>
          </a:p>
        </p:txBody>
      </p:sp>
      <p:pic>
        <p:nvPicPr>
          <p:cNvPr id="1028" name="Picture 4" descr="https://www.impariamoinsieme.com/wp-content/uploads/2016/05/ingrandiment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061" y="3626287"/>
            <a:ext cx="2533650" cy="138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437881" y="5213042"/>
            <a:ext cx="113076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0" i="0" dirty="0" smtClean="0">
                <a:effectLst/>
                <a:latin typeface="Lato"/>
              </a:rPr>
              <a:t>Il quadrato piccolo è stato ingrandito.</a:t>
            </a:r>
          </a:p>
          <a:p>
            <a:r>
              <a:rPr lang="it-IT" b="0" i="0" dirty="0" smtClean="0">
                <a:effectLst/>
                <a:latin typeface="Lato"/>
              </a:rPr>
              <a:t>Il rapporto d’ingrandimento è uno a due </a:t>
            </a:r>
            <a:r>
              <a:rPr lang="it-IT" b="1" i="0" dirty="0" smtClean="0">
                <a:effectLst/>
                <a:latin typeface="Lato"/>
              </a:rPr>
              <a:t>(1 : 2). </a:t>
            </a:r>
            <a:r>
              <a:rPr lang="it-IT" b="0" i="0" dirty="0" smtClean="0">
                <a:effectLst/>
                <a:latin typeface="Lato"/>
              </a:rPr>
              <a:t>Vuol dire che per ogni quadretto ne sono stati disegnati 2.</a:t>
            </a:r>
          </a:p>
          <a:p>
            <a:r>
              <a:rPr lang="it-IT" b="0" i="0" dirty="0" smtClean="0">
                <a:effectLst/>
                <a:latin typeface="Lato"/>
              </a:rPr>
              <a:t>Tutti i lati sono stati ingranditi in questo modo.</a:t>
            </a:r>
          </a:p>
          <a:p>
            <a:r>
              <a:rPr lang="it-IT" b="1" i="0" dirty="0" smtClean="0">
                <a:solidFill>
                  <a:srgbClr val="FF0000"/>
                </a:solidFill>
                <a:effectLst/>
                <a:latin typeface="Lato"/>
              </a:rPr>
              <a:t>Se si riduce o ingrandisce una figura, tutte le </a:t>
            </a:r>
            <a:r>
              <a:rPr lang="it-IT" b="1" i="0" dirty="0" smtClean="0">
                <a:solidFill>
                  <a:srgbClr val="0000FF"/>
                </a:solidFill>
                <a:effectLst/>
                <a:latin typeface="Lato"/>
              </a:rPr>
              <a:t>misure devono mantenere costante il rapporto fra esse</a:t>
            </a:r>
            <a:r>
              <a:rPr lang="it-IT" b="1" i="0" dirty="0" smtClean="0">
                <a:solidFill>
                  <a:srgbClr val="FF0000"/>
                </a:solidFill>
                <a:effectLst/>
                <a:latin typeface="Lato"/>
              </a:rPr>
              <a:t>. Si ottiene un’altra figura con la stessa forma, ma dimensione diversa. Le due figure si dicono </a:t>
            </a:r>
            <a:r>
              <a:rPr lang="it-IT" b="1" i="0" dirty="0" smtClean="0">
                <a:solidFill>
                  <a:srgbClr val="0000FF"/>
                </a:solidFill>
                <a:effectLst/>
                <a:latin typeface="Lato"/>
              </a:rPr>
              <a:t>simili</a:t>
            </a:r>
            <a:endParaRPr lang="it-IT" b="0" i="0" dirty="0">
              <a:solidFill>
                <a:srgbClr val="777777"/>
              </a:solidFill>
              <a:effectLst/>
              <a:latin typeface="Lato"/>
            </a:endParaRPr>
          </a:p>
        </p:txBody>
      </p:sp>
      <p:pic>
        <p:nvPicPr>
          <p:cNvPr id="6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83391" y="839203"/>
            <a:ext cx="1455313" cy="1455313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30484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50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16923" y="626549"/>
            <a:ext cx="959905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 smtClean="0">
                <a:latin typeface="Arial" panose="020B0604020202020204" pitchFamily="34" charset="0"/>
              </a:rPr>
              <a:t>Anche in geometria è possibile </a:t>
            </a:r>
            <a:r>
              <a:rPr lang="it-IT" sz="2400" b="1" dirty="0" smtClean="0">
                <a:latin typeface="Arial" panose="020B0604020202020204" pitchFamily="34" charset="0"/>
              </a:rPr>
              <a:t>“spostare” una figura geometrica</a:t>
            </a:r>
            <a:r>
              <a:rPr lang="it-IT" sz="2400" dirty="0" smtClean="0">
                <a:latin typeface="Arial" panose="020B0604020202020204" pitchFamily="34" charset="0"/>
              </a:rPr>
              <a:t> lasciandone </a:t>
            </a:r>
            <a:r>
              <a:rPr lang="it-IT" sz="2400" b="1" dirty="0" smtClean="0">
                <a:latin typeface="Arial" panose="020B0604020202020204" pitchFamily="34" charset="0"/>
              </a:rPr>
              <a:t>inalterate forma e dimensioni</a:t>
            </a:r>
            <a:r>
              <a:rPr lang="it-IT" sz="2400" dirty="0" smtClean="0">
                <a:latin typeface="Arial" panose="020B0604020202020204" pitchFamily="34" charset="0"/>
              </a:rPr>
              <a:t>. Questi movimenti che </a:t>
            </a:r>
            <a:r>
              <a:rPr lang="it-IT" sz="2400" b="1" dirty="0" smtClean="0">
                <a:latin typeface="Arial" panose="020B0604020202020204" pitchFamily="34" charset="0"/>
              </a:rPr>
              <a:t>trasformano</a:t>
            </a:r>
            <a:r>
              <a:rPr lang="it-IT" sz="2400" dirty="0" smtClean="0">
                <a:latin typeface="Arial" panose="020B0604020202020204" pitchFamily="34" charset="0"/>
              </a:rPr>
              <a:t> figure assegnate in altre </a:t>
            </a:r>
            <a:r>
              <a:rPr lang="it-IT" sz="2400" b="1" dirty="0" smtClean="0">
                <a:latin typeface="Arial" panose="020B0604020202020204" pitchFamily="34" charset="0"/>
              </a:rPr>
              <a:t>congruenti</a:t>
            </a:r>
            <a:r>
              <a:rPr lang="it-IT" sz="2400" dirty="0" smtClean="0">
                <a:latin typeface="Arial" panose="020B0604020202020204" pitchFamily="34" charset="0"/>
              </a:rPr>
              <a:t> (cioè sovrapponibili) prendono il nome di </a:t>
            </a:r>
            <a:r>
              <a:rPr lang="it-IT" sz="2400" b="1" dirty="0" smtClean="0">
                <a:solidFill>
                  <a:srgbClr val="008000"/>
                </a:solidFill>
                <a:latin typeface="Arial" panose="020B0604020202020204" pitchFamily="34" charset="0"/>
              </a:rPr>
              <a:t>isometrie</a:t>
            </a:r>
            <a:r>
              <a:rPr lang="it-IT" sz="2400" b="1" dirty="0" smtClean="0">
                <a:latin typeface="Arial" panose="020B0604020202020204" pitchFamily="34" charset="0"/>
              </a:rPr>
              <a:t>.</a:t>
            </a:r>
            <a:r>
              <a:rPr lang="it-IT" sz="2400" dirty="0" smtClean="0">
                <a:latin typeface="Arial" panose="020B0604020202020204" pitchFamily="34" charset="0"/>
              </a:rPr>
              <a:t>  </a:t>
            </a:r>
          </a:p>
          <a:p>
            <a:endParaRPr lang="it-IT" sz="2400" b="1" dirty="0" smtClean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it-IT" sz="2400" dirty="0" smtClean="0">
                <a:solidFill>
                  <a:srgbClr val="77777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  <a:p>
            <a:endParaRPr lang="it-IT" sz="2400" dirty="0">
              <a:solidFill>
                <a:srgbClr val="777777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it-IT" sz="2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significa ” uguale misura”. Significa che se si sposta un oggetto o una figura nello spazio, esso non cambia la sua forma e le sue dimensioni, ma cambia solo la sua posizione. </a:t>
            </a:r>
            <a:endParaRPr lang="it-IT" sz="2400" dirty="0"/>
          </a:p>
        </p:txBody>
      </p:sp>
      <p:sp>
        <p:nvSpPr>
          <p:cNvPr id="3" name="Rettangolo 2"/>
          <p:cNvSpPr/>
          <p:nvPr/>
        </p:nvSpPr>
        <p:spPr>
          <a:xfrm>
            <a:off x="1369453" y="4842542"/>
            <a:ext cx="9843753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560"/>
              </a:spcAft>
            </a:pPr>
            <a:r>
              <a:rPr lang="it-IT" sz="28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Una figura piana può subire i seguenti spostamenti: una</a:t>
            </a:r>
            <a:r>
              <a:rPr lang="it-IT" sz="2800" dirty="0" smtClean="0">
                <a:solidFill>
                  <a:srgbClr val="77777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it-IT" sz="2800" b="1" dirty="0" smtClean="0">
                <a:solidFill>
                  <a:srgbClr val="FF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traslazione</a:t>
            </a:r>
            <a:r>
              <a:rPr lang="it-IT" sz="2800" dirty="0" smtClean="0">
                <a:solidFill>
                  <a:srgbClr val="77777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8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it-IT" sz="2800" dirty="0" smtClean="0">
                <a:solidFill>
                  <a:srgbClr val="77777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it-IT" sz="2800" b="1" dirty="0" smtClean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rotazione,</a:t>
            </a:r>
            <a:r>
              <a:rPr lang="it-IT" sz="2800" dirty="0" smtClean="0">
                <a:solidFill>
                  <a:srgbClr val="77777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it-IT" sz="28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lang="it-IT" sz="2800" dirty="0" smtClean="0">
                <a:solidFill>
                  <a:srgbClr val="77777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it-IT" sz="2800" b="1" dirty="0" smtClean="0">
                <a:solidFill>
                  <a:srgbClr val="FF99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simmetria</a:t>
            </a:r>
            <a:r>
              <a:rPr lang="it-IT" sz="2800" dirty="0" smtClean="0">
                <a:solidFill>
                  <a:srgbClr val="77777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reccia in giù 3"/>
          <p:cNvSpPr/>
          <p:nvPr/>
        </p:nvSpPr>
        <p:spPr>
          <a:xfrm>
            <a:off x="5834130" y="2150771"/>
            <a:ext cx="708338" cy="1017431"/>
          </a:xfrm>
          <a:prstGeom prst="downArrow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03474" y="4179193"/>
            <a:ext cx="1519707" cy="151970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17183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53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13892" y="450356"/>
            <a:ext cx="10706637" cy="1684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it-IT" sz="3200" b="1" dirty="0" smtClean="0">
                <a:solidFill>
                  <a:srgbClr val="FF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traslazione</a:t>
            </a:r>
            <a:endParaRPr lang="it-IT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560"/>
              </a:spcAft>
            </a:pPr>
            <a:r>
              <a:rPr lang="it-IT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Quando un oggetto si sposta da un punto all’altro e tutti i suoi punti si muovono lungo la stessa direzione compie una </a:t>
            </a:r>
            <a:r>
              <a:rPr lang="it-IT" sz="20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traslazione</a:t>
            </a:r>
            <a:r>
              <a:rPr lang="it-IT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indicata dalla freccia, detta vettore. Questo spostamento può avvenire in linea </a:t>
            </a:r>
            <a:r>
              <a:rPr lang="it-IT" sz="20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orizzontale, verticale, obliqua.</a:t>
            </a:r>
            <a:endParaRPr lang="it-I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1164" y="2685600"/>
            <a:ext cx="4932091" cy="3676207"/>
          </a:xfrm>
          <a:prstGeom prst="rect">
            <a:avLst/>
          </a:prstGeom>
        </p:spPr>
      </p:pic>
      <p:pic>
        <p:nvPicPr>
          <p:cNvPr id="4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2269" y="2788631"/>
            <a:ext cx="1564428" cy="1564428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35171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5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F3C40D7-5A41-48E3-A417-1FFC7318FD56}" type="slidenum">
              <a:rPr lang="it-IT" sz="1400"/>
              <a:pPr eaLnBrk="1" hangingPunct="1"/>
              <a:t>4</a:t>
            </a:fld>
            <a:endParaRPr lang="it-IT" sz="1400"/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1056068" y="0"/>
            <a:ext cx="892613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it-IT" sz="36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In pratica: Costruire </a:t>
            </a:r>
            <a:r>
              <a:rPr lang="it-IT" sz="3600" b="1" dirty="0">
                <a:solidFill>
                  <a:srgbClr val="0000FF"/>
                </a:solidFill>
                <a:latin typeface="Arial" panose="020B0604020202020204" pitchFamily="34" charset="0"/>
              </a:rPr>
              <a:t>con carta e forbici</a:t>
            </a: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1524000" y="685800"/>
            <a:ext cx="9144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it-IT" sz="2800" dirty="0">
                <a:latin typeface="Arial" panose="020B0604020202020204" pitchFamily="34" charset="0"/>
              </a:rPr>
              <a:t>Ritaglia un triangolo e fora due punti al suo interno</a:t>
            </a:r>
          </a:p>
          <a:p>
            <a:pPr eaLnBrk="1" hangingPunct="1">
              <a:spcBef>
                <a:spcPct val="20000"/>
              </a:spcBef>
            </a:pPr>
            <a:endParaRPr lang="it-IT" sz="2400" dirty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20000"/>
              </a:spcBef>
            </a:pPr>
            <a:endParaRPr lang="it-IT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</a:pPr>
            <a:endParaRPr lang="it-IT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</a:pPr>
            <a:endParaRPr lang="it-IT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</a:pPr>
            <a:endParaRPr lang="it-IT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it-IT" sz="2800" dirty="0">
                <a:latin typeface="Arial" panose="020B0604020202020204" pitchFamily="34" charset="0"/>
              </a:rPr>
              <a:t>Appoggia il triangolo su un foglio, con un lato su un righello. Ricalca il suo contorno e, attraverso i fori, segna anche i punti al suo interno.</a:t>
            </a:r>
          </a:p>
        </p:txBody>
      </p:sp>
      <p:pic>
        <p:nvPicPr>
          <p:cNvPr id="6149" name="Picture 4" descr="D:\vecchio PC\Sabrina\corrente nuovowork\Sabrina\SCUOLA\materiale corso ab\Lab mate 2\ud mazzanti\foto mazzanti\pag 67.jpe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447801"/>
            <a:ext cx="3176588" cy="163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5" descr="D:\vecchio PC\Sabrina\corrente nuovowork\Sabrina\SCUOLA\materiale corso ab\Lab mate 2\ud mazzanti\foto mazzanti\Copia di pag 67.jpe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1" y="4724401"/>
            <a:ext cx="4672013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71978" y="1578210"/>
            <a:ext cx="1077532" cy="1077532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71362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5D6B562-7E5B-4D84-A8BC-F7DA0D4F33FF}" type="slidenum">
              <a:rPr lang="it-IT" sz="1400"/>
              <a:pPr eaLnBrk="1" hangingPunct="1"/>
              <a:t>5</a:t>
            </a:fld>
            <a:endParaRPr lang="it-IT" sz="1400"/>
          </a:p>
        </p:txBody>
      </p:sp>
      <p:sp>
        <p:nvSpPr>
          <p:cNvPr id="7171" name="Rectangle 1026"/>
          <p:cNvSpPr>
            <a:spLocks noChangeArrowheads="1"/>
          </p:cNvSpPr>
          <p:nvPr/>
        </p:nvSpPr>
        <p:spPr bwMode="auto">
          <a:xfrm>
            <a:off x="1687132" y="888642"/>
            <a:ext cx="8142668" cy="482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t-IT" sz="26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it-IT" sz="2600" dirty="0">
                <a:latin typeface="Arial" panose="020B0604020202020204" pitchFamily="34" charset="0"/>
              </a:rPr>
              <a:t>Fai scorrere il triangolo sul righello</a:t>
            </a:r>
            <a:r>
              <a:rPr lang="it-IT" sz="2600" dirty="0">
                <a:solidFill>
                  <a:schemeClr val="tx2"/>
                </a:solidFill>
                <a:latin typeface="Arial" panose="020B0604020202020204" pitchFamily="34" charset="0"/>
              </a:rPr>
              <a:t/>
            </a:r>
            <a:br>
              <a:rPr lang="it-IT" sz="2600" dirty="0">
                <a:solidFill>
                  <a:schemeClr val="tx2"/>
                </a:solidFill>
                <a:latin typeface="Arial" panose="020B0604020202020204" pitchFamily="34" charset="0"/>
              </a:rPr>
            </a:br>
            <a:endParaRPr lang="it-IT" sz="26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/>
            <a:endParaRPr lang="it-IT" sz="24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/>
            <a:endParaRPr lang="it-IT" sz="24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ctr" eaLnBrk="1" hangingPunct="1"/>
            <a:endParaRPr lang="it-IT" sz="24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ctr" eaLnBrk="1" hangingPunct="1"/>
            <a:endParaRPr lang="it-IT" sz="24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ctr" eaLnBrk="1" hangingPunct="1"/>
            <a:endParaRPr lang="it-IT" sz="24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it-IT" sz="2600" dirty="0">
                <a:latin typeface="Arial" panose="020B0604020202020204" pitchFamily="34" charset="0"/>
              </a:rPr>
              <a:t>Scopri che le distanze tra i punti corrispondenti nei due triangoli sono uguali:</a:t>
            </a:r>
            <a:br>
              <a:rPr lang="it-IT" sz="2600" dirty="0">
                <a:latin typeface="Arial" panose="020B0604020202020204" pitchFamily="34" charset="0"/>
              </a:rPr>
            </a:br>
            <a:r>
              <a:rPr lang="it-IT" sz="2600" dirty="0">
                <a:latin typeface="Arial" panose="020B0604020202020204" pitchFamily="34" charset="0"/>
              </a:rPr>
              <a:t>       </a:t>
            </a:r>
            <a:r>
              <a:rPr lang="it-IT" sz="2600" b="1" dirty="0">
                <a:latin typeface="Arial" panose="020B0604020202020204" pitchFamily="34" charset="0"/>
              </a:rPr>
              <a:t>AA’=BB’=CC’=EE’=FF’</a:t>
            </a:r>
            <a:r>
              <a:rPr lang="it-IT" sz="2600" dirty="0">
                <a:latin typeface="Arial" panose="020B0604020202020204" pitchFamily="34" charset="0"/>
              </a:rPr>
              <a:t/>
            </a:r>
            <a:br>
              <a:rPr lang="it-IT" sz="2600" dirty="0">
                <a:latin typeface="Arial" panose="020B0604020202020204" pitchFamily="34" charset="0"/>
              </a:rPr>
            </a:br>
            <a:r>
              <a:rPr lang="it-IT" sz="2600" b="1" dirty="0">
                <a:latin typeface="Arial" panose="020B0604020202020204" pitchFamily="34" charset="0"/>
              </a:rPr>
              <a:t>Hai eseguito una traslazione.</a:t>
            </a:r>
            <a:r>
              <a:rPr lang="it-IT" sz="2600" dirty="0">
                <a:latin typeface="Arial" panose="020B0604020202020204" pitchFamily="34" charset="0"/>
              </a:rPr>
              <a:t/>
            </a:r>
            <a:br>
              <a:rPr lang="it-IT" sz="2600" dirty="0">
                <a:latin typeface="Arial" panose="020B0604020202020204" pitchFamily="34" charset="0"/>
              </a:rPr>
            </a:br>
            <a:r>
              <a:rPr lang="it-IT" sz="2600" dirty="0">
                <a:latin typeface="Arial" panose="020B0604020202020204" pitchFamily="34" charset="0"/>
              </a:rPr>
              <a:t>Quando una figura nel piano subisce una traslazione tutti i suoi </a:t>
            </a:r>
            <a:r>
              <a:rPr lang="it-IT" sz="2600" b="1" dirty="0">
                <a:latin typeface="Arial" panose="020B0604020202020204" pitchFamily="34" charset="0"/>
              </a:rPr>
              <a:t>punti sono spostati a distanze uguali</a:t>
            </a:r>
            <a:r>
              <a:rPr lang="it-IT" sz="2600" dirty="0">
                <a:latin typeface="Arial" panose="020B0604020202020204" pitchFamily="34" charset="0"/>
              </a:rPr>
              <a:t> in una certa direzione.</a:t>
            </a:r>
          </a:p>
        </p:txBody>
      </p:sp>
      <p:pic>
        <p:nvPicPr>
          <p:cNvPr id="7172" name="Picture 1027" descr="D:\vecchio PC\Sabrina\corrente nuovowork\Sabrina\SCUOLA\materiale corso ab\Lab mate 2\ud mazzanti\foto mazzanti\Copia (2) di pag 67.jpe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1" y="1447801"/>
            <a:ext cx="479107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9645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68FCC3D-9460-46B2-BFF3-0519A4F50DDE}" type="slidenum">
              <a:rPr lang="it-IT" sz="1400"/>
              <a:pPr eaLnBrk="1" hangingPunct="1"/>
              <a:t>6</a:t>
            </a:fld>
            <a:endParaRPr lang="it-IT" sz="1400"/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838200" y="1447800"/>
            <a:ext cx="9829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38200" indent="-8382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dirty="0">
                <a:latin typeface="Arial" panose="020B0604020202020204" pitchFamily="34" charset="0"/>
              </a:rPr>
              <a:t>            </a:t>
            </a:r>
            <a:r>
              <a:rPr lang="it-IT" sz="2800" dirty="0">
                <a:latin typeface="Arial" panose="020B0604020202020204" pitchFamily="34" charset="0"/>
              </a:rPr>
              <a:t>Alcuni </a:t>
            </a:r>
            <a:r>
              <a:rPr lang="it-IT" sz="2800" dirty="0" smtClean="0">
                <a:latin typeface="Arial" panose="020B0604020202020204" pitchFamily="34" charset="0"/>
              </a:rPr>
              <a:t>di voi avranno </a:t>
            </a:r>
            <a:r>
              <a:rPr lang="it-IT" sz="2800" dirty="0">
                <a:latin typeface="Arial" panose="020B0604020202020204" pitchFamily="34" charset="0"/>
              </a:rPr>
              <a:t>effettuato uno spostamento considerevole, altri un piccolo spostamento.</a:t>
            </a:r>
            <a:br>
              <a:rPr lang="it-IT" sz="2800" dirty="0">
                <a:latin typeface="Arial" panose="020B0604020202020204" pitchFamily="34" charset="0"/>
              </a:rPr>
            </a:br>
            <a:r>
              <a:rPr lang="it-IT" sz="2800" b="1" dirty="0" smtClean="0">
                <a:solidFill>
                  <a:srgbClr val="008000"/>
                </a:solidFill>
                <a:latin typeface="Arial" panose="020B0604020202020204" pitchFamily="34" charset="0"/>
              </a:rPr>
              <a:t>Ognuno, avrà </a:t>
            </a:r>
            <a:r>
              <a:rPr lang="it-IT" sz="2800" b="1" dirty="0">
                <a:solidFill>
                  <a:srgbClr val="008000"/>
                </a:solidFill>
                <a:latin typeface="Arial" panose="020B0604020202020204" pitchFamily="34" charset="0"/>
              </a:rPr>
              <a:t>spostato la figura nella direzione e nel verso preferito</a:t>
            </a:r>
            <a:r>
              <a:rPr lang="it-IT" sz="2800" dirty="0">
                <a:latin typeface="Arial" panose="020B0604020202020204" pitchFamily="34" charset="0"/>
              </a:rPr>
              <a:t>.</a:t>
            </a:r>
            <a:br>
              <a:rPr lang="it-IT" sz="2800" dirty="0">
                <a:latin typeface="Arial" panose="020B0604020202020204" pitchFamily="34" charset="0"/>
              </a:rPr>
            </a:br>
            <a:endParaRPr lang="it-IT" sz="2800" dirty="0">
              <a:latin typeface="Arial" panose="020B0604020202020204" pitchFamily="34" charset="0"/>
            </a:endParaRPr>
          </a:p>
          <a:p>
            <a:pPr eaLnBrk="1" hangingPunct="1"/>
            <a:r>
              <a:rPr lang="it-IT" sz="2800" dirty="0">
                <a:latin typeface="Arial" panose="020B0604020202020204" pitchFamily="34" charset="0"/>
              </a:rPr>
              <a:t>        Quindi, per stabilire la posizione di </a:t>
            </a:r>
            <a:r>
              <a:rPr lang="it-IT" sz="2800" b="1" dirty="0">
                <a:solidFill>
                  <a:srgbClr val="FF0000"/>
                </a:solidFill>
                <a:latin typeface="Arial" panose="020B0604020202020204" pitchFamily="34" charset="0"/>
              </a:rPr>
              <a:t>F’</a:t>
            </a:r>
            <a:r>
              <a:rPr lang="it-IT" sz="2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it-IT" sz="2800" dirty="0">
                <a:latin typeface="Arial" panose="020B0604020202020204" pitchFamily="34" charset="0"/>
              </a:rPr>
              <a:t>è necessario conoscere:</a:t>
            </a:r>
            <a:br>
              <a:rPr lang="it-IT" sz="2800" dirty="0">
                <a:latin typeface="Arial" panose="020B0604020202020204" pitchFamily="34" charset="0"/>
              </a:rPr>
            </a:br>
            <a:r>
              <a:rPr lang="it-IT" sz="2800" dirty="0">
                <a:latin typeface="Arial" panose="020B0604020202020204" pitchFamily="34" charset="0"/>
              </a:rPr>
              <a:t>a) di quanto si sposta la figura, cioè l</a:t>
            </a:r>
            <a:r>
              <a:rPr lang="it-IT" sz="2800" b="1" dirty="0">
                <a:latin typeface="Arial" panose="020B0604020202020204" pitchFamily="34" charset="0"/>
              </a:rPr>
              <a:t>’</a:t>
            </a:r>
            <a:r>
              <a:rPr lang="it-IT" sz="2800" b="1" dirty="0">
                <a:solidFill>
                  <a:srgbClr val="FF0000"/>
                </a:solidFill>
                <a:latin typeface="Arial" panose="020B0604020202020204" pitchFamily="34" charset="0"/>
              </a:rPr>
              <a:t>intensità</a:t>
            </a:r>
            <a:r>
              <a:rPr lang="it-IT" sz="2800" dirty="0">
                <a:latin typeface="Arial" panose="020B0604020202020204" pitchFamily="34" charset="0"/>
              </a:rPr>
              <a:t> dello spostamento;</a:t>
            </a:r>
            <a:br>
              <a:rPr lang="it-IT" sz="2800" dirty="0">
                <a:latin typeface="Arial" panose="020B0604020202020204" pitchFamily="34" charset="0"/>
              </a:rPr>
            </a:br>
            <a:r>
              <a:rPr lang="it-IT" sz="2800" dirty="0">
                <a:latin typeface="Arial" panose="020B0604020202020204" pitchFamily="34" charset="0"/>
              </a:rPr>
              <a:t>b) in che direzione si sposta la figura, cioè la </a:t>
            </a:r>
            <a:r>
              <a:rPr lang="it-IT" sz="2800" b="1" dirty="0">
                <a:solidFill>
                  <a:srgbClr val="FF0000"/>
                </a:solidFill>
                <a:latin typeface="Arial" panose="020B0604020202020204" pitchFamily="34" charset="0"/>
              </a:rPr>
              <a:t>direzione</a:t>
            </a:r>
            <a:r>
              <a:rPr lang="it-IT" sz="2800" dirty="0">
                <a:latin typeface="Arial" panose="020B0604020202020204" pitchFamily="34" charset="0"/>
              </a:rPr>
              <a:t> dello spostamento;</a:t>
            </a:r>
            <a:br>
              <a:rPr lang="it-IT" sz="2800" dirty="0">
                <a:latin typeface="Arial" panose="020B0604020202020204" pitchFamily="34" charset="0"/>
              </a:rPr>
            </a:br>
            <a:r>
              <a:rPr lang="it-IT" sz="2800" dirty="0">
                <a:latin typeface="Arial" panose="020B0604020202020204" pitchFamily="34" charset="0"/>
              </a:rPr>
              <a:t>c) in che verso si sposta la figura, cioè il </a:t>
            </a:r>
            <a:r>
              <a:rPr lang="it-IT" sz="2800" b="1" dirty="0">
                <a:solidFill>
                  <a:srgbClr val="FF0000"/>
                </a:solidFill>
                <a:latin typeface="Arial" panose="020B0604020202020204" pitchFamily="34" charset="0"/>
              </a:rPr>
              <a:t>verso</a:t>
            </a:r>
            <a:r>
              <a:rPr lang="it-IT" sz="2800" dirty="0">
                <a:latin typeface="Arial" panose="020B0604020202020204" pitchFamily="34" charset="0"/>
              </a:rPr>
              <a:t> dello spostamento.</a:t>
            </a: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2209800" y="1524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it-IT" sz="4400" b="1" dirty="0">
                <a:solidFill>
                  <a:srgbClr val="0000FF"/>
                </a:solidFill>
                <a:latin typeface="Arial" panose="020B0604020202020204" pitchFamily="34" charset="0"/>
              </a:rPr>
              <a:t>Il vettore</a:t>
            </a:r>
          </a:p>
        </p:txBody>
      </p:sp>
    </p:spTree>
    <p:extLst>
      <p:ext uri="{BB962C8B-B14F-4D97-AF65-F5344CB8AC3E}">
        <p14:creationId xmlns:p14="http://schemas.microsoft.com/office/powerpoint/2010/main" val="2957581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65409" y="473672"/>
            <a:ext cx="6096000" cy="44579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it-IT" sz="3200" b="1" dirty="0" smtClean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rotazione</a:t>
            </a:r>
            <a:endParaRPr lang="it-IT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560"/>
              </a:spcAft>
            </a:pPr>
            <a:r>
              <a:rPr lang="it-IT" sz="2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 </a:t>
            </a:r>
            <a:r>
              <a:rPr lang="it-IT" sz="24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rotazione</a:t>
            </a:r>
            <a:r>
              <a:rPr lang="it-IT" sz="2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è lo spostamento di una figura o un oggetto attorno a un punto, chiamato </a:t>
            </a:r>
            <a:r>
              <a:rPr lang="it-IT" sz="2400" b="1" dirty="0" smtClean="0">
                <a:solidFill>
                  <a:srgbClr val="008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centro di rotazione</a:t>
            </a:r>
            <a:r>
              <a:rPr lang="it-IT" sz="24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560"/>
              </a:spcAft>
            </a:pPr>
            <a:r>
              <a:rPr lang="it-IT" sz="2400" dirty="0" smtClean="0">
                <a:solidFill>
                  <a:srgbClr val="008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</a:t>
            </a:r>
            <a:r>
              <a:rPr lang="it-IT" sz="2400" b="1" dirty="0" smtClean="0">
                <a:solidFill>
                  <a:srgbClr val="008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angolo di rotazione</a:t>
            </a:r>
            <a:r>
              <a:rPr lang="it-IT" sz="2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indica di quanti gradi deve ruotare la figura; il </a:t>
            </a:r>
            <a:r>
              <a:rPr lang="it-IT" sz="2400" b="1" dirty="0" smtClean="0">
                <a:solidFill>
                  <a:srgbClr val="008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verso di rotazione</a:t>
            </a:r>
            <a:r>
              <a:rPr lang="it-IT" sz="2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(o senso) indica se la figura ruota nello stesso senso delle lancette dell’orologio (orario) oppure nel senso opposto (antiorario).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 descr="FRECCE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268" y="690428"/>
            <a:ext cx="1743075" cy="22574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ttangolo 3"/>
          <p:cNvSpPr/>
          <p:nvPr/>
        </p:nvSpPr>
        <p:spPr>
          <a:xfrm>
            <a:off x="7624729" y="3246364"/>
            <a:ext cx="3560590" cy="875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1560"/>
              </a:spcAft>
            </a:pPr>
            <a:r>
              <a:rPr lang="it-IT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freccia ha subito una </a:t>
            </a:r>
          </a:p>
          <a:p>
            <a:pPr>
              <a:lnSpc>
                <a:spcPct val="107000"/>
              </a:lnSpc>
              <a:spcAft>
                <a:spcPts val="1560"/>
              </a:spcAft>
            </a:pPr>
            <a:r>
              <a:rPr lang="it-IT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rotazione di 180° in senso orario.</a:t>
            </a:r>
            <a:endParaRPr lang="it-IT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616453" y="4623515"/>
            <a:ext cx="1660302" cy="1660302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01901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4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69194" y="286519"/>
            <a:ext cx="10899820" cy="2811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it-IT" sz="2800" b="1" dirty="0" smtClean="0">
                <a:solidFill>
                  <a:srgbClr val="FF99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simmetria</a:t>
            </a:r>
            <a:endParaRPr lang="it-IT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560"/>
              </a:spcAft>
            </a:pPr>
            <a:r>
              <a:rPr lang="it-IT" sz="2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 </a:t>
            </a:r>
            <a:r>
              <a:rPr lang="it-IT" sz="2400" b="1" dirty="0" smtClean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simmetria</a:t>
            </a:r>
            <a:r>
              <a:rPr lang="it-IT" sz="2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è lo spostamento di una figura o di un oggetto attorno a una retta, chiamata </a:t>
            </a:r>
            <a:r>
              <a:rPr lang="it-IT" sz="2400" b="1" dirty="0" smtClean="0">
                <a:solidFill>
                  <a:srgbClr val="008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asse di simmetria</a:t>
            </a:r>
            <a:r>
              <a:rPr lang="it-IT" sz="2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Ogni punto della figura di partenza ha un suo punto simmetrico rispetto all’asse di simmetria. Ogni punto e il suo simmetrico sono</a:t>
            </a:r>
            <a:r>
              <a:rPr lang="it-IT" sz="24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it-IT" sz="2400" b="1" dirty="0" smtClean="0">
                <a:solidFill>
                  <a:srgbClr val="008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equidistanti</a:t>
            </a:r>
            <a:r>
              <a:rPr lang="it-IT" sz="2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dall’asse di simmetria.</a:t>
            </a:r>
            <a:endParaRPr lang="it-IT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560"/>
              </a:spcAft>
            </a:pPr>
            <a:r>
              <a:rPr lang="it-IT" sz="2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L’asse di simmetria può essere esterno o interno alla figura.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 descr="asse di simmetria interno ed esterno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543" y="3634763"/>
            <a:ext cx="5915025" cy="288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82956" y="3097866"/>
            <a:ext cx="1518633" cy="1518633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3365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5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69194" y="286519"/>
            <a:ext cx="10899820" cy="1815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it-IT" sz="2800" b="1" dirty="0" smtClean="0">
                <a:solidFill>
                  <a:srgbClr val="FF99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similitudine</a:t>
            </a:r>
            <a:endParaRPr lang="it-IT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560"/>
              </a:spcAft>
            </a:pPr>
            <a:r>
              <a:rPr lang="it-IT" sz="2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 </a:t>
            </a:r>
            <a:r>
              <a:rPr lang="it-IT" sz="2400" b="1" dirty="0" smtClean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similitudine </a:t>
            </a:r>
            <a:r>
              <a:rPr lang="it-IT" sz="2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a differenza delle isometrie è un operazione di </a:t>
            </a:r>
            <a:r>
              <a:rPr lang="it-IT" sz="2400" dirty="0" smtClean="0">
                <a:solidFill>
                  <a:srgbClr val="008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ingrandimento</a:t>
            </a:r>
            <a:r>
              <a:rPr lang="it-IT" sz="2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di </a:t>
            </a:r>
            <a:r>
              <a:rPr lang="it-IT" sz="2400" b="1" dirty="0" smtClean="0">
                <a:solidFill>
                  <a:srgbClr val="008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riduzione</a:t>
            </a:r>
            <a:r>
              <a:rPr lang="it-IT" sz="2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una figura, è una trasformazione che cambia le dimensioni, ma non la forma della figura stessa.</a:t>
            </a:r>
            <a:endParaRPr lang="it-IT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/>
          <a:srcRect b="6732"/>
          <a:stretch/>
        </p:blipFill>
        <p:spPr>
          <a:xfrm>
            <a:off x="2625142" y="2607367"/>
            <a:ext cx="6041400" cy="3033579"/>
          </a:xfrm>
          <a:prstGeom prst="rect">
            <a:avLst/>
          </a:prstGeom>
        </p:spPr>
      </p:pic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75820" y="2371255"/>
            <a:ext cx="1558343" cy="1558343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74895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290</Words>
  <Application>Microsoft Office PowerPoint</Application>
  <PresentationFormat>Widescreen</PresentationFormat>
  <Paragraphs>53</Paragraphs>
  <Slides>10</Slides>
  <Notes>0</Notes>
  <HiddenSlides>0</HiddenSlides>
  <MMClips>7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Lato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 Windows</dc:creator>
  <cp:lastModifiedBy>Utente Windows</cp:lastModifiedBy>
  <cp:revision>12</cp:revision>
  <dcterms:created xsi:type="dcterms:W3CDTF">2020-11-10T10:21:06Z</dcterms:created>
  <dcterms:modified xsi:type="dcterms:W3CDTF">2020-11-24T15:56:05Z</dcterms:modified>
</cp:coreProperties>
</file>