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256" r:id="rId2"/>
    <p:sldId id="257" r:id="rId3"/>
    <p:sldId id="259" r:id="rId4"/>
    <p:sldId id="258" r:id="rId5"/>
    <p:sldId id="260" r:id="rId6"/>
    <p:sldId id="261" r:id="rId7"/>
    <p:sldId id="262" r:id="rId8"/>
    <p:sldId id="263" r:id="rId9"/>
    <p:sldId id="265" r:id="rId10"/>
    <p:sldId id="266" r:id="rId1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11/25/2020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1516741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11/25/2020</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2993579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11/25/2020</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1031990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11/25/2020</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2465359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11/25/2020</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2043915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11/25/2020</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3763758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11/25/2020</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1190238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11/25/2020</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159096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11/25/2020</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5768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11/25/2020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3732471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11/25/2020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2957473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11/25/2020</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‹N›</a:t>
            </a:fld>
            <a:endParaRPr lang="en-US"/>
          </a:p>
        </p:txBody>
      </p:sp>
    </p:spTree>
    <p:extLst>
      <p:ext uri="{BB962C8B-B14F-4D97-AF65-F5344CB8AC3E}">
        <p14:creationId xmlns:p14="http://schemas.microsoft.com/office/powerpoint/2010/main" val="2785243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11/25/2020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‹N›</a:t>
            </a:fld>
            <a:endParaRPr lang="en-US"/>
          </a:p>
        </p:txBody>
      </p:sp>
    </p:spTree>
    <p:extLst>
      <p:ext uri="{BB962C8B-B14F-4D97-AF65-F5344CB8AC3E}">
        <p14:creationId xmlns:p14="http://schemas.microsoft.com/office/powerpoint/2010/main" val="337416484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65" r:id="rId6"/>
    <p:sldLayoutId id="2147483672" r:id="rId7"/>
    <p:sldLayoutId id="2147483673" r:id="rId8"/>
    <p:sldLayoutId id="2147483662" r:id="rId9"/>
    <p:sldLayoutId id="2147483663" r:id="rId10"/>
    <p:sldLayoutId id="2147483664" r:id="rId11"/>
    <p:sldLayoutId id="2147483666"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1DF9678-0190-4476-B38E-D7118B927DAB}"/>
              </a:ext>
            </a:extLst>
          </p:cNvPr>
          <p:cNvSpPr>
            <a:spLocks noGrp="1"/>
          </p:cNvSpPr>
          <p:nvPr>
            <p:ph type="ctrTitle"/>
          </p:nvPr>
        </p:nvSpPr>
        <p:spPr>
          <a:xfrm>
            <a:off x="643468" y="643467"/>
            <a:ext cx="4620584" cy="1540933"/>
          </a:xfrm>
        </p:spPr>
        <p:txBody>
          <a:bodyPr>
            <a:normAutofit/>
          </a:bodyPr>
          <a:lstStyle/>
          <a:p>
            <a:r>
              <a:rPr lang="it-IT" dirty="0"/>
              <a:t>La spirale di Fibonacci</a:t>
            </a:r>
          </a:p>
        </p:txBody>
      </p:sp>
      <p:sp>
        <p:nvSpPr>
          <p:cNvPr id="3" name="Sottotitolo 2">
            <a:extLst>
              <a:ext uri="{FF2B5EF4-FFF2-40B4-BE49-F238E27FC236}">
                <a16:creationId xmlns:a16="http://schemas.microsoft.com/office/drawing/2014/main" id="{92D1F211-298A-4122-B12F-C8D65E854EE0}"/>
              </a:ext>
            </a:extLst>
          </p:cNvPr>
          <p:cNvSpPr>
            <a:spLocks noGrp="1"/>
          </p:cNvSpPr>
          <p:nvPr>
            <p:ph type="subTitle" idx="1"/>
          </p:nvPr>
        </p:nvSpPr>
        <p:spPr>
          <a:xfrm>
            <a:off x="643467" y="3657600"/>
            <a:ext cx="5582700" cy="1300480"/>
          </a:xfrm>
        </p:spPr>
        <p:txBody>
          <a:bodyPr>
            <a:normAutofit lnSpcReduction="10000"/>
          </a:bodyPr>
          <a:lstStyle/>
          <a:p>
            <a:r>
              <a:rPr lang="it-IT" dirty="0"/>
              <a:t>MAESTRA CASTIELLO RAFFAELLA</a:t>
            </a:r>
          </a:p>
          <a:p>
            <a:r>
              <a:rPr lang="it-IT" dirty="0"/>
              <a:t>CLASSE 3A 3B Plesso Gianni Rodari </a:t>
            </a:r>
          </a:p>
          <a:p>
            <a:endParaRPr lang="it-IT" dirty="0"/>
          </a:p>
        </p:txBody>
      </p:sp>
      <p:pic>
        <p:nvPicPr>
          <p:cNvPr id="16" name="Picture 3">
            <a:extLst>
              <a:ext uri="{FF2B5EF4-FFF2-40B4-BE49-F238E27FC236}">
                <a16:creationId xmlns:a16="http://schemas.microsoft.com/office/drawing/2014/main" id="{F6BFB5FD-FE2F-4AA1-80DB-6842B166E07E}"/>
              </a:ext>
            </a:extLst>
          </p:cNvPr>
          <p:cNvPicPr>
            <a:picLocks noChangeAspect="1"/>
          </p:cNvPicPr>
          <p:nvPr/>
        </p:nvPicPr>
        <p:blipFill rotWithShape="1">
          <a:blip r:embed="rId2"/>
          <a:srcRect l="17989" r="23973"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09491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13" name="Rectangle 12">
            <a:extLst>
              <a:ext uri="{FF2B5EF4-FFF2-40B4-BE49-F238E27FC236}">
                <a16:creationId xmlns:a16="http://schemas.microsoft.com/office/drawing/2014/main" id="{1C6AF655-5559-43D6-ABCA-D11BA9388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07ACBA8-5301-42C0-800D-3D990CA62E69}"/>
              </a:ext>
            </a:extLst>
          </p:cNvPr>
          <p:cNvSpPr>
            <a:spLocks noGrp="1"/>
          </p:cNvSpPr>
          <p:nvPr>
            <p:ph type="title"/>
          </p:nvPr>
        </p:nvSpPr>
        <p:spPr>
          <a:xfrm>
            <a:off x="838200" y="1113157"/>
            <a:ext cx="4797354" cy="3098518"/>
          </a:xfrm>
        </p:spPr>
        <p:txBody>
          <a:bodyPr vert="horz" lIns="91440" tIns="45720" rIns="91440" bIns="45720" rtlCol="0" anchor="b">
            <a:normAutofit/>
          </a:bodyPr>
          <a:lstStyle/>
          <a:p>
            <a:pPr algn="l"/>
            <a:r>
              <a:rPr lang="en-US" sz="3400" dirty="0"/>
              <a:t>Cactus, </a:t>
            </a:r>
            <a:r>
              <a:rPr lang="en-US" sz="3400" dirty="0" err="1"/>
              <a:t>cavoli</a:t>
            </a:r>
            <a:r>
              <a:rPr lang="en-US" sz="3400" dirty="0"/>
              <a:t>, ananas, </a:t>
            </a:r>
            <a:r>
              <a:rPr lang="en-US" sz="3400" dirty="0" err="1"/>
              <a:t>pigne</a:t>
            </a:r>
            <a:r>
              <a:rPr lang="en-US" sz="3400" dirty="0"/>
              <a:t> e </a:t>
            </a:r>
            <a:r>
              <a:rPr lang="en-US" sz="3400" dirty="0" err="1"/>
              <a:t>molti</a:t>
            </a:r>
            <a:r>
              <a:rPr lang="en-US" sz="3400" dirty="0"/>
              <a:t> </a:t>
            </a:r>
            <a:r>
              <a:rPr lang="en-US" sz="3400" dirty="0" err="1"/>
              <a:t>fiori</a:t>
            </a:r>
            <a:r>
              <a:rPr lang="en-US" sz="3400" dirty="0"/>
              <a:t> </a:t>
            </a:r>
            <a:r>
              <a:rPr lang="en-US" sz="3400" dirty="0" err="1"/>
              <a:t>utilizzano</a:t>
            </a:r>
            <a:r>
              <a:rPr lang="en-US" sz="3400" dirty="0"/>
              <a:t> </a:t>
            </a:r>
            <a:r>
              <a:rPr lang="en-US" sz="3400" dirty="0" err="1"/>
              <a:t>questa</a:t>
            </a:r>
            <a:r>
              <a:rPr lang="en-US" sz="3400" dirty="0"/>
              <a:t> </a:t>
            </a:r>
            <a:r>
              <a:rPr lang="en-US" sz="3400" dirty="0" err="1"/>
              <a:t>disposizione</a:t>
            </a:r>
            <a:r>
              <a:rPr lang="en-US" sz="3400" dirty="0"/>
              <a:t> per uno </a:t>
            </a:r>
            <a:r>
              <a:rPr lang="en-US" sz="3400" dirty="0" err="1"/>
              <a:t>scopo</a:t>
            </a:r>
            <a:r>
              <a:rPr lang="en-US" sz="3400" dirty="0"/>
              <a:t> molto </a:t>
            </a:r>
            <a:r>
              <a:rPr lang="en-US" sz="3400" dirty="0" err="1"/>
              <a:t>pratico</a:t>
            </a:r>
            <a:r>
              <a:rPr lang="en-US" sz="3400" dirty="0"/>
              <a:t>.</a:t>
            </a:r>
          </a:p>
        </p:txBody>
      </p:sp>
      <p:pic>
        <p:nvPicPr>
          <p:cNvPr id="3" name="Immagine 2">
            <a:extLst>
              <a:ext uri="{FF2B5EF4-FFF2-40B4-BE49-F238E27FC236}">
                <a16:creationId xmlns:a16="http://schemas.microsoft.com/office/drawing/2014/main" id="{198F1044-F4FF-45D9-A7DE-25F141971543}"/>
              </a:ext>
            </a:extLst>
          </p:cNvPr>
          <p:cNvPicPr>
            <a:picLocks noChangeAspect="1"/>
          </p:cNvPicPr>
          <p:nvPr/>
        </p:nvPicPr>
        <p:blipFill rotWithShape="1">
          <a:blip r:embed="rId2"/>
          <a:srcRect t="23720" r="4" b="5475"/>
          <a:stretch/>
        </p:blipFill>
        <p:spPr>
          <a:xfrm>
            <a:off x="5078133" y="4323896"/>
            <a:ext cx="4101827" cy="2534102"/>
          </a:xfrm>
          <a:custGeom>
            <a:avLst/>
            <a:gdLst/>
            <a:ahLst/>
            <a:cxnLst/>
            <a:rect l="l" t="t" r="r" b="b"/>
            <a:pathLst>
              <a:path w="4101827" h="2534102">
                <a:moveTo>
                  <a:pt x="1237396" y="0"/>
                </a:moveTo>
                <a:lnTo>
                  <a:pt x="4101827" y="0"/>
                </a:lnTo>
                <a:lnTo>
                  <a:pt x="4101827" y="2534102"/>
                </a:lnTo>
                <a:lnTo>
                  <a:pt x="0" y="2534102"/>
                </a:lnTo>
                <a:lnTo>
                  <a:pt x="21866" y="2503631"/>
                </a:lnTo>
                <a:cubicBezTo>
                  <a:pt x="198424" y="2253521"/>
                  <a:pt x="293791" y="2086461"/>
                  <a:pt x="295356" y="2078512"/>
                </a:cubicBezTo>
                <a:cubicBezTo>
                  <a:pt x="324070" y="1929470"/>
                  <a:pt x="404358" y="1848602"/>
                  <a:pt x="476494" y="1754977"/>
                </a:cubicBezTo>
                <a:cubicBezTo>
                  <a:pt x="539304" y="1672931"/>
                  <a:pt x="606320" y="1585980"/>
                  <a:pt x="629662" y="1466193"/>
                </a:cubicBezTo>
                <a:cubicBezTo>
                  <a:pt x="660486" y="1307325"/>
                  <a:pt x="563420" y="1455147"/>
                  <a:pt x="542839" y="1401940"/>
                </a:cubicBezTo>
                <a:cubicBezTo>
                  <a:pt x="578841" y="1314777"/>
                  <a:pt x="636193" y="1228627"/>
                  <a:pt x="649254" y="1136180"/>
                </a:cubicBezTo>
                <a:cubicBezTo>
                  <a:pt x="695846" y="801928"/>
                  <a:pt x="810580" y="538800"/>
                  <a:pt x="987553" y="313308"/>
                </a:cubicBezTo>
                <a:cubicBezTo>
                  <a:pt x="1038303" y="248170"/>
                  <a:pt x="1069946" y="145770"/>
                  <a:pt x="1141096" y="112922"/>
                </a:cubicBezTo>
                <a:cubicBezTo>
                  <a:pt x="1175680" y="97203"/>
                  <a:pt x="1199891" y="73126"/>
                  <a:pt x="1217455" y="43683"/>
                </a:cubicBezTo>
                <a:close/>
              </a:path>
            </a:pathLst>
          </a:custGeom>
        </p:spPr>
      </p:pic>
      <p:pic>
        <p:nvPicPr>
          <p:cNvPr id="5" name="Immagine 4">
            <a:extLst>
              <a:ext uri="{FF2B5EF4-FFF2-40B4-BE49-F238E27FC236}">
                <a16:creationId xmlns:a16="http://schemas.microsoft.com/office/drawing/2014/main" id="{69DDB155-2252-48AC-9CAA-DD6B219E52AD}"/>
              </a:ext>
            </a:extLst>
          </p:cNvPr>
          <p:cNvPicPr>
            <a:picLocks noChangeAspect="1"/>
          </p:cNvPicPr>
          <p:nvPr/>
        </p:nvPicPr>
        <p:blipFill rotWithShape="1">
          <a:blip r:embed="rId3"/>
          <a:srcRect l="10363" r="7653" b="1"/>
          <a:stretch/>
        </p:blipFill>
        <p:spPr>
          <a:xfrm>
            <a:off x="5710842" y="-3481"/>
            <a:ext cx="3469119" cy="4216187"/>
          </a:xfrm>
          <a:custGeom>
            <a:avLst/>
            <a:gdLst/>
            <a:ahLst/>
            <a:cxnLst/>
            <a:rect l="l" t="t" r="r" b="b"/>
            <a:pathLst>
              <a:path w="3469119" h="4216187">
                <a:moveTo>
                  <a:pt x="159680" y="0"/>
                </a:moveTo>
                <a:lnTo>
                  <a:pt x="3469119" y="0"/>
                </a:lnTo>
                <a:lnTo>
                  <a:pt x="3469119" y="4216187"/>
                </a:lnTo>
                <a:lnTo>
                  <a:pt x="629980" y="4216187"/>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pic>
      <p:pic>
        <p:nvPicPr>
          <p:cNvPr id="4" name="Immagine 3">
            <a:extLst>
              <a:ext uri="{FF2B5EF4-FFF2-40B4-BE49-F238E27FC236}">
                <a16:creationId xmlns:a16="http://schemas.microsoft.com/office/drawing/2014/main" id="{886F5640-64EC-4165-A6BE-DE5953F0D081}"/>
              </a:ext>
            </a:extLst>
          </p:cNvPr>
          <p:cNvPicPr>
            <a:picLocks noChangeAspect="1"/>
          </p:cNvPicPr>
          <p:nvPr/>
        </p:nvPicPr>
        <p:blipFill rotWithShape="1">
          <a:blip r:embed="rId4"/>
          <a:srcRect l="20683" r="10906" b="-1"/>
          <a:stretch/>
        </p:blipFill>
        <p:spPr>
          <a:xfrm>
            <a:off x="9307670" y="-4512"/>
            <a:ext cx="2884328" cy="4216187"/>
          </a:xfrm>
          <a:prstGeom prst="rect">
            <a:avLst/>
          </a:prstGeom>
        </p:spPr>
      </p:pic>
      <p:pic>
        <p:nvPicPr>
          <p:cNvPr id="6" name="Immagine 5">
            <a:extLst>
              <a:ext uri="{FF2B5EF4-FFF2-40B4-BE49-F238E27FC236}">
                <a16:creationId xmlns:a16="http://schemas.microsoft.com/office/drawing/2014/main" id="{E1DA5586-894B-496B-993C-01D3F0EEBC5B}"/>
              </a:ext>
            </a:extLst>
          </p:cNvPr>
          <p:cNvPicPr>
            <a:picLocks noChangeAspect="1"/>
          </p:cNvPicPr>
          <p:nvPr/>
        </p:nvPicPr>
        <p:blipFill rotWithShape="1">
          <a:blip r:embed="rId5"/>
          <a:srcRect l="3978" r="10512" b="2"/>
          <a:stretch/>
        </p:blipFill>
        <p:spPr>
          <a:xfrm>
            <a:off x="9307674" y="4323902"/>
            <a:ext cx="2884327" cy="2534101"/>
          </a:xfrm>
          <a:prstGeom prst="rect">
            <a:avLst/>
          </a:prstGeom>
        </p:spPr>
      </p:pic>
      <p:sp>
        <p:nvSpPr>
          <p:cNvPr id="8" name="CasellaDiTesto 7">
            <a:extLst>
              <a:ext uri="{FF2B5EF4-FFF2-40B4-BE49-F238E27FC236}">
                <a16:creationId xmlns:a16="http://schemas.microsoft.com/office/drawing/2014/main" id="{E7E059CE-3027-48A2-B828-6903C8F843EB}"/>
              </a:ext>
            </a:extLst>
          </p:cNvPr>
          <p:cNvSpPr txBox="1"/>
          <p:nvPr/>
        </p:nvSpPr>
        <p:spPr>
          <a:xfrm>
            <a:off x="690879" y="5172846"/>
            <a:ext cx="4259539" cy="369332"/>
          </a:xfrm>
          <a:prstGeom prst="rect">
            <a:avLst/>
          </a:prstGeom>
          <a:noFill/>
        </p:spPr>
        <p:txBody>
          <a:bodyPr wrap="square" rtlCol="0">
            <a:spAutoFit/>
          </a:bodyPr>
          <a:lstStyle/>
          <a:p>
            <a:r>
              <a:rPr lang="it-IT" dirty="0"/>
              <a:t>Arrivederci alla prossima lezione…..</a:t>
            </a:r>
          </a:p>
        </p:txBody>
      </p:sp>
    </p:spTree>
    <p:extLst>
      <p:ext uri="{BB962C8B-B14F-4D97-AF65-F5344CB8AC3E}">
        <p14:creationId xmlns:p14="http://schemas.microsoft.com/office/powerpoint/2010/main" val="1527040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19" name="Rectangle 1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133BC7E-9A42-41D9-BAA4-281C513ED215}"/>
              </a:ext>
            </a:extLst>
          </p:cNvPr>
          <p:cNvSpPr>
            <a:spLocks noGrp="1"/>
          </p:cNvSpPr>
          <p:nvPr>
            <p:ph type="title"/>
          </p:nvPr>
        </p:nvSpPr>
        <p:spPr>
          <a:xfrm>
            <a:off x="704428" y="2540000"/>
            <a:ext cx="4620584" cy="3879644"/>
          </a:xfrm>
        </p:spPr>
        <p:txBody>
          <a:bodyPr vert="horz" lIns="91440" tIns="45720" rIns="91440" bIns="45720" rtlCol="0" anchor="b">
            <a:normAutofit fontScale="90000"/>
          </a:bodyPr>
          <a:lstStyle/>
          <a:p>
            <a:pPr algn="l"/>
            <a:r>
              <a:rPr lang="en-US" sz="1600" dirty="0"/>
              <a:t> </a:t>
            </a:r>
            <a:br>
              <a:rPr lang="en-US" sz="1600" dirty="0"/>
            </a:br>
            <a:br>
              <a:rPr lang="en-US" sz="1600" dirty="0"/>
            </a:br>
            <a:br>
              <a:rPr lang="en-US" sz="1600" dirty="0"/>
            </a:br>
            <a:br>
              <a:rPr lang="en-US" sz="1600" dirty="0"/>
            </a:br>
            <a:br>
              <a:rPr lang="en-US" sz="1600" dirty="0"/>
            </a:br>
            <a:r>
              <a:rPr lang="en-US" sz="2800" dirty="0"/>
              <a:t>VI RICORDATE?</a:t>
            </a:r>
            <a:br>
              <a:rPr lang="en-US" sz="2800" dirty="0"/>
            </a:br>
            <a:br>
              <a:rPr lang="en-US" sz="2800" dirty="0"/>
            </a:br>
            <a:r>
              <a:rPr lang="en-US" sz="2200" dirty="0"/>
              <a:t>LA SUCCESSIONE DI FIBONACCI</a:t>
            </a:r>
            <a:br>
              <a:rPr lang="en-US" sz="2200" dirty="0"/>
            </a:br>
            <a:br>
              <a:rPr lang="en-US" sz="2200" dirty="0"/>
            </a:br>
            <a:br>
              <a:rPr lang="en-US" sz="1600" dirty="0"/>
            </a:br>
            <a:br>
              <a:rPr lang="en-US" sz="1600" dirty="0"/>
            </a:br>
            <a:r>
              <a:rPr lang="en-US" sz="2700" dirty="0">
                <a:latin typeface="Abadi Extra Light" panose="020B0204020104020204" pitchFamily="34" charset="0"/>
              </a:rPr>
              <a:t>La </a:t>
            </a:r>
            <a:r>
              <a:rPr lang="en-US" sz="2700" dirty="0" err="1">
                <a:latin typeface="Abadi Extra Light" panose="020B0204020104020204" pitchFamily="34" charset="0"/>
              </a:rPr>
              <a:t>regola</a:t>
            </a:r>
            <a:r>
              <a:rPr lang="en-US" sz="2700" dirty="0">
                <a:latin typeface="Abadi Extra Light" panose="020B0204020104020204" pitchFamily="34" charset="0"/>
              </a:rPr>
              <a:t> di </a:t>
            </a:r>
            <a:r>
              <a:rPr lang="en-US" sz="2700" dirty="0" err="1">
                <a:latin typeface="Abadi Extra Light" panose="020B0204020104020204" pitchFamily="34" charset="0"/>
              </a:rPr>
              <a:t>questa</a:t>
            </a:r>
            <a:r>
              <a:rPr lang="en-US" sz="2700" dirty="0">
                <a:latin typeface="Abadi Extra Light" panose="020B0204020104020204" pitchFamily="34" charset="0"/>
              </a:rPr>
              <a:t> </a:t>
            </a:r>
            <a:r>
              <a:rPr lang="en-US" sz="2700" dirty="0" err="1">
                <a:latin typeface="Abadi Extra Light" panose="020B0204020104020204" pitchFamily="34" charset="0"/>
              </a:rPr>
              <a:t>successione</a:t>
            </a:r>
            <a:r>
              <a:rPr lang="en-US" sz="2700" dirty="0">
                <a:latin typeface="Abadi Extra Light" panose="020B0204020104020204" pitchFamily="34" charset="0"/>
              </a:rPr>
              <a:t> è </a:t>
            </a:r>
            <a:r>
              <a:rPr lang="en-US" sz="2700" dirty="0" err="1">
                <a:latin typeface="Abadi Extra Light" panose="020B0204020104020204" pitchFamily="34" charset="0"/>
              </a:rPr>
              <a:t>che</a:t>
            </a:r>
            <a:r>
              <a:rPr lang="en-US" sz="2700" dirty="0">
                <a:latin typeface="Abadi Extra Light" panose="020B0204020104020204" pitchFamily="34" charset="0"/>
              </a:rPr>
              <a:t> </a:t>
            </a:r>
            <a:r>
              <a:rPr lang="en-US" sz="2700" dirty="0" err="1">
                <a:latin typeface="Abadi Extra Light" panose="020B0204020104020204" pitchFamily="34" charset="0"/>
              </a:rPr>
              <a:t>ogni</a:t>
            </a:r>
            <a:r>
              <a:rPr lang="en-US" sz="2700" dirty="0">
                <a:latin typeface="Abadi Extra Light" panose="020B0204020104020204" pitchFamily="34" charset="0"/>
              </a:rPr>
              <a:t> </a:t>
            </a:r>
            <a:r>
              <a:rPr lang="en-US" sz="2700" dirty="0" err="1">
                <a:latin typeface="Abadi Extra Light" panose="020B0204020104020204" pitchFamily="34" charset="0"/>
              </a:rPr>
              <a:t>numero</a:t>
            </a:r>
            <a:r>
              <a:rPr lang="en-US" sz="2700" dirty="0">
                <a:latin typeface="Abadi Extra Light" panose="020B0204020104020204" pitchFamily="34" charset="0"/>
              </a:rPr>
              <a:t> </a:t>
            </a:r>
            <a:r>
              <a:rPr lang="en-US" sz="2700" dirty="0" err="1">
                <a:latin typeface="Abadi Extra Light" panose="020B0204020104020204" pitchFamily="34" charset="0"/>
              </a:rPr>
              <a:t>successivo</a:t>
            </a:r>
            <a:r>
              <a:rPr lang="en-US" sz="2700" dirty="0">
                <a:latin typeface="Abadi Extra Light" panose="020B0204020104020204" pitchFamily="34" charset="0"/>
              </a:rPr>
              <a:t> è la somma </a:t>
            </a:r>
            <a:r>
              <a:rPr lang="en-US" sz="2700" dirty="0" err="1">
                <a:latin typeface="Abadi Extra Light" panose="020B0204020104020204" pitchFamily="34" charset="0"/>
              </a:rPr>
              <a:t>dei</a:t>
            </a:r>
            <a:r>
              <a:rPr lang="en-US" sz="2700" dirty="0">
                <a:latin typeface="Abadi Extra Light" panose="020B0204020104020204" pitchFamily="34" charset="0"/>
              </a:rPr>
              <a:t> due numeri </a:t>
            </a:r>
            <a:r>
              <a:rPr lang="en-US" sz="2700" dirty="0" err="1">
                <a:latin typeface="Abadi Extra Light" panose="020B0204020104020204" pitchFamily="34" charset="0"/>
              </a:rPr>
              <a:t>precedenti</a:t>
            </a:r>
            <a:r>
              <a:rPr lang="en-US" sz="2700" dirty="0">
                <a:latin typeface="Abadi Extra Light" panose="020B0204020104020204" pitchFamily="34" charset="0"/>
              </a:rPr>
              <a:t> </a:t>
            </a:r>
            <a:r>
              <a:rPr lang="en-US" sz="2700" dirty="0" err="1">
                <a:latin typeface="Abadi Extra Light" panose="020B0204020104020204" pitchFamily="34" charset="0"/>
              </a:rPr>
              <a:t>nella</a:t>
            </a:r>
            <a:r>
              <a:rPr lang="en-US" sz="2700" dirty="0">
                <a:latin typeface="Abadi Extra Light" panose="020B0204020104020204" pitchFamily="34" charset="0"/>
              </a:rPr>
              <a:t> </a:t>
            </a:r>
            <a:r>
              <a:rPr lang="en-US" sz="2700" dirty="0" err="1">
                <a:latin typeface="Abadi Extra Light" panose="020B0204020104020204" pitchFamily="34" charset="0"/>
              </a:rPr>
              <a:t>serie</a:t>
            </a:r>
            <a:r>
              <a:rPr lang="en-US" sz="2700" dirty="0">
                <a:latin typeface="Abadi Extra Light" panose="020B0204020104020204" pitchFamily="34" charset="0"/>
              </a:rPr>
              <a:t>.</a:t>
            </a:r>
            <a:br>
              <a:rPr lang="en-US" sz="2700" dirty="0">
                <a:latin typeface="Abadi Extra Light" panose="020B0204020104020204" pitchFamily="34" charset="0"/>
              </a:rPr>
            </a:br>
            <a:br>
              <a:rPr lang="en-US" sz="1600" dirty="0"/>
            </a:br>
            <a:r>
              <a:rPr lang="en-US" sz="1600" dirty="0"/>
              <a:t>1 + 1 = 2</a:t>
            </a:r>
            <a:br>
              <a:rPr lang="en-US" sz="1600" dirty="0"/>
            </a:br>
            <a:br>
              <a:rPr lang="en-US" sz="1600" dirty="0"/>
            </a:br>
            <a:r>
              <a:rPr lang="en-US" sz="1600" dirty="0"/>
              <a:t>1 + 2 = 3</a:t>
            </a:r>
            <a:br>
              <a:rPr lang="en-US" sz="1600" dirty="0"/>
            </a:br>
            <a:br>
              <a:rPr lang="en-US" sz="1600" dirty="0"/>
            </a:br>
            <a:r>
              <a:rPr lang="en-US" sz="1600" dirty="0"/>
              <a:t>2 + 3 = 5</a:t>
            </a:r>
            <a:br>
              <a:rPr lang="en-US" sz="1600" dirty="0"/>
            </a:br>
            <a:br>
              <a:rPr lang="en-US" sz="1600" dirty="0"/>
            </a:br>
            <a:r>
              <a:rPr lang="en-US" sz="1600" dirty="0"/>
              <a:t>3 + 5 = 8</a:t>
            </a:r>
            <a:br>
              <a:rPr lang="en-US" sz="1600" dirty="0"/>
            </a:br>
            <a:br>
              <a:rPr lang="en-US" sz="1600" dirty="0"/>
            </a:br>
            <a:r>
              <a:rPr lang="en-US" sz="1600" dirty="0"/>
              <a:t>…</a:t>
            </a:r>
            <a:br>
              <a:rPr lang="en-US" sz="1600" dirty="0"/>
            </a:br>
            <a:br>
              <a:rPr lang="en-US" sz="1600" dirty="0"/>
            </a:br>
            <a:br>
              <a:rPr lang="en-US" sz="1600" dirty="0"/>
            </a:br>
            <a:endParaRPr lang="en-US" sz="1600" dirty="0"/>
          </a:p>
        </p:txBody>
      </p:sp>
      <p:pic>
        <p:nvPicPr>
          <p:cNvPr id="4" name="Picture 3">
            <a:extLst>
              <a:ext uri="{FF2B5EF4-FFF2-40B4-BE49-F238E27FC236}">
                <a16:creationId xmlns:a16="http://schemas.microsoft.com/office/drawing/2014/main" id="{398E6F30-D2DA-4B93-815B-F9E67579C6C5}"/>
              </a:ext>
            </a:extLst>
          </p:cNvPr>
          <p:cNvPicPr>
            <a:picLocks noChangeAspect="1"/>
          </p:cNvPicPr>
          <p:nvPr/>
        </p:nvPicPr>
        <p:blipFill rotWithShape="1">
          <a:blip r:embed="rId2"/>
          <a:srcRect l="3479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Line 2">
            <a:extLst>
              <a:ext uri="{FF2B5EF4-FFF2-40B4-BE49-F238E27FC236}">
                <a16:creationId xmlns:a16="http://schemas.microsoft.com/office/drawing/2014/main" id="{81F68DB9-5133-4149-A1E8-E60879A11282}"/>
              </a:ext>
            </a:extLst>
          </p:cNvPr>
          <p:cNvSpPr>
            <a:spLocks noChangeShapeType="1"/>
          </p:cNvSpPr>
          <p:nvPr/>
        </p:nvSpPr>
        <p:spPr bwMode="auto">
          <a:xfrm>
            <a:off x="571500" y="806450"/>
            <a:ext cx="0" cy="0"/>
          </a:xfrm>
          <a:prstGeom prst="line">
            <a:avLst/>
          </a:prstGeom>
          <a:noFill/>
          <a:ln w="19050">
            <a:solidFill>
              <a:srgbClr val="1CACE3"/>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049" name="image18.jpeg">
            <a:extLst>
              <a:ext uri="{FF2B5EF4-FFF2-40B4-BE49-F238E27FC236}">
                <a16:creationId xmlns:a16="http://schemas.microsoft.com/office/drawing/2014/main" id="{1A287795-234C-4577-A177-AF98332873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545" y="4042160"/>
            <a:ext cx="5291137" cy="22018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1791D2CD-448F-4439-9814-C6CD81E6906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53863" tIns="1587" rIns="91440" bIns="45720" numCol="1" anchor="ctr" anchorCtr="0" compatLnSpc="1">
            <a:prstTxWarp prst="textNoShape">
              <a:avLst/>
            </a:prstTxWarp>
            <a:spAutoFit/>
          </a:bodyPr>
          <a:lstStyle/>
          <a:p>
            <a:endParaRPr lang="it-IT"/>
          </a:p>
        </p:txBody>
      </p:sp>
      <p:sp>
        <p:nvSpPr>
          <p:cNvPr id="14" name="Rectangle 5">
            <a:extLst>
              <a:ext uri="{FF2B5EF4-FFF2-40B4-BE49-F238E27FC236}">
                <a16:creationId xmlns:a16="http://schemas.microsoft.com/office/drawing/2014/main" id="{D8CDC604-7B99-4C43-9090-72C046866EAE}"/>
              </a:ext>
            </a:extLst>
          </p:cNvPr>
          <p:cNvSpPr>
            <a:spLocks noChangeArrowheads="1"/>
          </p:cNvSpPr>
          <p:nvPr/>
        </p:nvSpPr>
        <p:spPr bwMode="auto">
          <a:xfrm>
            <a:off x="600075" y="210978"/>
            <a:ext cx="18473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40258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9" name="Rectangle 8">
            <a:extLst>
              <a:ext uri="{FF2B5EF4-FFF2-40B4-BE49-F238E27FC236}">
                <a16:creationId xmlns:a16="http://schemas.microsoft.com/office/drawing/2014/main" id="{ED894347-C9A9-4BFD-8A6D-05A2B0CDD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284ED281-4082-46F9-86EE-D78901367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
            <a:ext cx="9379192" cy="4251280"/>
          </a:xfrm>
          <a:custGeom>
            <a:avLst/>
            <a:gdLst>
              <a:gd name="connsiteX0" fmla="*/ 9379192 w 9379192"/>
              <a:gd name="connsiteY0" fmla="*/ 3752527 h 3752527"/>
              <a:gd name="connsiteX1" fmla="*/ 3293459 w 9379192"/>
              <a:gd name="connsiteY1" fmla="*/ 3752527 h 3752527"/>
              <a:gd name="connsiteX2" fmla="*/ 3297156 w 9379192"/>
              <a:gd name="connsiteY2" fmla="*/ 3752055 h 3752527"/>
              <a:gd name="connsiteX3" fmla="*/ 3642095 w 9379192"/>
              <a:gd name="connsiteY3" fmla="*/ 3690141 h 3752527"/>
              <a:gd name="connsiteX4" fmla="*/ 2307659 w 9379192"/>
              <a:gd name="connsiteY4" fmla="*/ 3500267 h 3752527"/>
              <a:gd name="connsiteX5" fmla="*/ 2383194 w 9379192"/>
              <a:gd name="connsiteY5" fmla="*/ 3475501 h 3752527"/>
              <a:gd name="connsiteX6" fmla="*/ 2237161 w 9379192"/>
              <a:gd name="connsiteY6" fmla="*/ 3376437 h 3752527"/>
              <a:gd name="connsiteX7" fmla="*/ 1637924 w 9379192"/>
              <a:gd name="connsiteY7" fmla="*/ 3219585 h 3752527"/>
              <a:gd name="connsiteX8" fmla="*/ 2383194 w 9379192"/>
              <a:gd name="connsiteY8" fmla="*/ 2955415 h 3752527"/>
              <a:gd name="connsiteX9" fmla="*/ 1542249 w 9379192"/>
              <a:gd name="connsiteY9" fmla="*/ 2596307 h 3752527"/>
              <a:gd name="connsiteX10" fmla="*/ 1114221 w 9379192"/>
              <a:gd name="connsiteY10" fmla="*/ 2509625 h 3752527"/>
              <a:gd name="connsiteX11" fmla="*/ 2524191 w 9379192"/>
              <a:gd name="connsiteY11" fmla="*/ 2059708 h 3752527"/>
              <a:gd name="connsiteX12" fmla="*/ 238027 w 9379192"/>
              <a:gd name="connsiteY12" fmla="*/ 1836815 h 3752527"/>
              <a:gd name="connsiteX13" fmla="*/ 424343 w 9379192"/>
              <a:gd name="connsiteY13" fmla="*/ 1746006 h 3752527"/>
              <a:gd name="connsiteX14" fmla="*/ 1844384 w 9379192"/>
              <a:gd name="connsiteY14" fmla="*/ 1770772 h 3752527"/>
              <a:gd name="connsiteX15" fmla="*/ 2081058 w 9379192"/>
              <a:gd name="connsiteY15" fmla="*/ 1700602 h 3752527"/>
              <a:gd name="connsiteX16" fmla="*/ 1844384 w 9379192"/>
              <a:gd name="connsiteY16" fmla="*/ 1589154 h 3752527"/>
              <a:gd name="connsiteX17" fmla="*/ 922869 w 9379192"/>
              <a:gd name="connsiteY17" fmla="*/ 1506601 h 3752527"/>
              <a:gd name="connsiteX18" fmla="*/ 681160 w 9379192"/>
              <a:gd name="connsiteY18" fmla="*/ 1320855 h 3752527"/>
              <a:gd name="connsiteX19" fmla="*/ 273276 w 9379192"/>
              <a:gd name="connsiteY19" fmla="*/ 1106216 h 3752527"/>
              <a:gd name="connsiteX20" fmla="*/ 555269 w 9379192"/>
              <a:gd name="connsiteY20" fmla="*/ 928727 h 3752527"/>
              <a:gd name="connsiteX21" fmla="*/ 97029 w 9379192"/>
              <a:gd name="connsiteY21" fmla="*/ 664555 h 3752527"/>
              <a:gd name="connsiteX22" fmla="*/ 227955 w 9379192"/>
              <a:gd name="connsiteY22" fmla="*/ 317831 h 3752527"/>
              <a:gd name="connsiteX23" fmla="*/ 998402 w 9379192"/>
              <a:gd name="connsiteY23" fmla="*/ 235277 h 3752527"/>
              <a:gd name="connsiteX24" fmla="*/ 2030701 w 9379192"/>
              <a:gd name="connsiteY24" fmla="*/ 115575 h 3752527"/>
              <a:gd name="connsiteX25" fmla="*/ 3068036 w 9379192"/>
              <a:gd name="connsiteY25" fmla="*/ 12383 h 3752527"/>
              <a:gd name="connsiteX26" fmla="*/ 4105370 w 9379192"/>
              <a:gd name="connsiteY26" fmla="*/ 12383 h 3752527"/>
              <a:gd name="connsiteX27" fmla="*/ 4402472 w 9379192"/>
              <a:gd name="connsiteY27" fmla="*/ 20638 h 3752527"/>
              <a:gd name="connsiteX28" fmla="*/ 4407507 w 9379192"/>
              <a:gd name="connsiteY28" fmla="*/ 20638 h 3752527"/>
              <a:gd name="connsiteX29" fmla="*/ 5696622 w 9379192"/>
              <a:gd name="connsiteY29" fmla="*/ 57788 h 3752527"/>
              <a:gd name="connsiteX30" fmla="*/ 6175004 w 9379192"/>
              <a:gd name="connsiteY30" fmla="*/ 61915 h 3752527"/>
              <a:gd name="connsiteX31" fmla="*/ 7212339 w 9379192"/>
              <a:gd name="connsiteY31" fmla="*/ 66042 h 3752527"/>
              <a:gd name="connsiteX32" fmla="*/ 8244638 w 9379192"/>
              <a:gd name="connsiteY32" fmla="*/ 49532 h 3752527"/>
              <a:gd name="connsiteX33" fmla="*/ 9292044 w 9379192"/>
              <a:gd name="connsiteY33" fmla="*/ 0 h 3752527"/>
              <a:gd name="connsiteX34" fmla="*/ 9379192 w 9379192"/>
              <a:gd name="connsiteY34" fmla="*/ 2762 h 375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379192" h="3752527">
                <a:moveTo>
                  <a:pt x="9379192" y="3752527"/>
                </a:moveTo>
                <a:lnTo>
                  <a:pt x="3293459" y="3752527"/>
                </a:lnTo>
                <a:lnTo>
                  <a:pt x="3297156" y="3752055"/>
                </a:lnTo>
                <a:cubicBezTo>
                  <a:pt x="3412975" y="3736577"/>
                  <a:pt x="3551454" y="3714906"/>
                  <a:pt x="3642095" y="3690141"/>
                </a:cubicBezTo>
                <a:cubicBezTo>
                  <a:pt x="3380244" y="3686012"/>
                  <a:pt x="2347945" y="3529162"/>
                  <a:pt x="2307659" y="3500267"/>
                </a:cubicBezTo>
                <a:cubicBezTo>
                  <a:pt x="2327803" y="3492012"/>
                  <a:pt x="2358017" y="3483757"/>
                  <a:pt x="2383194" y="3475501"/>
                </a:cubicBezTo>
                <a:cubicBezTo>
                  <a:pt x="2327803" y="3450736"/>
                  <a:pt x="2282482" y="3421842"/>
                  <a:pt x="2237161" y="3376437"/>
                </a:cubicBezTo>
                <a:cubicBezTo>
                  <a:pt x="2091129" y="3223714"/>
                  <a:pt x="1844384" y="3277374"/>
                  <a:pt x="1637924" y="3219585"/>
                </a:cubicBezTo>
                <a:cubicBezTo>
                  <a:pt x="1768850" y="2897627"/>
                  <a:pt x="2116307" y="3017329"/>
                  <a:pt x="2383194" y="2955415"/>
                </a:cubicBezTo>
                <a:cubicBezTo>
                  <a:pt x="1683245" y="2765541"/>
                  <a:pt x="1819207" y="2666477"/>
                  <a:pt x="1542249" y="2596307"/>
                </a:cubicBezTo>
                <a:cubicBezTo>
                  <a:pt x="1194791" y="2509625"/>
                  <a:pt x="1114221" y="2509625"/>
                  <a:pt x="1114221" y="2509625"/>
                </a:cubicBezTo>
                <a:cubicBezTo>
                  <a:pt x="1522105" y="2245455"/>
                  <a:pt x="2010559" y="2530264"/>
                  <a:pt x="2524191" y="2059708"/>
                </a:cubicBezTo>
                <a:cubicBezTo>
                  <a:pt x="2030701" y="1993667"/>
                  <a:pt x="555269" y="1960645"/>
                  <a:pt x="238027" y="1836815"/>
                </a:cubicBezTo>
                <a:cubicBezTo>
                  <a:pt x="358880" y="1882219"/>
                  <a:pt x="368952" y="1746006"/>
                  <a:pt x="424343" y="1746006"/>
                </a:cubicBezTo>
                <a:cubicBezTo>
                  <a:pt x="892655" y="1741879"/>
                  <a:pt x="1371037" y="1820305"/>
                  <a:pt x="1844384" y="1770772"/>
                </a:cubicBezTo>
                <a:cubicBezTo>
                  <a:pt x="1929989" y="1766645"/>
                  <a:pt x="2065951" y="1803793"/>
                  <a:pt x="2081058" y="1700602"/>
                </a:cubicBezTo>
                <a:cubicBezTo>
                  <a:pt x="2096164" y="1572644"/>
                  <a:pt x="1919919" y="1601537"/>
                  <a:pt x="1844384" y="1589154"/>
                </a:cubicBezTo>
                <a:cubicBezTo>
                  <a:pt x="1537212" y="1547877"/>
                  <a:pt x="1235076" y="1531367"/>
                  <a:pt x="922869" y="1506601"/>
                </a:cubicBezTo>
                <a:cubicBezTo>
                  <a:pt x="791943" y="1494218"/>
                  <a:pt x="630804" y="1518984"/>
                  <a:pt x="681160" y="1320855"/>
                </a:cubicBezTo>
                <a:cubicBezTo>
                  <a:pt x="640874" y="1130983"/>
                  <a:pt x="399166" y="1197025"/>
                  <a:pt x="273276" y="1106216"/>
                </a:cubicBezTo>
                <a:cubicBezTo>
                  <a:pt x="333703" y="998897"/>
                  <a:pt x="504913" y="1073196"/>
                  <a:pt x="555269" y="928727"/>
                </a:cubicBezTo>
                <a:cubicBezTo>
                  <a:pt x="313560" y="974131"/>
                  <a:pt x="338738" y="660428"/>
                  <a:pt x="97029" y="664555"/>
                </a:cubicBezTo>
                <a:cubicBezTo>
                  <a:pt x="-104395" y="478810"/>
                  <a:pt x="41638" y="388001"/>
                  <a:pt x="227955" y="317831"/>
                </a:cubicBezTo>
                <a:cubicBezTo>
                  <a:pt x="469664" y="231150"/>
                  <a:pt x="736551" y="251788"/>
                  <a:pt x="998402" y="235277"/>
                </a:cubicBezTo>
                <a:cubicBezTo>
                  <a:pt x="1345860" y="198128"/>
                  <a:pt x="1678209" y="111447"/>
                  <a:pt x="2030701" y="115575"/>
                </a:cubicBezTo>
                <a:cubicBezTo>
                  <a:pt x="2363052" y="28893"/>
                  <a:pt x="2730650" y="123829"/>
                  <a:pt x="3068036" y="12383"/>
                </a:cubicBezTo>
                <a:cubicBezTo>
                  <a:pt x="3410457" y="12383"/>
                  <a:pt x="3757914" y="12383"/>
                  <a:pt x="4105370" y="12383"/>
                </a:cubicBezTo>
                <a:cubicBezTo>
                  <a:pt x="4206084" y="16510"/>
                  <a:pt x="4301759" y="16510"/>
                  <a:pt x="4402472" y="20638"/>
                </a:cubicBezTo>
                <a:cubicBezTo>
                  <a:pt x="4402472" y="20638"/>
                  <a:pt x="4407507" y="20638"/>
                  <a:pt x="4407507" y="20638"/>
                </a:cubicBezTo>
                <a:cubicBezTo>
                  <a:pt x="4840570" y="33022"/>
                  <a:pt x="5268596" y="41276"/>
                  <a:pt x="5696622" y="57788"/>
                </a:cubicBezTo>
                <a:cubicBezTo>
                  <a:pt x="5857761" y="57788"/>
                  <a:pt x="6013864" y="61915"/>
                  <a:pt x="6175004" y="61915"/>
                </a:cubicBezTo>
                <a:cubicBezTo>
                  <a:pt x="6517425" y="82553"/>
                  <a:pt x="6864883" y="94936"/>
                  <a:pt x="7212339" y="66042"/>
                </a:cubicBezTo>
                <a:cubicBezTo>
                  <a:pt x="7559796" y="90809"/>
                  <a:pt x="7897182" y="74298"/>
                  <a:pt x="8244638" y="49532"/>
                </a:cubicBezTo>
                <a:cubicBezTo>
                  <a:pt x="8597130" y="78426"/>
                  <a:pt x="8944587" y="37149"/>
                  <a:pt x="9292044" y="0"/>
                </a:cubicBezTo>
                <a:lnTo>
                  <a:pt x="9379192" y="2762"/>
                </a:lnTo>
                <a:close/>
              </a:path>
            </a:pathLst>
          </a:custGeom>
          <a:solidFill>
            <a:srgbClr val="5E48C8">
              <a:alpha val="20000"/>
            </a:srgbClr>
          </a:solidFill>
          <a:ln w="32707" cap="flat">
            <a:noFill/>
            <a:prstDash val="solid"/>
            <a:miter/>
          </a:ln>
        </p:spPr>
        <p:txBody>
          <a:bodyPr wrap="square" rtlCol="0" anchor="ctr">
            <a:noAutofit/>
          </a:bodyPr>
          <a:lstStyle/>
          <a:p>
            <a:endParaRPr lang="en-US"/>
          </a:p>
        </p:txBody>
      </p:sp>
      <p:sp>
        <p:nvSpPr>
          <p:cNvPr id="13" name="Freeform: Shape 12">
            <a:extLst>
              <a:ext uri="{FF2B5EF4-FFF2-40B4-BE49-F238E27FC236}">
                <a16:creationId xmlns:a16="http://schemas.microsoft.com/office/drawing/2014/main" id="{5531D9B7-48AB-4407-A9E8-13391FCB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9902" flipV="1">
            <a:off x="5210629" y="4242714"/>
            <a:ext cx="7104297" cy="3137347"/>
          </a:xfrm>
          <a:custGeom>
            <a:avLst/>
            <a:gdLst>
              <a:gd name="connsiteX0" fmla="*/ 6772629 w 7104297"/>
              <a:gd name="connsiteY0" fmla="*/ 3137347 h 3137347"/>
              <a:gd name="connsiteX1" fmla="*/ 7104297 w 7104297"/>
              <a:gd name="connsiteY1" fmla="*/ 1081624 h 3137347"/>
              <a:gd name="connsiteX2" fmla="*/ 400225 w 7104297"/>
              <a:gd name="connsiteY2" fmla="*/ 0 h 3137347"/>
              <a:gd name="connsiteX3" fmla="*/ 277738 w 7104297"/>
              <a:gd name="connsiteY3" fmla="*/ 5048 h 3137347"/>
              <a:gd name="connsiteX4" fmla="*/ 0 w 7104297"/>
              <a:gd name="connsiteY4" fmla="*/ 23585 h 3137347"/>
              <a:gd name="connsiteX5" fmla="*/ 296410 w 7104297"/>
              <a:gd name="connsiteY5" fmla="*/ 136472 h 3137347"/>
              <a:gd name="connsiteX6" fmla="*/ 396403 w 7104297"/>
              <a:gd name="connsiteY6" fmla="*/ 445861 h 3137347"/>
              <a:gd name="connsiteX7" fmla="*/ 760665 w 7104297"/>
              <a:gd name="connsiteY7" fmla="*/ 621461 h 3137347"/>
              <a:gd name="connsiteX8" fmla="*/ 996368 w 7104297"/>
              <a:gd name="connsiteY8" fmla="*/ 684176 h 3137347"/>
              <a:gd name="connsiteX9" fmla="*/ 1535617 w 7104297"/>
              <a:gd name="connsiteY9" fmla="*/ 776157 h 3137347"/>
              <a:gd name="connsiteX10" fmla="*/ 1614185 w 7104297"/>
              <a:gd name="connsiteY10" fmla="*/ 926671 h 3137347"/>
              <a:gd name="connsiteX11" fmla="*/ 1682037 w 7104297"/>
              <a:gd name="connsiteY11" fmla="*/ 1093909 h 3137347"/>
              <a:gd name="connsiteX12" fmla="*/ 1824886 w 7104297"/>
              <a:gd name="connsiteY12" fmla="*/ 1202614 h 3137347"/>
              <a:gd name="connsiteX13" fmla="*/ 714243 w 7104297"/>
              <a:gd name="connsiteY13" fmla="*/ 1185890 h 3137347"/>
              <a:gd name="connsiteX14" fmla="*/ 1967733 w 7104297"/>
              <a:gd name="connsiteY14" fmla="*/ 1537090 h 3137347"/>
              <a:gd name="connsiteX15" fmla="*/ 1857026 w 7104297"/>
              <a:gd name="connsiteY15" fmla="*/ 1675062 h 3137347"/>
              <a:gd name="connsiteX16" fmla="*/ 2542697 w 7104297"/>
              <a:gd name="connsiteY16" fmla="*/ 1863205 h 3137347"/>
              <a:gd name="connsiteX17" fmla="*/ 2174863 w 7104297"/>
              <a:gd name="connsiteY17" fmla="*/ 1884109 h 3137347"/>
              <a:gd name="connsiteX18" fmla="*/ 4314015 w 7104297"/>
              <a:gd name="connsiteY18" fmla="*/ 2670128 h 3137347"/>
              <a:gd name="connsiteX19" fmla="*/ 5430784 w 7104297"/>
              <a:gd name="connsiteY19" fmla="*/ 2889725 h 3137347"/>
              <a:gd name="connsiteX20" fmla="*/ 6613344 w 7104297"/>
              <a:gd name="connsiteY20" fmla="*/ 3108822 h 3137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04297" h="3137347">
                <a:moveTo>
                  <a:pt x="6772629" y="3137347"/>
                </a:moveTo>
                <a:lnTo>
                  <a:pt x="7104297" y="1081624"/>
                </a:lnTo>
                <a:lnTo>
                  <a:pt x="400225" y="0"/>
                </a:lnTo>
                <a:lnTo>
                  <a:pt x="277738" y="5048"/>
                </a:lnTo>
                <a:cubicBezTo>
                  <a:pt x="185423" y="9801"/>
                  <a:pt x="92851" y="15745"/>
                  <a:pt x="0" y="23585"/>
                </a:cubicBezTo>
                <a:cubicBezTo>
                  <a:pt x="96424" y="149013"/>
                  <a:pt x="221416" y="44490"/>
                  <a:pt x="296410" y="136472"/>
                </a:cubicBezTo>
                <a:cubicBezTo>
                  <a:pt x="224986" y="328795"/>
                  <a:pt x="253557" y="433318"/>
                  <a:pt x="396403" y="445861"/>
                </a:cubicBezTo>
                <a:cubicBezTo>
                  <a:pt x="535682" y="458403"/>
                  <a:pt x="685672" y="391507"/>
                  <a:pt x="760665" y="621461"/>
                </a:cubicBezTo>
                <a:cubicBezTo>
                  <a:pt x="782093" y="692537"/>
                  <a:pt x="914229" y="671633"/>
                  <a:pt x="996368" y="684176"/>
                </a:cubicBezTo>
                <a:cubicBezTo>
                  <a:pt x="1174926" y="713442"/>
                  <a:pt x="1364202" y="684176"/>
                  <a:pt x="1535617" y="776157"/>
                </a:cubicBezTo>
                <a:cubicBezTo>
                  <a:pt x="1603471" y="809604"/>
                  <a:pt x="1649896" y="834690"/>
                  <a:pt x="1614185" y="926671"/>
                </a:cubicBezTo>
                <a:cubicBezTo>
                  <a:pt x="1578472" y="1022833"/>
                  <a:pt x="1624898" y="1056279"/>
                  <a:pt x="1682037" y="1093909"/>
                </a:cubicBezTo>
                <a:cubicBezTo>
                  <a:pt x="1724892" y="1123175"/>
                  <a:pt x="1789173" y="1114814"/>
                  <a:pt x="1824886" y="1202614"/>
                </a:cubicBezTo>
                <a:cubicBezTo>
                  <a:pt x="1449909" y="1190070"/>
                  <a:pt x="1085647" y="1118994"/>
                  <a:pt x="714243" y="1185890"/>
                </a:cubicBezTo>
                <a:cubicBezTo>
                  <a:pt x="1121358" y="1353128"/>
                  <a:pt x="1567759" y="1344765"/>
                  <a:pt x="1967733" y="1537090"/>
                </a:cubicBezTo>
                <a:cubicBezTo>
                  <a:pt x="1953448" y="1603986"/>
                  <a:pt x="1860597" y="1574718"/>
                  <a:pt x="1857026" y="1675062"/>
                </a:cubicBezTo>
                <a:cubicBezTo>
                  <a:pt x="2067727" y="1779586"/>
                  <a:pt x="2321284" y="1708508"/>
                  <a:pt x="2542697" y="1863205"/>
                </a:cubicBezTo>
                <a:cubicBezTo>
                  <a:pt x="2414134" y="1934281"/>
                  <a:pt x="2296285" y="1817213"/>
                  <a:pt x="2174863" y="1884109"/>
                </a:cubicBezTo>
                <a:cubicBezTo>
                  <a:pt x="2214147" y="1984452"/>
                  <a:pt x="3992607" y="2603233"/>
                  <a:pt x="4314015" y="2670128"/>
                </a:cubicBezTo>
                <a:cubicBezTo>
                  <a:pt x="4559090" y="2721868"/>
                  <a:pt x="4976921" y="2803592"/>
                  <a:pt x="5430784" y="2889725"/>
                </a:cubicBezTo>
                <a:cubicBezTo>
                  <a:pt x="5827914" y="2965093"/>
                  <a:pt x="6252633" y="3043836"/>
                  <a:pt x="6613344" y="3108822"/>
                </a:cubicBezTo>
                <a:close/>
              </a:path>
            </a:pathLst>
          </a:custGeom>
          <a:solidFill>
            <a:srgbClr val="5E48C8">
              <a:alpha val="20000"/>
            </a:srgbClr>
          </a:solidFill>
          <a:ln w="32707" cap="flat">
            <a:noFill/>
            <a:prstDash val="solid"/>
            <a:miter/>
          </a:ln>
        </p:spPr>
        <p:txBody>
          <a:bodyPr wrap="square" rtlCol="0" anchor="ctr">
            <a:noAutofit/>
          </a:bodyPr>
          <a:lstStyle/>
          <a:p>
            <a:endParaRPr lang="en-US"/>
          </a:p>
        </p:txBody>
      </p:sp>
      <p:sp>
        <p:nvSpPr>
          <p:cNvPr id="2" name="Titolo 1">
            <a:extLst>
              <a:ext uri="{FF2B5EF4-FFF2-40B4-BE49-F238E27FC236}">
                <a16:creationId xmlns:a16="http://schemas.microsoft.com/office/drawing/2014/main" id="{D5070888-9A35-4650-9A9F-AFC86565EA8D}"/>
              </a:ext>
            </a:extLst>
          </p:cNvPr>
          <p:cNvSpPr>
            <a:spLocks noGrp="1"/>
          </p:cNvSpPr>
          <p:nvPr>
            <p:ph type="title"/>
          </p:nvPr>
        </p:nvSpPr>
        <p:spPr>
          <a:xfrm>
            <a:off x="680720" y="28378"/>
            <a:ext cx="11592561" cy="998366"/>
          </a:xfrm>
        </p:spPr>
        <p:txBody>
          <a:bodyPr vert="horz" lIns="91440" tIns="45720" rIns="91440" bIns="45720" rtlCol="0" anchor="b">
            <a:normAutofit/>
          </a:bodyPr>
          <a:lstStyle/>
          <a:p>
            <a:pPr algn="l"/>
            <a:r>
              <a:rPr lang="en-US" sz="4800" dirty="0"/>
              <a:t>LA SPIRALE DI FIBONACCI</a:t>
            </a:r>
          </a:p>
        </p:txBody>
      </p:sp>
      <p:sp>
        <p:nvSpPr>
          <p:cNvPr id="12" name="CasellaDiTesto 11">
            <a:extLst>
              <a:ext uri="{FF2B5EF4-FFF2-40B4-BE49-F238E27FC236}">
                <a16:creationId xmlns:a16="http://schemas.microsoft.com/office/drawing/2014/main" id="{FB3AF3DD-DEA2-4D91-8EC5-314D2C834DB5}"/>
              </a:ext>
            </a:extLst>
          </p:cNvPr>
          <p:cNvSpPr txBox="1"/>
          <p:nvPr/>
        </p:nvSpPr>
        <p:spPr>
          <a:xfrm>
            <a:off x="1352550" y="1254462"/>
            <a:ext cx="9744075" cy="646331"/>
          </a:xfrm>
          <a:prstGeom prst="rect">
            <a:avLst/>
          </a:prstGeom>
          <a:noFill/>
        </p:spPr>
        <p:txBody>
          <a:bodyPr wrap="square">
            <a:spAutoFit/>
          </a:bodyPr>
          <a:lstStyle/>
          <a:p>
            <a:r>
              <a:rPr lang="it-IT" dirty="0"/>
              <a:t>Ma i numeri della successione di Fibonacci ci possono anche servire per creare un particolare disegno geometrico</a:t>
            </a:r>
          </a:p>
        </p:txBody>
      </p:sp>
      <p:pic>
        <p:nvPicPr>
          <p:cNvPr id="5" name="Immagine 4">
            <a:extLst>
              <a:ext uri="{FF2B5EF4-FFF2-40B4-BE49-F238E27FC236}">
                <a16:creationId xmlns:a16="http://schemas.microsoft.com/office/drawing/2014/main" id="{3898AEDD-BFC9-470D-A5B3-0B578F5825D5}"/>
              </a:ext>
            </a:extLst>
          </p:cNvPr>
          <p:cNvPicPr>
            <a:picLocks noChangeAspect="1"/>
          </p:cNvPicPr>
          <p:nvPr/>
        </p:nvPicPr>
        <p:blipFill>
          <a:blip r:embed="rId2"/>
          <a:stretch>
            <a:fillRect/>
          </a:stretch>
        </p:blipFill>
        <p:spPr>
          <a:xfrm>
            <a:off x="3269678" y="2338252"/>
            <a:ext cx="7362752" cy="3992187"/>
          </a:xfrm>
          <a:prstGeom prst="rect">
            <a:avLst/>
          </a:prstGeom>
        </p:spPr>
      </p:pic>
    </p:spTree>
    <p:extLst>
      <p:ext uri="{BB962C8B-B14F-4D97-AF65-F5344CB8AC3E}">
        <p14:creationId xmlns:p14="http://schemas.microsoft.com/office/powerpoint/2010/main" val="3646537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B374818B-7FCB-4FD8-9C6D-9A9949D72CEC}"/>
              </a:ext>
            </a:extLst>
          </p:cNvPr>
          <p:cNvSpPr txBox="1"/>
          <p:nvPr/>
        </p:nvSpPr>
        <p:spPr>
          <a:xfrm>
            <a:off x="0" y="213836"/>
            <a:ext cx="9105899" cy="923330"/>
          </a:xfrm>
          <a:prstGeom prst="rect">
            <a:avLst/>
          </a:prstGeom>
          <a:noFill/>
        </p:spPr>
        <p:txBody>
          <a:bodyPr wrap="square">
            <a:spAutoFit/>
          </a:bodyPr>
          <a:lstStyle/>
          <a:p>
            <a:r>
              <a:rPr lang="it-IT" dirty="0"/>
              <a:t>Prendiamo un foglio a quadretti e disegniamo dei quadrati con il lato lungo tanti quadretti quanto indicato dal numero della successione. Il primo di uno, il secondo di uno, il terzo di due, il quarto di tre e così via…</a:t>
            </a:r>
          </a:p>
        </p:txBody>
      </p:sp>
      <p:pic>
        <p:nvPicPr>
          <p:cNvPr id="4" name="Immagine 3">
            <a:extLst>
              <a:ext uri="{FF2B5EF4-FFF2-40B4-BE49-F238E27FC236}">
                <a16:creationId xmlns:a16="http://schemas.microsoft.com/office/drawing/2014/main" id="{46FB84CF-7228-4030-A7BA-567FD134323A}"/>
              </a:ext>
            </a:extLst>
          </p:cNvPr>
          <p:cNvPicPr>
            <a:picLocks noChangeAspect="1"/>
          </p:cNvPicPr>
          <p:nvPr/>
        </p:nvPicPr>
        <p:blipFill>
          <a:blip r:embed="rId2"/>
          <a:stretch>
            <a:fillRect/>
          </a:stretch>
        </p:blipFill>
        <p:spPr>
          <a:xfrm>
            <a:off x="480994" y="1346716"/>
            <a:ext cx="4810161" cy="3214633"/>
          </a:xfrm>
          <a:prstGeom prst="rect">
            <a:avLst/>
          </a:prstGeom>
        </p:spPr>
      </p:pic>
      <p:pic>
        <p:nvPicPr>
          <p:cNvPr id="5" name="Immagine 4">
            <a:extLst>
              <a:ext uri="{FF2B5EF4-FFF2-40B4-BE49-F238E27FC236}">
                <a16:creationId xmlns:a16="http://schemas.microsoft.com/office/drawing/2014/main" id="{FCECE0E2-1868-4384-BB8F-F98312560BBE}"/>
              </a:ext>
            </a:extLst>
          </p:cNvPr>
          <p:cNvPicPr>
            <a:picLocks noChangeAspect="1"/>
          </p:cNvPicPr>
          <p:nvPr/>
        </p:nvPicPr>
        <p:blipFill>
          <a:blip r:embed="rId3"/>
          <a:stretch>
            <a:fillRect/>
          </a:stretch>
        </p:blipFill>
        <p:spPr>
          <a:xfrm>
            <a:off x="6900847" y="3462234"/>
            <a:ext cx="4700423" cy="3395766"/>
          </a:xfrm>
          <a:prstGeom prst="rect">
            <a:avLst/>
          </a:prstGeom>
        </p:spPr>
      </p:pic>
      <p:sp>
        <p:nvSpPr>
          <p:cNvPr id="7" name="CasellaDiTesto 6">
            <a:extLst>
              <a:ext uri="{FF2B5EF4-FFF2-40B4-BE49-F238E27FC236}">
                <a16:creationId xmlns:a16="http://schemas.microsoft.com/office/drawing/2014/main" id="{B8A55D30-0E9C-42E3-A13A-C0EE59305277}"/>
              </a:ext>
            </a:extLst>
          </p:cNvPr>
          <p:cNvSpPr txBox="1"/>
          <p:nvPr/>
        </p:nvSpPr>
        <p:spPr>
          <a:xfrm>
            <a:off x="6191152" y="2319635"/>
            <a:ext cx="6119812" cy="923330"/>
          </a:xfrm>
          <a:prstGeom prst="rect">
            <a:avLst/>
          </a:prstGeom>
          <a:noFill/>
        </p:spPr>
        <p:txBody>
          <a:bodyPr wrap="square">
            <a:spAutoFit/>
          </a:bodyPr>
          <a:lstStyle/>
          <a:p>
            <a:r>
              <a:rPr lang="it-IT" dirty="0"/>
              <a:t>Una volta costruiti tutti i quadrati uno vicino all’altro, disegniamo un quarto di cerchio all’interno di ogni quadrato…e si formerà una bellissima spirale!</a:t>
            </a:r>
          </a:p>
        </p:txBody>
      </p:sp>
    </p:spTree>
    <p:extLst>
      <p:ext uri="{BB962C8B-B14F-4D97-AF65-F5344CB8AC3E}">
        <p14:creationId xmlns:p14="http://schemas.microsoft.com/office/powerpoint/2010/main" val="1038959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3246325D-D445-40C1-A78D-02F4E5BC49CA}"/>
              </a:ext>
            </a:extLst>
          </p:cNvPr>
          <p:cNvPicPr>
            <a:picLocks noChangeAspect="1"/>
          </p:cNvPicPr>
          <p:nvPr/>
        </p:nvPicPr>
        <p:blipFill>
          <a:blip r:embed="rId2"/>
          <a:stretch>
            <a:fillRect/>
          </a:stretch>
        </p:blipFill>
        <p:spPr>
          <a:xfrm>
            <a:off x="2841069" y="2290953"/>
            <a:ext cx="5598081" cy="3929505"/>
          </a:xfrm>
          <a:prstGeom prst="rect">
            <a:avLst/>
          </a:prstGeom>
        </p:spPr>
      </p:pic>
      <p:sp>
        <p:nvSpPr>
          <p:cNvPr id="5" name="CasellaDiTesto 4">
            <a:extLst>
              <a:ext uri="{FF2B5EF4-FFF2-40B4-BE49-F238E27FC236}">
                <a16:creationId xmlns:a16="http://schemas.microsoft.com/office/drawing/2014/main" id="{0494A713-5F59-4633-B098-B181FD10DE65}"/>
              </a:ext>
            </a:extLst>
          </p:cNvPr>
          <p:cNvSpPr txBox="1"/>
          <p:nvPr/>
        </p:nvSpPr>
        <p:spPr>
          <a:xfrm>
            <a:off x="2465108" y="500359"/>
            <a:ext cx="7078941" cy="646331"/>
          </a:xfrm>
          <a:prstGeom prst="rect">
            <a:avLst/>
          </a:prstGeom>
          <a:noFill/>
        </p:spPr>
        <p:txBody>
          <a:bodyPr wrap="square">
            <a:spAutoFit/>
          </a:bodyPr>
          <a:lstStyle/>
          <a:p>
            <a:r>
              <a:rPr lang="it-IT" dirty="0"/>
              <a:t>Il disegno è già molto bello così, ma guardiamolo bene: non ci ricorda forse delle immagini che abbiamo già visto?</a:t>
            </a:r>
          </a:p>
        </p:txBody>
      </p:sp>
    </p:spTree>
    <p:extLst>
      <p:ext uri="{BB962C8B-B14F-4D97-AF65-F5344CB8AC3E}">
        <p14:creationId xmlns:p14="http://schemas.microsoft.com/office/powerpoint/2010/main" val="742286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pic>
        <p:nvPicPr>
          <p:cNvPr id="3" name="Immagine 2">
            <a:extLst>
              <a:ext uri="{FF2B5EF4-FFF2-40B4-BE49-F238E27FC236}">
                <a16:creationId xmlns:a16="http://schemas.microsoft.com/office/drawing/2014/main" id="{21047ABC-6A7F-40E5-8973-36788F27AACB}"/>
              </a:ext>
            </a:extLst>
          </p:cNvPr>
          <p:cNvPicPr>
            <a:picLocks noChangeAspect="1"/>
          </p:cNvPicPr>
          <p:nvPr/>
        </p:nvPicPr>
        <p:blipFill rotWithShape="1">
          <a:blip r:embed="rId2"/>
          <a:srcRect l="3784" r="10439" b="1"/>
          <a:stretch/>
        </p:blipFill>
        <p:spPr>
          <a:xfrm>
            <a:off x="-3047" y="10"/>
            <a:ext cx="12191999" cy="6857990"/>
          </a:xfrm>
          <a:prstGeom prst="rect">
            <a:avLst/>
          </a:prstGeom>
        </p:spPr>
      </p:pic>
      <p:sp>
        <p:nvSpPr>
          <p:cNvPr id="10" name="Rectangle 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chemeClr val="tx1">
                  <a:alpha val="0"/>
                </a:schemeClr>
              </a:gs>
              <a:gs pos="50000">
                <a:schemeClr val="tx1">
                  <a:alpha val="3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5D6FB86-7B5E-4FD9-B34B-9AEE916B75BB}"/>
              </a:ext>
            </a:extLst>
          </p:cNvPr>
          <p:cNvSpPr>
            <a:spLocks noGrp="1"/>
          </p:cNvSpPr>
          <p:nvPr>
            <p:ph type="title"/>
          </p:nvPr>
        </p:nvSpPr>
        <p:spPr>
          <a:xfrm>
            <a:off x="643466" y="643467"/>
            <a:ext cx="10905059" cy="3330353"/>
          </a:xfrm>
          <a:effectLst>
            <a:outerShdw blurRad="50800" dist="38100" dir="2700000" algn="tl" rotWithShape="0">
              <a:prstClr val="black">
                <a:alpha val="40000"/>
              </a:prstClr>
            </a:outerShdw>
          </a:effectLst>
        </p:spPr>
        <p:txBody>
          <a:bodyPr vert="horz" lIns="91440" tIns="45720" rIns="91440" bIns="45720" rtlCol="0" anchor="b">
            <a:normAutofit/>
          </a:bodyPr>
          <a:lstStyle/>
          <a:p>
            <a:r>
              <a:rPr lang="en-US" sz="3600">
                <a:solidFill>
                  <a:schemeClr val="bg1"/>
                </a:solidFill>
              </a:rPr>
              <a:t>La spirale di Fibonacci si trova in moltissime cose della natura. Osservate le immagini.</a:t>
            </a:r>
          </a:p>
        </p:txBody>
      </p:sp>
      <p:cxnSp>
        <p:nvCxnSpPr>
          <p:cNvPr id="12" name="Straight Connector 11">
            <a:extLst>
              <a:ext uri="{FF2B5EF4-FFF2-40B4-BE49-F238E27FC236}">
                <a16:creationId xmlns:a16="http://schemas.microsoft.com/office/drawing/2014/main" id="{34E5597F-CE67-4085-9548-E6A8036DA3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93881" y="4035362"/>
            <a:ext cx="5404237"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6108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A05EBA-CBA4-403C-94FA-7D366BB5C00A}"/>
              </a:ext>
            </a:extLst>
          </p:cNvPr>
          <p:cNvSpPr>
            <a:spLocks noGrp="1"/>
          </p:cNvSpPr>
          <p:nvPr>
            <p:ph type="title"/>
          </p:nvPr>
        </p:nvSpPr>
        <p:spPr>
          <a:xfrm>
            <a:off x="711200" y="251968"/>
            <a:ext cx="10119360" cy="1688592"/>
          </a:xfrm>
        </p:spPr>
        <p:txBody>
          <a:bodyPr/>
          <a:lstStyle/>
          <a:p>
            <a:r>
              <a:rPr lang="it-IT" dirty="0"/>
              <a:t>Molte conchiglie come il </a:t>
            </a:r>
            <a:r>
              <a:rPr lang="it-IT" dirty="0" err="1"/>
              <a:t>nautilus</a:t>
            </a:r>
            <a:r>
              <a:rPr lang="it-IT" dirty="0"/>
              <a:t> sono disposte secondo questa forma.</a:t>
            </a:r>
          </a:p>
        </p:txBody>
      </p:sp>
      <p:pic>
        <p:nvPicPr>
          <p:cNvPr id="3" name="Immagine 2">
            <a:extLst>
              <a:ext uri="{FF2B5EF4-FFF2-40B4-BE49-F238E27FC236}">
                <a16:creationId xmlns:a16="http://schemas.microsoft.com/office/drawing/2014/main" id="{AD5D55F7-176E-4149-8ED1-E53320C40387}"/>
              </a:ext>
            </a:extLst>
          </p:cNvPr>
          <p:cNvPicPr>
            <a:picLocks noChangeAspect="1"/>
          </p:cNvPicPr>
          <p:nvPr/>
        </p:nvPicPr>
        <p:blipFill>
          <a:blip r:embed="rId2"/>
          <a:stretch>
            <a:fillRect/>
          </a:stretch>
        </p:blipFill>
        <p:spPr>
          <a:xfrm>
            <a:off x="892517" y="2203578"/>
            <a:ext cx="3834716" cy="2908044"/>
          </a:xfrm>
          <a:prstGeom prst="rect">
            <a:avLst/>
          </a:prstGeom>
        </p:spPr>
      </p:pic>
      <p:pic>
        <p:nvPicPr>
          <p:cNvPr id="4" name="Immagine 3">
            <a:extLst>
              <a:ext uri="{FF2B5EF4-FFF2-40B4-BE49-F238E27FC236}">
                <a16:creationId xmlns:a16="http://schemas.microsoft.com/office/drawing/2014/main" id="{70854AD2-5316-4B9E-A35B-2FAC39C273F1}"/>
              </a:ext>
            </a:extLst>
          </p:cNvPr>
          <p:cNvPicPr>
            <a:picLocks noChangeAspect="1"/>
          </p:cNvPicPr>
          <p:nvPr/>
        </p:nvPicPr>
        <p:blipFill>
          <a:blip r:embed="rId3"/>
          <a:stretch>
            <a:fillRect/>
          </a:stretch>
        </p:blipFill>
        <p:spPr>
          <a:xfrm>
            <a:off x="5954619" y="2517549"/>
            <a:ext cx="3615241" cy="2280102"/>
          </a:xfrm>
          <a:prstGeom prst="rect">
            <a:avLst/>
          </a:prstGeom>
        </p:spPr>
      </p:pic>
    </p:spTree>
    <p:extLst>
      <p:ext uri="{BB962C8B-B14F-4D97-AF65-F5344CB8AC3E}">
        <p14:creationId xmlns:p14="http://schemas.microsoft.com/office/powerpoint/2010/main" val="50860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19" name="Rectangle 18">
            <a:extLst>
              <a:ext uri="{FF2B5EF4-FFF2-40B4-BE49-F238E27FC236}">
                <a16:creationId xmlns:a16="http://schemas.microsoft.com/office/drawing/2014/main" id="{0A597D97-203B-498B-95D3-E90DC961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178090B-EAE4-489E-85C9-83DEDAE9AE3F}"/>
              </a:ext>
            </a:extLst>
          </p:cNvPr>
          <p:cNvPicPr>
            <a:picLocks noChangeAspect="1"/>
          </p:cNvPicPr>
          <p:nvPr/>
        </p:nvPicPr>
        <p:blipFill rotWithShape="1">
          <a:blip r:embed="rId2"/>
          <a:srcRect b="43077"/>
          <a:stretch/>
        </p:blipFill>
        <p:spPr>
          <a:xfrm>
            <a:off x="4267201" y="10"/>
            <a:ext cx="7924800" cy="3383270"/>
          </a:xfrm>
          <a:prstGeom prst="rect">
            <a:avLst/>
          </a:prstGeom>
        </p:spPr>
      </p:pic>
      <p:pic>
        <p:nvPicPr>
          <p:cNvPr id="3" name="Immagine 2">
            <a:extLst>
              <a:ext uri="{FF2B5EF4-FFF2-40B4-BE49-F238E27FC236}">
                <a16:creationId xmlns:a16="http://schemas.microsoft.com/office/drawing/2014/main" id="{7F514CAC-3EEA-4400-A077-003DB55C3510}"/>
              </a:ext>
            </a:extLst>
          </p:cNvPr>
          <p:cNvPicPr>
            <a:picLocks noChangeAspect="1"/>
          </p:cNvPicPr>
          <p:nvPr/>
        </p:nvPicPr>
        <p:blipFill rotWithShape="1">
          <a:blip r:embed="rId3"/>
          <a:srcRect l="4708" r="3170" b="1"/>
          <a:stretch/>
        </p:blipFill>
        <p:spPr>
          <a:xfrm>
            <a:off x="4666649" y="3078803"/>
            <a:ext cx="7555832" cy="3383280"/>
          </a:xfrm>
          <a:prstGeom prst="rect">
            <a:avLst/>
          </a:prstGeom>
        </p:spPr>
      </p:pic>
      <p:sp useBgFill="1">
        <p:nvSpPr>
          <p:cNvPr id="21" name="Freeform: Shape 20">
            <a:extLst>
              <a:ext uri="{FF2B5EF4-FFF2-40B4-BE49-F238E27FC236}">
                <a16:creationId xmlns:a16="http://schemas.microsoft.com/office/drawing/2014/main" id="{6A6EF10E-DF41-4BD3-8EB4-6F646531D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4272" cy="6858000"/>
          </a:xfrm>
          <a:custGeom>
            <a:avLst/>
            <a:gdLst>
              <a:gd name="connsiteX0" fmla="*/ 0 w 6244272"/>
              <a:gd name="connsiteY0" fmla="*/ 0 h 6858000"/>
              <a:gd name="connsiteX1" fmla="*/ 732568 w 6244272"/>
              <a:gd name="connsiteY1" fmla="*/ 0 h 6858000"/>
              <a:gd name="connsiteX2" fmla="*/ 947849 w 6244272"/>
              <a:gd name="connsiteY2" fmla="*/ 0 h 6858000"/>
              <a:gd name="connsiteX3" fmla="*/ 1823619 w 6244272"/>
              <a:gd name="connsiteY3" fmla="*/ 0 h 6858000"/>
              <a:gd name="connsiteX4" fmla="*/ 5235673 w 6244272"/>
              <a:gd name="connsiteY4" fmla="*/ 0 h 6858000"/>
              <a:gd name="connsiteX5" fmla="*/ 4933297 w 6244272"/>
              <a:gd name="connsiteY5" fmla="*/ 110269 h 6858000"/>
              <a:gd name="connsiteX6" fmla="*/ 4976910 w 6244272"/>
              <a:gd name="connsiteY6" fmla="*/ 135168 h 6858000"/>
              <a:gd name="connsiteX7" fmla="*/ 5238580 w 6244272"/>
              <a:gd name="connsiteY7" fmla="*/ 71141 h 6858000"/>
              <a:gd name="connsiteX8" fmla="*/ 5290914 w 6244272"/>
              <a:gd name="connsiteY8" fmla="*/ 88927 h 6858000"/>
              <a:gd name="connsiteX9" fmla="*/ 5264747 w 6244272"/>
              <a:gd name="connsiteY9" fmla="*/ 163625 h 6858000"/>
              <a:gd name="connsiteX10" fmla="*/ 5151357 w 6244272"/>
              <a:gd name="connsiteY10" fmla="*/ 192082 h 6858000"/>
              <a:gd name="connsiteX11" fmla="*/ 4974002 w 6244272"/>
              <a:gd name="connsiteY11" fmla="*/ 373491 h 6858000"/>
              <a:gd name="connsiteX12" fmla="*/ 5241488 w 6244272"/>
              <a:gd name="connsiteY12" fmla="*/ 352148 h 6858000"/>
              <a:gd name="connsiteX13" fmla="*/ 5288007 w 6244272"/>
              <a:gd name="connsiteY13" fmla="*/ 394834 h 6858000"/>
              <a:gd name="connsiteX14" fmla="*/ 5305452 w 6244272"/>
              <a:gd name="connsiteY14" fmla="*/ 451747 h 6858000"/>
              <a:gd name="connsiteX15" fmla="*/ 5383953 w 6244272"/>
              <a:gd name="connsiteY15" fmla="*/ 359262 h 6858000"/>
              <a:gd name="connsiteX16" fmla="*/ 5450825 w 6244272"/>
              <a:gd name="connsiteY16" fmla="*/ 334364 h 6858000"/>
              <a:gd name="connsiteX17" fmla="*/ 5471177 w 6244272"/>
              <a:gd name="connsiteY17" fmla="*/ 416176 h 6858000"/>
              <a:gd name="connsiteX18" fmla="*/ 5410121 w 6244272"/>
              <a:gd name="connsiteY18" fmla="*/ 505101 h 6858000"/>
              <a:gd name="connsiteX19" fmla="*/ 5247303 w 6244272"/>
              <a:gd name="connsiteY19" fmla="*/ 558458 h 6858000"/>
              <a:gd name="connsiteX20" fmla="*/ 5421750 w 6244272"/>
              <a:gd name="connsiteY20" fmla="*/ 558458 h 6858000"/>
              <a:gd name="connsiteX21" fmla="*/ 5622364 w 6244272"/>
              <a:gd name="connsiteY21" fmla="*/ 522887 h 6858000"/>
              <a:gd name="connsiteX22" fmla="*/ 5834608 w 6244272"/>
              <a:gd name="connsiteY22" fmla="*/ 533558 h 6858000"/>
              <a:gd name="connsiteX23" fmla="*/ 6035223 w 6244272"/>
              <a:gd name="connsiteY23" fmla="*/ 462417 h 6858000"/>
              <a:gd name="connsiteX24" fmla="*/ 6238745 w 6244272"/>
              <a:gd name="connsiteY24" fmla="*/ 465975 h 6858000"/>
              <a:gd name="connsiteX25" fmla="*/ 5337434 w 6244272"/>
              <a:gd name="connsiteY25" fmla="*/ 910606 h 6858000"/>
              <a:gd name="connsiteX26" fmla="*/ 5381046 w 6244272"/>
              <a:gd name="connsiteY26" fmla="*/ 921277 h 6858000"/>
              <a:gd name="connsiteX27" fmla="*/ 5439195 w 6244272"/>
              <a:gd name="connsiteY27" fmla="*/ 949734 h 6858000"/>
              <a:gd name="connsiteX28" fmla="*/ 5395583 w 6244272"/>
              <a:gd name="connsiteY28" fmla="*/ 1006647 h 6858000"/>
              <a:gd name="connsiteX29" fmla="*/ 5160079 w 6244272"/>
              <a:gd name="connsiteY29" fmla="*/ 1113358 h 6858000"/>
              <a:gd name="connsiteX30" fmla="*/ 5101930 w 6244272"/>
              <a:gd name="connsiteY30" fmla="*/ 1220069 h 6858000"/>
              <a:gd name="connsiteX31" fmla="*/ 5174617 w 6244272"/>
              <a:gd name="connsiteY31" fmla="*/ 1209399 h 6858000"/>
              <a:gd name="connsiteX32" fmla="*/ 5238580 w 6244272"/>
              <a:gd name="connsiteY32" fmla="*/ 1230741 h 6858000"/>
              <a:gd name="connsiteX33" fmla="*/ 5212414 w 6244272"/>
              <a:gd name="connsiteY33" fmla="*/ 1365909 h 6858000"/>
              <a:gd name="connsiteX34" fmla="*/ 4878056 w 6244272"/>
              <a:gd name="connsiteY34" fmla="*/ 1540204 h 6858000"/>
              <a:gd name="connsiteX35" fmla="*/ 4848982 w 6244272"/>
              <a:gd name="connsiteY35" fmla="*/ 1597117 h 6858000"/>
              <a:gd name="connsiteX36" fmla="*/ 4889686 w 6244272"/>
              <a:gd name="connsiteY36" fmla="*/ 1636245 h 6858000"/>
              <a:gd name="connsiteX37" fmla="*/ 4997261 w 6244272"/>
              <a:gd name="connsiteY37" fmla="*/ 1657587 h 6858000"/>
              <a:gd name="connsiteX38" fmla="*/ 4846074 w 6244272"/>
              <a:gd name="connsiteY38" fmla="*/ 1849668 h 6858000"/>
              <a:gd name="connsiteX39" fmla="*/ 4790832 w 6244272"/>
              <a:gd name="connsiteY39" fmla="*/ 1903025 h 6858000"/>
              <a:gd name="connsiteX40" fmla="*/ 4694886 w 6244272"/>
              <a:gd name="connsiteY40" fmla="*/ 1984836 h 6858000"/>
              <a:gd name="connsiteX41" fmla="*/ 4694886 w 6244272"/>
              <a:gd name="connsiteY41" fmla="*/ 2013292 h 6858000"/>
              <a:gd name="connsiteX42" fmla="*/ 4822814 w 6244272"/>
              <a:gd name="connsiteY42" fmla="*/ 2102219 h 6858000"/>
              <a:gd name="connsiteX43" fmla="*/ 5055411 w 6244272"/>
              <a:gd name="connsiteY43" fmla="*/ 2077320 h 6858000"/>
              <a:gd name="connsiteX44" fmla="*/ 4712331 w 6244272"/>
              <a:gd name="connsiteY44" fmla="*/ 2208931 h 6858000"/>
              <a:gd name="connsiteX45" fmla="*/ 5822979 w 6244272"/>
              <a:gd name="connsiteY45" fmla="*/ 1892353 h 6858000"/>
              <a:gd name="connsiteX46" fmla="*/ 5753200 w 6244272"/>
              <a:gd name="connsiteY46" fmla="*/ 1974165 h 6858000"/>
              <a:gd name="connsiteX47" fmla="*/ 5363601 w 6244272"/>
              <a:gd name="connsiteY47" fmla="*/ 2191146 h 6858000"/>
              <a:gd name="connsiteX48" fmla="*/ 5253118 w 6244272"/>
              <a:gd name="connsiteY48" fmla="*/ 2326314 h 6858000"/>
              <a:gd name="connsiteX49" fmla="*/ 5136819 w 6244272"/>
              <a:gd name="connsiteY49" fmla="*/ 2401012 h 6858000"/>
              <a:gd name="connsiteX50" fmla="*/ 4974002 w 6244272"/>
              <a:gd name="connsiteY50" fmla="*/ 2401012 h 6858000"/>
              <a:gd name="connsiteX51" fmla="*/ 4857704 w 6244272"/>
              <a:gd name="connsiteY51" fmla="*/ 2518395 h 6858000"/>
              <a:gd name="connsiteX52" fmla="*/ 4976910 w 6244272"/>
              <a:gd name="connsiteY52" fmla="*/ 2543294 h 6858000"/>
              <a:gd name="connsiteX53" fmla="*/ 5116467 w 6244272"/>
              <a:gd name="connsiteY53" fmla="*/ 2525509 h 6858000"/>
              <a:gd name="connsiteX54" fmla="*/ 5273470 w 6244272"/>
              <a:gd name="connsiteY54" fmla="*/ 2564636 h 6858000"/>
              <a:gd name="connsiteX55" fmla="*/ 5418843 w 6244272"/>
              <a:gd name="connsiteY55" fmla="*/ 2532623 h 6858000"/>
              <a:gd name="connsiteX56" fmla="*/ 5593290 w 6244272"/>
              <a:gd name="connsiteY56" fmla="*/ 2553965 h 6858000"/>
              <a:gd name="connsiteX57" fmla="*/ 5648532 w 6244272"/>
              <a:gd name="connsiteY57" fmla="*/ 2692689 h 6858000"/>
              <a:gd name="connsiteX58" fmla="*/ 5665976 w 6244272"/>
              <a:gd name="connsiteY58" fmla="*/ 2703362 h 6858000"/>
              <a:gd name="connsiteX59" fmla="*/ 5988704 w 6244272"/>
              <a:gd name="connsiteY59" fmla="*/ 2923898 h 6858000"/>
              <a:gd name="connsiteX60" fmla="*/ 6078835 w 6244272"/>
              <a:gd name="connsiteY60" fmla="*/ 2941684 h 6858000"/>
              <a:gd name="connsiteX61" fmla="*/ 5546771 w 6244272"/>
              <a:gd name="connsiteY61" fmla="*/ 3329402 h 6858000"/>
              <a:gd name="connsiteX62" fmla="*/ 5904388 w 6244272"/>
              <a:gd name="connsiteY62" fmla="*/ 3229805 h 6858000"/>
              <a:gd name="connsiteX63" fmla="*/ 5953814 w 6244272"/>
              <a:gd name="connsiteY63" fmla="*/ 3393429 h 6858000"/>
              <a:gd name="connsiteX64" fmla="*/ 5785182 w 6244272"/>
              <a:gd name="connsiteY64" fmla="*/ 3539269 h 6858000"/>
              <a:gd name="connsiteX65" fmla="*/ 5724125 w 6244272"/>
              <a:gd name="connsiteY65" fmla="*/ 3827390 h 6858000"/>
              <a:gd name="connsiteX66" fmla="*/ 5753200 w 6244272"/>
              <a:gd name="connsiteY66" fmla="*/ 4090612 h 6858000"/>
              <a:gd name="connsiteX67" fmla="*/ 5825886 w 6244272"/>
              <a:gd name="connsiteY67" fmla="*/ 4172424 h 6858000"/>
              <a:gd name="connsiteX68" fmla="*/ 5930554 w 6244272"/>
              <a:gd name="connsiteY68" fmla="*/ 4321821 h 6858000"/>
              <a:gd name="connsiteX69" fmla="*/ 5994519 w 6244272"/>
              <a:gd name="connsiteY69" fmla="*/ 4414305 h 6858000"/>
              <a:gd name="connsiteX70" fmla="*/ 6218393 w 6244272"/>
              <a:gd name="connsiteY70" fmla="*/ 4378734 h 6858000"/>
              <a:gd name="connsiteX71" fmla="*/ 5918925 w 6244272"/>
              <a:gd name="connsiteY71" fmla="*/ 4613499 h 6858000"/>
              <a:gd name="connsiteX72" fmla="*/ 6160243 w 6244272"/>
              <a:gd name="connsiteY72" fmla="*/ 4585042 h 6858000"/>
              <a:gd name="connsiteX73" fmla="*/ 6238745 w 6244272"/>
              <a:gd name="connsiteY73" fmla="*/ 4602828 h 6858000"/>
              <a:gd name="connsiteX74" fmla="*/ 6195133 w 6244272"/>
              <a:gd name="connsiteY74" fmla="*/ 4677526 h 6858000"/>
              <a:gd name="connsiteX75" fmla="*/ 6017778 w 6244272"/>
              <a:gd name="connsiteY75" fmla="*/ 4805580 h 6858000"/>
              <a:gd name="connsiteX76" fmla="*/ 5651439 w 6244272"/>
              <a:gd name="connsiteY76" fmla="*/ 5154171 h 6858000"/>
              <a:gd name="connsiteX77" fmla="*/ 6006149 w 6244272"/>
              <a:gd name="connsiteY77" fmla="*/ 4994104 h 6858000"/>
              <a:gd name="connsiteX78" fmla="*/ 5633994 w 6244272"/>
              <a:gd name="connsiteY78" fmla="*/ 5353367 h 6858000"/>
              <a:gd name="connsiteX79" fmla="*/ 5552586 w 6244272"/>
              <a:gd name="connsiteY79" fmla="*/ 5474306 h 6858000"/>
              <a:gd name="connsiteX80" fmla="*/ 5383953 w 6244272"/>
              <a:gd name="connsiteY80" fmla="*/ 5769542 h 6858000"/>
              <a:gd name="connsiteX81" fmla="*/ 5392675 w 6244272"/>
              <a:gd name="connsiteY81" fmla="*/ 5801555 h 6858000"/>
              <a:gd name="connsiteX82" fmla="*/ 5584568 w 6244272"/>
              <a:gd name="connsiteY82" fmla="*/ 5755314 h 6858000"/>
              <a:gd name="connsiteX83" fmla="*/ 5334526 w 6244272"/>
              <a:gd name="connsiteY83" fmla="*/ 6004307 h 6858000"/>
              <a:gd name="connsiteX84" fmla="*/ 5075763 w 6244272"/>
              <a:gd name="connsiteY84" fmla="*/ 6196388 h 6858000"/>
              <a:gd name="connsiteX85" fmla="*/ 5258933 w 6244272"/>
              <a:gd name="connsiteY85" fmla="*/ 6167932 h 6858000"/>
              <a:gd name="connsiteX86" fmla="*/ 5511881 w 6244272"/>
              <a:gd name="connsiteY86" fmla="*/ 6057663 h 6858000"/>
              <a:gd name="connsiteX87" fmla="*/ 5599105 w 6244272"/>
              <a:gd name="connsiteY87" fmla="*/ 6100347 h 6858000"/>
              <a:gd name="connsiteX88" fmla="*/ 5360693 w 6244272"/>
              <a:gd name="connsiteY88" fmla="*/ 6281757 h 6858000"/>
              <a:gd name="connsiteX89" fmla="*/ 5224043 w 6244272"/>
              <a:gd name="connsiteY89" fmla="*/ 6367127 h 6858000"/>
              <a:gd name="connsiteX90" fmla="*/ 5168801 w 6244272"/>
              <a:gd name="connsiteY90" fmla="*/ 6431153 h 6858000"/>
              <a:gd name="connsiteX91" fmla="*/ 5011799 w 6244272"/>
              <a:gd name="connsiteY91" fmla="*/ 6658805 h 6858000"/>
              <a:gd name="connsiteX92" fmla="*/ 4651275 w 6244272"/>
              <a:gd name="connsiteY92" fmla="*/ 6858000 h 6858000"/>
              <a:gd name="connsiteX93" fmla="*/ 1823619 w 6244272"/>
              <a:gd name="connsiteY93" fmla="*/ 6858000 h 6858000"/>
              <a:gd name="connsiteX94" fmla="*/ 947849 w 6244272"/>
              <a:gd name="connsiteY94" fmla="*/ 6858000 h 6858000"/>
              <a:gd name="connsiteX95" fmla="*/ 732568 w 6244272"/>
              <a:gd name="connsiteY95" fmla="*/ 6858000 h 6858000"/>
              <a:gd name="connsiteX96" fmla="*/ 0 w 6244272"/>
              <a:gd name="connsiteY9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244272" h="6858000">
                <a:moveTo>
                  <a:pt x="0" y="0"/>
                </a:moveTo>
                <a:lnTo>
                  <a:pt x="732568" y="0"/>
                </a:lnTo>
                <a:lnTo>
                  <a:pt x="947849" y="0"/>
                </a:lnTo>
                <a:lnTo>
                  <a:pt x="1823619" y="0"/>
                </a:lnTo>
                <a:lnTo>
                  <a:pt x="5235673" y="0"/>
                </a:lnTo>
                <a:cubicBezTo>
                  <a:pt x="5133912" y="35571"/>
                  <a:pt x="5035058" y="78255"/>
                  <a:pt x="4933297" y="110269"/>
                </a:cubicBezTo>
                <a:cubicBezTo>
                  <a:pt x="4947835" y="145839"/>
                  <a:pt x="4962372" y="138725"/>
                  <a:pt x="4976910" y="135168"/>
                </a:cubicBezTo>
                <a:cubicBezTo>
                  <a:pt x="5064133" y="120941"/>
                  <a:pt x="5154264" y="110269"/>
                  <a:pt x="5238580" y="71141"/>
                </a:cubicBezTo>
                <a:cubicBezTo>
                  <a:pt x="5258933" y="64027"/>
                  <a:pt x="5282192" y="64027"/>
                  <a:pt x="5290914" y="88927"/>
                </a:cubicBezTo>
                <a:cubicBezTo>
                  <a:pt x="5305452" y="124497"/>
                  <a:pt x="5285100" y="145839"/>
                  <a:pt x="5264747" y="163625"/>
                </a:cubicBezTo>
                <a:cubicBezTo>
                  <a:pt x="5229858" y="195638"/>
                  <a:pt x="5189154" y="188525"/>
                  <a:pt x="5151357" y="192082"/>
                </a:cubicBezTo>
                <a:cubicBezTo>
                  <a:pt x="5046689" y="209867"/>
                  <a:pt x="4997261" y="259665"/>
                  <a:pt x="4974002" y="373491"/>
                </a:cubicBezTo>
                <a:cubicBezTo>
                  <a:pt x="5064133" y="327250"/>
                  <a:pt x="5154264" y="384162"/>
                  <a:pt x="5241488" y="352148"/>
                </a:cubicBezTo>
                <a:cubicBezTo>
                  <a:pt x="5264747" y="345034"/>
                  <a:pt x="5299637" y="355706"/>
                  <a:pt x="5288007" y="394834"/>
                </a:cubicBezTo>
                <a:cubicBezTo>
                  <a:pt x="5276378" y="430405"/>
                  <a:pt x="5238580" y="458860"/>
                  <a:pt x="5305452" y="451747"/>
                </a:cubicBezTo>
                <a:cubicBezTo>
                  <a:pt x="5354879" y="448189"/>
                  <a:pt x="5369416" y="405504"/>
                  <a:pt x="5383953" y="359262"/>
                </a:cubicBezTo>
                <a:cubicBezTo>
                  <a:pt x="5395583" y="334364"/>
                  <a:pt x="5427565" y="320135"/>
                  <a:pt x="5450825" y="334364"/>
                </a:cubicBezTo>
                <a:cubicBezTo>
                  <a:pt x="5479899" y="348592"/>
                  <a:pt x="5471177" y="387720"/>
                  <a:pt x="5471177" y="416176"/>
                </a:cubicBezTo>
                <a:cubicBezTo>
                  <a:pt x="5474085" y="469532"/>
                  <a:pt x="5450825" y="494431"/>
                  <a:pt x="5410121" y="505101"/>
                </a:cubicBezTo>
                <a:cubicBezTo>
                  <a:pt x="5360693" y="519330"/>
                  <a:pt x="5311267" y="537116"/>
                  <a:pt x="5247303" y="558458"/>
                </a:cubicBezTo>
                <a:cubicBezTo>
                  <a:pt x="5317082" y="594028"/>
                  <a:pt x="5369416" y="586915"/>
                  <a:pt x="5421750" y="558458"/>
                </a:cubicBezTo>
                <a:cubicBezTo>
                  <a:pt x="5485714" y="526444"/>
                  <a:pt x="5570030" y="483759"/>
                  <a:pt x="5622364" y="522887"/>
                </a:cubicBezTo>
                <a:cubicBezTo>
                  <a:pt x="5700865" y="579800"/>
                  <a:pt x="5764829" y="544229"/>
                  <a:pt x="5834608" y="533558"/>
                </a:cubicBezTo>
                <a:cubicBezTo>
                  <a:pt x="5979982" y="512216"/>
                  <a:pt x="5889850" y="480203"/>
                  <a:pt x="6035223" y="462417"/>
                </a:cubicBezTo>
                <a:cubicBezTo>
                  <a:pt x="6093372" y="455303"/>
                  <a:pt x="6154429" y="426847"/>
                  <a:pt x="6238745" y="465975"/>
                </a:cubicBezTo>
                <a:cubicBezTo>
                  <a:pt x="5857868" y="672284"/>
                  <a:pt x="5677606" y="658055"/>
                  <a:pt x="5337434" y="910606"/>
                </a:cubicBezTo>
                <a:cubicBezTo>
                  <a:pt x="5351971" y="935506"/>
                  <a:pt x="5366508" y="924835"/>
                  <a:pt x="5381046" y="921277"/>
                </a:cubicBezTo>
                <a:cubicBezTo>
                  <a:pt x="5404305" y="917720"/>
                  <a:pt x="5433380" y="903491"/>
                  <a:pt x="5439195" y="949734"/>
                </a:cubicBezTo>
                <a:cubicBezTo>
                  <a:pt x="5442103" y="985305"/>
                  <a:pt x="5424657" y="1003089"/>
                  <a:pt x="5395583" y="1006647"/>
                </a:cubicBezTo>
                <a:cubicBezTo>
                  <a:pt x="5311267" y="1020875"/>
                  <a:pt x="5235673" y="1070674"/>
                  <a:pt x="5160079" y="1113358"/>
                </a:cubicBezTo>
                <a:cubicBezTo>
                  <a:pt x="5125190" y="1131144"/>
                  <a:pt x="5087393" y="1156043"/>
                  <a:pt x="5101930" y="1220069"/>
                </a:cubicBezTo>
                <a:cubicBezTo>
                  <a:pt x="5131004" y="1237855"/>
                  <a:pt x="5151357" y="1212955"/>
                  <a:pt x="5174617" y="1209399"/>
                </a:cubicBezTo>
                <a:cubicBezTo>
                  <a:pt x="5197876" y="1205842"/>
                  <a:pt x="5253118" y="1220069"/>
                  <a:pt x="5238580" y="1230741"/>
                </a:cubicBezTo>
                <a:cubicBezTo>
                  <a:pt x="5171709" y="1269868"/>
                  <a:pt x="5293822" y="1365909"/>
                  <a:pt x="5212414" y="1365909"/>
                </a:cubicBezTo>
                <a:cubicBezTo>
                  <a:pt x="5078671" y="1365909"/>
                  <a:pt x="5005984" y="1536647"/>
                  <a:pt x="4878056" y="1540204"/>
                </a:cubicBezTo>
                <a:cubicBezTo>
                  <a:pt x="4857704" y="1540204"/>
                  <a:pt x="4848982" y="1572219"/>
                  <a:pt x="4848982" y="1597117"/>
                </a:cubicBezTo>
                <a:cubicBezTo>
                  <a:pt x="4848982" y="1629132"/>
                  <a:pt x="4869333" y="1632688"/>
                  <a:pt x="4889686" y="1636245"/>
                </a:cubicBezTo>
                <a:cubicBezTo>
                  <a:pt x="4921668" y="1639802"/>
                  <a:pt x="4956557" y="1597117"/>
                  <a:pt x="4997261" y="1657587"/>
                </a:cubicBezTo>
                <a:cubicBezTo>
                  <a:pt x="4921668" y="1693158"/>
                  <a:pt x="4843167" y="1728729"/>
                  <a:pt x="4846074" y="1849668"/>
                </a:cubicBezTo>
                <a:cubicBezTo>
                  <a:pt x="4846074" y="1881683"/>
                  <a:pt x="4814092" y="1895910"/>
                  <a:pt x="4790832" y="1903025"/>
                </a:cubicBezTo>
                <a:cubicBezTo>
                  <a:pt x="4750128" y="1917252"/>
                  <a:pt x="4718146" y="1938595"/>
                  <a:pt x="4694886" y="1984836"/>
                </a:cubicBezTo>
                <a:cubicBezTo>
                  <a:pt x="4694886" y="1995507"/>
                  <a:pt x="4694886" y="2002622"/>
                  <a:pt x="4694886" y="2013292"/>
                </a:cubicBezTo>
                <a:cubicBezTo>
                  <a:pt x="4700701" y="2123562"/>
                  <a:pt x="4758850" y="2120004"/>
                  <a:pt x="4822814" y="2102219"/>
                </a:cubicBezTo>
                <a:cubicBezTo>
                  <a:pt x="4898408" y="2080877"/>
                  <a:pt x="4974002" y="2038192"/>
                  <a:pt x="5055411" y="2077320"/>
                </a:cubicBezTo>
                <a:cubicBezTo>
                  <a:pt x="4942020" y="2130676"/>
                  <a:pt x="4817000" y="2134233"/>
                  <a:pt x="4712331" y="2208931"/>
                </a:cubicBezTo>
                <a:cubicBezTo>
                  <a:pt x="5101930" y="2223159"/>
                  <a:pt x="5445010" y="1984836"/>
                  <a:pt x="5822979" y="1892353"/>
                </a:cubicBezTo>
                <a:cubicBezTo>
                  <a:pt x="5811349" y="1952823"/>
                  <a:pt x="5779367" y="1967051"/>
                  <a:pt x="5753200" y="1974165"/>
                </a:cubicBezTo>
                <a:cubicBezTo>
                  <a:pt x="5613642" y="2020407"/>
                  <a:pt x="5491529" y="2112891"/>
                  <a:pt x="5363601" y="2191146"/>
                </a:cubicBezTo>
                <a:cubicBezTo>
                  <a:pt x="5311267" y="2223159"/>
                  <a:pt x="5273470" y="2258731"/>
                  <a:pt x="5253118" y="2326314"/>
                </a:cubicBezTo>
                <a:cubicBezTo>
                  <a:pt x="5235673" y="2390340"/>
                  <a:pt x="5200783" y="2418796"/>
                  <a:pt x="5136819" y="2401012"/>
                </a:cubicBezTo>
                <a:cubicBezTo>
                  <a:pt x="5084485" y="2386784"/>
                  <a:pt x="5029243" y="2393898"/>
                  <a:pt x="4974002" y="2401012"/>
                </a:cubicBezTo>
                <a:cubicBezTo>
                  <a:pt x="4912946" y="2408126"/>
                  <a:pt x="4843167" y="2479267"/>
                  <a:pt x="4857704" y="2518395"/>
                </a:cubicBezTo>
                <a:cubicBezTo>
                  <a:pt x="4886778" y="2582422"/>
                  <a:pt x="4936205" y="2550408"/>
                  <a:pt x="4976910" y="2543294"/>
                </a:cubicBezTo>
                <a:cubicBezTo>
                  <a:pt x="5026336" y="2536181"/>
                  <a:pt x="5116467" y="2518395"/>
                  <a:pt x="5116467" y="2525509"/>
                </a:cubicBezTo>
                <a:cubicBezTo>
                  <a:pt x="5148450" y="2685576"/>
                  <a:pt x="5221136" y="2564636"/>
                  <a:pt x="5273470" y="2564636"/>
                </a:cubicBezTo>
                <a:cubicBezTo>
                  <a:pt x="5322897" y="2564636"/>
                  <a:pt x="5372323" y="2546851"/>
                  <a:pt x="5418843" y="2532623"/>
                </a:cubicBezTo>
                <a:cubicBezTo>
                  <a:pt x="5479899" y="2514837"/>
                  <a:pt x="5535140" y="2546851"/>
                  <a:pt x="5593290" y="2553965"/>
                </a:cubicBezTo>
                <a:cubicBezTo>
                  <a:pt x="5645624" y="2561080"/>
                  <a:pt x="5616550" y="2653563"/>
                  <a:pt x="5648532" y="2692689"/>
                </a:cubicBezTo>
                <a:cubicBezTo>
                  <a:pt x="5654346" y="2703362"/>
                  <a:pt x="5660161" y="2703362"/>
                  <a:pt x="5665976" y="2703362"/>
                </a:cubicBezTo>
                <a:cubicBezTo>
                  <a:pt x="5683421" y="2980812"/>
                  <a:pt x="5988704" y="2913227"/>
                  <a:pt x="5988704" y="2923898"/>
                </a:cubicBezTo>
                <a:cubicBezTo>
                  <a:pt x="6014871" y="2941684"/>
                  <a:pt x="6046853" y="2899000"/>
                  <a:pt x="6078835" y="2941684"/>
                </a:cubicBezTo>
                <a:cubicBezTo>
                  <a:pt x="5942185" y="3137322"/>
                  <a:pt x="5732847" y="3183563"/>
                  <a:pt x="5546771" y="3329402"/>
                </a:cubicBezTo>
                <a:cubicBezTo>
                  <a:pt x="5700865" y="3379202"/>
                  <a:pt x="5790997" y="3208463"/>
                  <a:pt x="5904388" y="3229805"/>
                </a:cubicBezTo>
                <a:cubicBezTo>
                  <a:pt x="5959629" y="3283162"/>
                  <a:pt x="5793904" y="3368530"/>
                  <a:pt x="5953814" y="3393429"/>
                </a:cubicBezTo>
                <a:cubicBezTo>
                  <a:pt x="5884036" y="3439672"/>
                  <a:pt x="5834608" y="3485914"/>
                  <a:pt x="5785182" y="3539269"/>
                </a:cubicBezTo>
                <a:cubicBezTo>
                  <a:pt x="5700865" y="3635309"/>
                  <a:pt x="5683421" y="3699337"/>
                  <a:pt x="5724125" y="3827390"/>
                </a:cubicBezTo>
                <a:cubicBezTo>
                  <a:pt x="5750293" y="3912759"/>
                  <a:pt x="5788089" y="3991015"/>
                  <a:pt x="5753200" y="4090612"/>
                </a:cubicBezTo>
                <a:cubicBezTo>
                  <a:pt x="5729940" y="4158196"/>
                  <a:pt x="5738663" y="4204438"/>
                  <a:pt x="5825886" y="4172424"/>
                </a:cubicBezTo>
                <a:cubicBezTo>
                  <a:pt x="5918925" y="4140411"/>
                  <a:pt x="5953814" y="4200882"/>
                  <a:pt x="5930554" y="4321821"/>
                </a:cubicBezTo>
                <a:cubicBezTo>
                  <a:pt x="5916018" y="4400076"/>
                  <a:pt x="5930554" y="4424975"/>
                  <a:pt x="5994519" y="4414305"/>
                </a:cubicBezTo>
                <a:cubicBezTo>
                  <a:pt x="6064297" y="4403633"/>
                  <a:pt x="6131169" y="4353835"/>
                  <a:pt x="6218393" y="4378734"/>
                </a:cubicBezTo>
                <a:cubicBezTo>
                  <a:pt x="6148614" y="4521016"/>
                  <a:pt x="6000333" y="4478331"/>
                  <a:pt x="5918925" y="4613499"/>
                </a:cubicBezTo>
                <a:cubicBezTo>
                  <a:pt x="6014871" y="4613499"/>
                  <a:pt x="6090465" y="4613499"/>
                  <a:pt x="6160243" y="4585042"/>
                </a:cubicBezTo>
                <a:cubicBezTo>
                  <a:pt x="6189318" y="4574373"/>
                  <a:pt x="6221300" y="4560144"/>
                  <a:pt x="6238745" y="4602828"/>
                </a:cubicBezTo>
                <a:cubicBezTo>
                  <a:pt x="6259098" y="4652628"/>
                  <a:pt x="6218393" y="4670412"/>
                  <a:pt x="6195133" y="4677526"/>
                </a:cubicBezTo>
                <a:cubicBezTo>
                  <a:pt x="6128261" y="4702425"/>
                  <a:pt x="6075928" y="4759339"/>
                  <a:pt x="6017778" y="4805580"/>
                </a:cubicBezTo>
                <a:cubicBezTo>
                  <a:pt x="5892758" y="4905177"/>
                  <a:pt x="5756107" y="4990547"/>
                  <a:pt x="5651439" y="5154171"/>
                </a:cubicBezTo>
                <a:cubicBezTo>
                  <a:pt x="5782275" y="5111487"/>
                  <a:pt x="5881128" y="5011889"/>
                  <a:pt x="6006149" y="4994104"/>
                </a:cubicBezTo>
                <a:cubicBezTo>
                  <a:pt x="5898572" y="5143500"/>
                  <a:pt x="5761922" y="5243097"/>
                  <a:pt x="5633994" y="5353367"/>
                </a:cubicBezTo>
                <a:cubicBezTo>
                  <a:pt x="5596197" y="5385379"/>
                  <a:pt x="5558400" y="5406721"/>
                  <a:pt x="5552586" y="5474306"/>
                </a:cubicBezTo>
                <a:cubicBezTo>
                  <a:pt x="5535140" y="5605917"/>
                  <a:pt x="5488622" y="5712629"/>
                  <a:pt x="5383953" y="5769542"/>
                </a:cubicBezTo>
                <a:cubicBezTo>
                  <a:pt x="5383953" y="5769542"/>
                  <a:pt x="5389768" y="5790884"/>
                  <a:pt x="5392675" y="5801555"/>
                </a:cubicBezTo>
                <a:cubicBezTo>
                  <a:pt x="5456640" y="5805112"/>
                  <a:pt x="5506066" y="5726858"/>
                  <a:pt x="5584568" y="5755314"/>
                </a:cubicBezTo>
                <a:cubicBezTo>
                  <a:pt x="5506066" y="5862025"/>
                  <a:pt x="5442103" y="5954508"/>
                  <a:pt x="5334526" y="6004307"/>
                </a:cubicBezTo>
                <a:cubicBezTo>
                  <a:pt x="5247303" y="6043434"/>
                  <a:pt x="5139727" y="6068335"/>
                  <a:pt x="5075763" y="6196388"/>
                </a:cubicBezTo>
                <a:cubicBezTo>
                  <a:pt x="5148450" y="6221287"/>
                  <a:pt x="5203691" y="6189274"/>
                  <a:pt x="5258933" y="6167932"/>
                </a:cubicBezTo>
                <a:cubicBezTo>
                  <a:pt x="5343249" y="6132361"/>
                  <a:pt x="5427565" y="6093234"/>
                  <a:pt x="5511881" y="6057663"/>
                </a:cubicBezTo>
                <a:cubicBezTo>
                  <a:pt x="5543864" y="6043434"/>
                  <a:pt x="5578753" y="6036320"/>
                  <a:pt x="5599105" y="6100347"/>
                </a:cubicBezTo>
                <a:cubicBezTo>
                  <a:pt x="5491529" y="6114575"/>
                  <a:pt x="5427565" y="6199945"/>
                  <a:pt x="5360693" y="6281757"/>
                </a:cubicBezTo>
                <a:cubicBezTo>
                  <a:pt x="5322897" y="6327999"/>
                  <a:pt x="5290914" y="6388469"/>
                  <a:pt x="5224043" y="6367127"/>
                </a:cubicBezTo>
                <a:cubicBezTo>
                  <a:pt x="5189154" y="6356456"/>
                  <a:pt x="5165894" y="6388469"/>
                  <a:pt x="5168801" y="6431153"/>
                </a:cubicBezTo>
                <a:cubicBezTo>
                  <a:pt x="5183339" y="6580550"/>
                  <a:pt x="5099022" y="6630349"/>
                  <a:pt x="5011799" y="6658805"/>
                </a:cubicBezTo>
                <a:cubicBezTo>
                  <a:pt x="4883871" y="6701489"/>
                  <a:pt x="4770480" y="6786859"/>
                  <a:pt x="4651275" y="6858000"/>
                </a:cubicBezTo>
                <a:lnTo>
                  <a:pt x="1823619" y="6858000"/>
                </a:lnTo>
                <a:lnTo>
                  <a:pt x="947849" y="6858000"/>
                </a:lnTo>
                <a:lnTo>
                  <a:pt x="73256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9B4641C3-06F7-4CC8-A092-B22127437A12}"/>
              </a:ext>
            </a:extLst>
          </p:cNvPr>
          <p:cNvSpPr>
            <a:spLocks noGrp="1"/>
          </p:cNvSpPr>
          <p:nvPr>
            <p:ph type="title"/>
          </p:nvPr>
        </p:nvSpPr>
        <p:spPr>
          <a:xfrm>
            <a:off x="643468" y="1122363"/>
            <a:ext cx="3992700" cy="3364434"/>
          </a:xfrm>
        </p:spPr>
        <p:txBody>
          <a:bodyPr vert="horz" lIns="91440" tIns="45720" rIns="91440" bIns="45720" rtlCol="0" anchor="b">
            <a:normAutofit/>
          </a:bodyPr>
          <a:lstStyle/>
          <a:p>
            <a:pPr algn="l"/>
            <a:r>
              <a:rPr lang="en-US" sz="2600" dirty="0"/>
              <a:t>Il </a:t>
            </a:r>
            <a:r>
              <a:rPr lang="en-US" sz="2600" dirty="0" err="1"/>
              <a:t>guscio</a:t>
            </a:r>
            <a:r>
              <a:rPr lang="en-US" sz="2600" dirty="0"/>
              <a:t> </a:t>
            </a:r>
            <a:r>
              <a:rPr lang="en-US" sz="2600" dirty="0" err="1"/>
              <a:t>delle</a:t>
            </a:r>
            <a:r>
              <a:rPr lang="en-US" sz="2600" dirty="0"/>
              <a:t> </a:t>
            </a:r>
            <a:r>
              <a:rPr lang="en-US" sz="2600" dirty="0" err="1"/>
              <a:t>chiocciole</a:t>
            </a:r>
            <a:r>
              <a:rPr lang="en-US" sz="2600" dirty="0"/>
              <a:t>, le </a:t>
            </a:r>
            <a:r>
              <a:rPr lang="en-US" sz="2600" dirty="0" err="1"/>
              <a:t>corna</a:t>
            </a:r>
            <a:r>
              <a:rPr lang="en-US" sz="2600" dirty="0"/>
              <a:t> </a:t>
            </a:r>
            <a:r>
              <a:rPr lang="en-US" sz="2600" dirty="0" err="1"/>
              <a:t>degli</a:t>
            </a:r>
            <a:r>
              <a:rPr lang="en-US" sz="2600" dirty="0"/>
              <a:t> </a:t>
            </a:r>
            <a:r>
              <a:rPr lang="en-US" sz="2600" dirty="0" err="1"/>
              <a:t>arieti</a:t>
            </a:r>
            <a:r>
              <a:rPr lang="en-US" sz="2600" dirty="0"/>
              <a:t>, </a:t>
            </a:r>
            <a:r>
              <a:rPr lang="en-US" sz="2600" dirty="0" err="1"/>
              <a:t>i</a:t>
            </a:r>
            <a:r>
              <a:rPr lang="en-US" sz="2600" dirty="0"/>
              <a:t> </a:t>
            </a:r>
            <a:r>
              <a:rPr lang="en-US" sz="2600" dirty="0" err="1"/>
              <a:t>petali</a:t>
            </a:r>
            <a:r>
              <a:rPr lang="en-US" sz="2600" dirty="0"/>
              <a:t> di una rosa, le spire </a:t>
            </a:r>
            <a:r>
              <a:rPr lang="en-US" sz="2600" dirty="0" err="1"/>
              <a:t>dell’ananas</a:t>
            </a:r>
            <a:r>
              <a:rPr lang="en-US" sz="2600" dirty="0"/>
              <a:t>, le </a:t>
            </a:r>
            <a:r>
              <a:rPr lang="en-US" sz="2600" dirty="0" err="1"/>
              <a:t>galassie</a:t>
            </a:r>
            <a:r>
              <a:rPr lang="en-US" sz="2600" dirty="0"/>
              <a:t>, come la via </a:t>
            </a:r>
            <a:r>
              <a:rPr lang="en-US" sz="2600" dirty="0" err="1"/>
              <a:t>lattea</a:t>
            </a:r>
            <a:r>
              <a:rPr lang="en-US" sz="2600" dirty="0"/>
              <a:t>, </a:t>
            </a:r>
            <a:r>
              <a:rPr lang="en-US" sz="2600" dirty="0" err="1"/>
              <a:t>sono</a:t>
            </a:r>
            <a:r>
              <a:rPr lang="en-US" sz="2600" dirty="0"/>
              <a:t> </a:t>
            </a:r>
            <a:r>
              <a:rPr lang="en-US" sz="2600" dirty="0" err="1"/>
              <a:t>disposte</a:t>
            </a:r>
            <a:r>
              <a:rPr lang="en-US" sz="2600" dirty="0"/>
              <a:t> secondo </a:t>
            </a:r>
            <a:r>
              <a:rPr lang="en-US" sz="2600" dirty="0" err="1"/>
              <a:t>questa</a:t>
            </a:r>
            <a:r>
              <a:rPr lang="en-US" sz="2600" dirty="0"/>
              <a:t> forma.</a:t>
            </a:r>
          </a:p>
        </p:txBody>
      </p:sp>
    </p:spTree>
    <p:extLst>
      <p:ext uri="{BB962C8B-B14F-4D97-AF65-F5344CB8AC3E}">
        <p14:creationId xmlns:p14="http://schemas.microsoft.com/office/powerpoint/2010/main" val="749783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14" name="Rectangle 9">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7D43567E-DC11-4B56-8949-27B3D1A2DCE2}"/>
              </a:ext>
            </a:extLst>
          </p:cNvPr>
          <p:cNvSpPr>
            <a:spLocks noGrp="1"/>
          </p:cNvSpPr>
          <p:nvPr>
            <p:ph type="title"/>
          </p:nvPr>
        </p:nvSpPr>
        <p:spPr>
          <a:xfrm>
            <a:off x="643468" y="643467"/>
            <a:ext cx="4620584" cy="4567137"/>
          </a:xfrm>
        </p:spPr>
        <p:txBody>
          <a:bodyPr vert="horz" lIns="91440" tIns="45720" rIns="91440" bIns="45720" rtlCol="0" anchor="b">
            <a:normAutofit/>
          </a:bodyPr>
          <a:lstStyle/>
          <a:p>
            <a:pPr algn="l"/>
            <a:r>
              <a:rPr lang="en-US" sz="3000"/>
              <a:t>Il falco, quando scende in picchiata per prendere la preda, vola formando una spirale, in modo da osservarla bene da tutte le direzioni e non farsela scappare.</a:t>
            </a:r>
            <a:br>
              <a:rPr lang="en-US" sz="3000"/>
            </a:br>
            <a:endParaRPr lang="en-US" sz="3000"/>
          </a:p>
        </p:txBody>
      </p:sp>
      <p:pic>
        <p:nvPicPr>
          <p:cNvPr id="3" name="Immagine 2">
            <a:extLst>
              <a:ext uri="{FF2B5EF4-FFF2-40B4-BE49-F238E27FC236}">
                <a16:creationId xmlns:a16="http://schemas.microsoft.com/office/drawing/2014/main" id="{E1095181-085A-40F2-B1BC-4A930E56D66E}"/>
              </a:ext>
            </a:extLst>
          </p:cNvPr>
          <p:cNvPicPr>
            <a:picLocks noChangeAspect="1"/>
          </p:cNvPicPr>
          <p:nvPr/>
        </p:nvPicPr>
        <p:blipFill>
          <a:blip r:embed="rId2"/>
          <a:stretch>
            <a:fillRect/>
          </a:stretch>
        </p:blipFill>
        <p:spPr>
          <a:xfrm>
            <a:off x="6606253" y="1520044"/>
            <a:ext cx="4942280" cy="3817911"/>
          </a:xfrm>
          <a:prstGeom prst="rect">
            <a:avLst/>
          </a:prstGeom>
        </p:spPr>
      </p:pic>
    </p:spTree>
    <p:extLst>
      <p:ext uri="{BB962C8B-B14F-4D97-AF65-F5344CB8AC3E}">
        <p14:creationId xmlns:p14="http://schemas.microsoft.com/office/powerpoint/2010/main" val="2712759237"/>
      </p:ext>
    </p:extLst>
  </p:cSld>
  <p:clrMapOvr>
    <a:masterClrMapping/>
  </p:clrMapOvr>
</p:sld>
</file>

<file path=ppt/theme/theme1.xml><?xml version="1.0" encoding="utf-8"?>
<a:theme xmlns:a="http://schemas.openxmlformats.org/drawingml/2006/main" name="BrushVTI">
  <a:themeElements>
    <a:clrScheme name="AnalogousFromDarkSeedLeftStep">
      <a:dk1>
        <a:srgbClr val="000000"/>
      </a:dk1>
      <a:lt1>
        <a:srgbClr val="FFFFFF"/>
      </a:lt1>
      <a:dk2>
        <a:srgbClr val="1C3230"/>
      </a:dk2>
      <a:lt2>
        <a:srgbClr val="E7E8E2"/>
      </a:lt2>
      <a:accent1>
        <a:srgbClr val="5E48C8"/>
      </a:accent1>
      <a:accent2>
        <a:srgbClr val="3656B6"/>
      </a:accent2>
      <a:accent3>
        <a:srgbClr val="489DC8"/>
      </a:accent3>
      <a:accent4>
        <a:srgbClr val="36B6AB"/>
      </a:accent4>
      <a:accent5>
        <a:srgbClr val="43B87E"/>
      </a:accent5>
      <a:accent6>
        <a:srgbClr val="36B641"/>
      </a:accent6>
      <a:hlink>
        <a:srgbClr val="319473"/>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otalTime>2</TotalTime>
  <Words>319</Words>
  <Application>Microsoft Office PowerPoint</Application>
  <PresentationFormat>Widescreen</PresentationFormat>
  <Paragraphs>15</Paragraphs>
  <Slides>10</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10</vt:i4>
      </vt:variant>
    </vt:vector>
  </HeadingPairs>
  <TitlesOfParts>
    <vt:vector size="15" baseType="lpstr">
      <vt:lpstr>Abadi Extra Light</vt:lpstr>
      <vt:lpstr>Arial</vt:lpstr>
      <vt:lpstr>Century Gothic</vt:lpstr>
      <vt:lpstr>Elephant</vt:lpstr>
      <vt:lpstr>BrushVTI</vt:lpstr>
      <vt:lpstr>La spirale di Fibonacci</vt:lpstr>
      <vt:lpstr>      VI RICORDATE?  LA SUCCESSIONE DI FIBONACCI    La regola di questa successione è che ogni numero successivo è la somma dei due numeri precedenti nella serie.  1 + 1 = 2  1 + 2 = 3  2 + 3 = 5  3 + 5 = 8  …   </vt:lpstr>
      <vt:lpstr>LA SPIRALE DI FIBONACCI</vt:lpstr>
      <vt:lpstr>Presentazione standard di PowerPoint</vt:lpstr>
      <vt:lpstr>Presentazione standard di PowerPoint</vt:lpstr>
      <vt:lpstr>La spirale di Fibonacci si trova in moltissime cose della natura. Osservate le immagini.</vt:lpstr>
      <vt:lpstr>Molte conchiglie come il nautilus sono disposte secondo questa forma.</vt:lpstr>
      <vt:lpstr>Il guscio delle chiocciole, le corna degli arieti, i petali di una rosa, le spire dell’ananas, le galassie, come la via lattea, sono disposte secondo questa forma.</vt:lpstr>
      <vt:lpstr>Il falco, quando scende in picchiata per prendere la preda, vola formando una spirale, in modo da osservarla bene da tutte le direzioni e non farsela scappare. </vt:lpstr>
      <vt:lpstr>Cactus, cavoli, ananas, pigne e molti fiori utilizzano questa disposizione per uno scopo molto pratico.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spirale di Fibonacci</dc:title>
  <dc:creator>Raffaella Castiello</dc:creator>
  <cp:lastModifiedBy>Raffaella Castiello</cp:lastModifiedBy>
  <cp:revision>1</cp:revision>
  <dcterms:created xsi:type="dcterms:W3CDTF">2020-11-25T19:48:25Z</dcterms:created>
  <dcterms:modified xsi:type="dcterms:W3CDTF">2020-11-25T19:50:35Z</dcterms:modified>
</cp:coreProperties>
</file>