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Romano" userId="28d6a931cc4a616f" providerId="LiveId" clId="{3378F3AD-DD58-4CC5-9CD0-A3CFE9939CA4}"/>
    <pc:docChg chg="modSld">
      <pc:chgData name="Vincenzo Romano" userId="28d6a931cc4a616f" providerId="LiveId" clId="{3378F3AD-DD58-4CC5-9CD0-A3CFE9939CA4}" dt="2020-11-09T06:59:28.483" v="2" actId="20577"/>
      <pc:docMkLst>
        <pc:docMk/>
      </pc:docMkLst>
      <pc:sldChg chg="modSp">
        <pc:chgData name="Vincenzo Romano" userId="28d6a931cc4a616f" providerId="LiveId" clId="{3378F3AD-DD58-4CC5-9CD0-A3CFE9939CA4}" dt="2020-11-09T06:59:28.483" v="2" actId="20577"/>
        <pc:sldMkLst>
          <pc:docMk/>
          <pc:sldMk cId="0" sldId="256"/>
        </pc:sldMkLst>
        <pc:spChg chg="mod">
          <ac:chgData name="Vincenzo Romano" userId="28d6a931cc4a616f" providerId="LiveId" clId="{3378F3AD-DD58-4CC5-9CD0-A3CFE9939CA4}" dt="2020-11-09T06:59:28.483" v="2" actId="20577"/>
          <ac:spMkLst>
            <pc:docMk/>
            <pc:sldMk cId="0" sldId="256"/>
            <ac:spMk id="4" creationId="{2F02B001-5CDC-4534-ADB9-D90D816A734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8B0D0-E6F1-4BA0-9FDC-BDE0AE03937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F9189C4-5A28-469C-942F-5B6B372FFDE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082807-279F-4CAD-B323-BF64E11A95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33EF31-CB8A-4937-98BF-541212B4DDEB}" type="datetime1">
              <a:rPr lang="it-IT"/>
              <a:pPr lvl="0"/>
              <a:t>09/11/2020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2FFCF9-5C90-4A42-9457-2C3EBD1B04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F610D8-22D1-4A74-BA05-C9FA766C1B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5849A6-7677-4FB8-A15D-30358468AA1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9927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159A62-B623-401E-AB4A-B34F2C46027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41906F-B771-4433-B553-5DC9D76459E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021777-BABD-4939-9E47-7C4EF0A223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C1EA6F-43A2-4D2C-B1CC-484DCC77188C}" type="datetime1">
              <a:rPr lang="it-IT"/>
              <a:pPr lvl="0"/>
              <a:t>09/11/2020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54C38D-0641-4465-9CDE-90501C4DA5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7FF8CB-02B7-4364-9A13-D3FBBA59F7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3DC48B-C6E3-41CA-BF9F-FEC245428A5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13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2A53831-DE40-4494-A478-326CFBCEAD3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4DB7F3-53DC-42AB-B136-38706C8A6B9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013D85-82A7-405B-93CF-F655314CB4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EECEC4-7331-431B-867F-5786DED91D7B}" type="datetime1">
              <a:rPr lang="it-IT"/>
              <a:pPr lvl="0"/>
              <a:t>09/11/2020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26FAFE-B9C1-4E99-96C2-E23F11D581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220C7-F9F6-49F3-B8D8-68A6CD2AAE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22DF46-313F-4567-96AC-5C891C004C7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44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CBB5D8-69D2-4644-8111-20EC07ACBC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E6B038-06DF-4133-8736-BC938EBBBC4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FA383A-98C2-4A3A-A815-90B4A144A7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89BB1-DFD5-4361-BCB6-C9897D63A537}" type="datetime1">
              <a:rPr lang="it-IT"/>
              <a:pPr lvl="0"/>
              <a:t>09/11/2020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638E5A-EDCB-411D-8B4B-252C1E4DF2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4C8269-E7E1-4303-B619-078158197D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895CEB-96A9-4231-87E0-5BF4B6A7C8C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3893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2D22E3-7CCF-44B1-8E41-EA8DB321E1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B8D7D9-52AA-4622-BFEF-9A56FBE918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52F714-2E17-4241-A4CD-B3E9AD9E8A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3CF9FB-6A28-4E2B-A81F-D0DA733F76F6}" type="datetime1">
              <a:rPr lang="it-IT"/>
              <a:pPr lvl="0"/>
              <a:t>09/11/2020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0CB315-9562-4EC0-9256-A04F285135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118DC4-1E4C-48ED-A8C0-0307F90913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19E254-5AC3-46B0-B1FD-12E7546BFC9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15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98079-110B-41FF-8CC0-2450CC6F5A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7FCC6B-470B-4225-8AD9-AB8C41F4B7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34F1AC6-DE62-40AC-878B-4C1E788B7E3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00FA4A-DD96-433B-945E-A2ED7B208B7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590340-4504-4E74-8190-FBA76FCE1271}" type="datetime1">
              <a:rPr lang="it-IT"/>
              <a:pPr lvl="0"/>
              <a:t>09/11/2020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46AA37-EBCE-441B-94B1-A863A57A48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BB1116-4032-472C-9D8F-8C0CF90C17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A3D639-4A5F-4068-9856-030168B7CFA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0915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FF6189-CDFA-4BE4-81A2-553948DF2F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0BA436-56A5-4CE2-A26C-A98C804F34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607CDD-5A40-4F2C-9B9D-5FF402FAD8A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C8CDBB1-EF11-4B59-9A4B-7864CF6C08C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47BB76A-41BF-4706-A7A4-C20941ABE84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8CE22CC-9D07-4B2F-860B-45887F72B2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E8D1F1-57BA-4FBA-9A97-3FE856E266E4}" type="datetime1">
              <a:rPr lang="it-IT"/>
              <a:pPr lvl="0"/>
              <a:t>09/11/2020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284DF63-A762-45A6-8633-12F866C867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B53A58D-5C99-4E18-9782-62E42F86F1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6191FE-2E8B-4EA4-99E6-332083E9939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81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BD94AD-2AA1-41C0-9601-EDEDA35C4A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54E4E67-D7F1-4FC9-86E9-E8DE9A5AB9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697E2D-087D-49CC-8DE8-96E13302164F}" type="datetime1">
              <a:rPr lang="it-IT"/>
              <a:pPr lvl="0"/>
              <a:t>09/11/2020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B4CF0D3-1B51-4071-9AA2-5AEB6FF979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AF0B35-572B-4BF5-BB5E-EF06AA0296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30343F-BDA0-4586-82F5-D18EEC12AB4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72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80E226-25A6-41F9-A708-7A0D9042C8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8E2353-FADC-41BF-A08A-5E8C03531000}" type="datetime1">
              <a:rPr lang="it-IT"/>
              <a:pPr lvl="0"/>
              <a:t>09/11/2020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7AC2D3E-A958-4B79-9648-CF421B4982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47DB14-2A42-4426-8C94-CE8E69A0EC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AF8600-531C-4490-8C61-B49FF34B947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89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E4911C-19A1-4EC6-93B3-D2706D9BF5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AB0A13-F4F0-4F1F-9085-582DDF9470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3BB179-F518-41E6-883A-EE4975C4E14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D0599B-C546-43A0-B7AC-E5601AA75C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732903-97CE-4FCB-AA63-32ED5C4D4164}" type="datetime1">
              <a:rPr lang="it-IT"/>
              <a:pPr lvl="0"/>
              <a:t>09/11/2020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999F91-5128-4853-991F-5BF9D41C61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7EADF3-3235-41EE-B6BB-169D0DD5F1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7B8549-0B5A-4C98-9AA8-19D68A973D0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8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27BC59-459F-4957-847E-75524F791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2DFF6A-943B-403A-9FDE-830B537C6D81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19B57E-0A62-4709-9575-0D2F1A99507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B98682-47BB-4669-8717-0DA9AE7BD5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9B4DEC-7004-4CBF-8AEA-E8BA88369FE8}" type="datetime1">
              <a:rPr lang="it-IT"/>
              <a:pPr lvl="0"/>
              <a:t>09/11/2020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A80C11-038D-4260-95CC-45D20C2095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CB6DA8-A9D3-4F1F-A1A3-090C9FFC14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D75B26-31B3-443B-9083-DC6D2221855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05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D092AB7-C122-413C-BE7B-48EA6D0B0D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3BAC8C4-1732-4ED3-98D4-50E092D1D9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42442F-DEDD-42AA-873F-DD041EFC28E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ADBBD2D-8FF9-41F3-BBFD-9C572C47C25A}" type="datetime1">
              <a:rPr lang="it-IT"/>
              <a:pPr lvl="0"/>
              <a:t>09/11/2020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4C4921-F008-4692-8AE4-03DDC9AF1DD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523873-6768-43E0-912B-E8BACDB298F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1970A08-6098-4C9D-9189-D5344A3A6007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peregrinacultural.wordpress.com/2010/01/09/meninas-maior-igualdade-melhor-em-matematica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video" Target="https://www.youtube.com/embed/NkON0o3u0UI?start=4&amp;feature=oembed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4.xml"/><Relationship Id="rId4" Type="http://schemas.openxmlformats.org/officeDocument/2006/relationships/video" Target="https://www.youtube.com/embed/JcyTT3ikTlg?feature=oembed" TargetMode="Externa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4">
            <a:extLst>
              <a:ext uri="{FF2B5EF4-FFF2-40B4-BE49-F238E27FC236}">
                <a16:creationId xmlns:a16="http://schemas.microsoft.com/office/drawing/2014/main" id="{CA159644-13D7-4EB4-8B8C-98F745A12E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085" b="20665"/>
          <a:stretch>
            <a:fillRect/>
          </a:stretch>
        </p:blipFill>
        <p:spPr>
          <a:xfrm>
            <a:off x="18" y="9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reeform 5">
            <a:extLst>
              <a:ext uri="{FF2B5EF4-FFF2-40B4-BE49-F238E27FC236}">
                <a16:creationId xmlns:a16="http://schemas.microsoft.com/office/drawing/2014/main" id="{47C1FE22-E0D1-45A5-A2E1-4A540E601FC8}"/>
              </a:ext>
            </a:extLst>
          </p:cNvPr>
          <p:cNvSpPr>
            <a:spLocks noMove="1" noResize="1"/>
          </p:cNvSpPr>
          <p:nvPr/>
        </p:nvSpPr>
        <p:spPr>
          <a:xfrm>
            <a:off x="7488625" y="2277614"/>
            <a:ext cx="4703380" cy="45803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33"/>
              <a:gd name="f7" fmla="val 1298"/>
              <a:gd name="f8" fmla="val 1031"/>
              <a:gd name="f9" fmla="val 380"/>
              <a:gd name="f10" fmla="val 1215"/>
              <a:gd name="f11" fmla="val 154"/>
              <a:gd name="f12" fmla="val 979"/>
              <a:gd name="f13" fmla="val 706"/>
              <a:gd name="f14" fmla="val 317"/>
              <a:gd name="f15" fmla="val 316"/>
              <a:gd name="f16" fmla="val 954"/>
              <a:gd name="f17" fmla="val 129"/>
              <a:gd name="f18" fmla="val 1172"/>
              <a:gd name="f19" fmla="val 323"/>
              <a:gd name="f20" fmla="val 1090"/>
              <a:gd name="f21" fmla="val 1193"/>
              <a:gd name="f22" fmla="val 1232"/>
              <a:gd name="f23" fmla="val 1276"/>
              <a:gd name="f24" fmla="val 1140"/>
              <a:gd name="f25" fmla="+- 0 0 -90"/>
              <a:gd name="f26" fmla="*/ f3 1 1333"/>
              <a:gd name="f27" fmla="*/ f4 1 1298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1333"/>
              <a:gd name="f36" fmla="*/ f32 1 1298"/>
              <a:gd name="f37" fmla="*/ 1333 f33 1"/>
              <a:gd name="f38" fmla="*/ 1031 f32 1"/>
              <a:gd name="f39" fmla="*/ 380 f32 1"/>
              <a:gd name="f40" fmla="*/ 706 f33 1"/>
              <a:gd name="f41" fmla="*/ 0 f32 1"/>
              <a:gd name="f42" fmla="*/ 0 f33 1"/>
              <a:gd name="f43" fmla="*/ 706 f32 1"/>
              <a:gd name="f44" fmla="*/ 323 f33 1"/>
              <a:gd name="f45" fmla="*/ 1298 f32 1"/>
              <a:gd name="f46" fmla="*/ 1090 f33 1"/>
              <a:gd name="f47" fmla="+- f34 0 f1"/>
              <a:gd name="f48" fmla="*/ f37 1 1333"/>
              <a:gd name="f49" fmla="*/ f38 1 1298"/>
              <a:gd name="f50" fmla="*/ f39 1 1298"/>
              <a:gd name="f51" fmla="*/ f40 1 1333"/>
              <a:gd name="f52" fmla="*/ f41 1 1298"/>
              <a:gd name="f53" fmla="*/ f42 1 1333"/>
              <a:gd name="f54" fmla="*/ f43 1 1298"/>
              <a:gd name="f55" fmla="*/ f44 1 1333"/>
              <a:gd name="f56" fmla="*/ f45 1 1298"/>
              <a:gd name="f57" fmla="*/ f46 1 1333"/>
              <a:gd name="f58" fmla="*/ 0 1 f35"/>
              <a:gd name="f59" fmla="*/ f29 1 f35"/>
              <a:gd name="f60" fmla="*/ 0 1 f36"/>
              <a:gd name="f61" fmla="*/ f30 1 f36"/>
              <a:gd name="f62" fmla="*/ f48 1 f35"/>
              <a:gd name="f63" fmla="*/ f49 1 f36"/>
              <a:gd name="f64" fmla="*/ f50 1 f36"/>
              <a:gd name="f65" fmla="*/ f51 1 f35"/>
              <a:gd name="f66" fmla="*/ f52 1 f36"/>
              <a:gd name="f67" fmla="*/ f53 1 f35"/>
              <a:gd name="f68" fmla="*/ f54 1 f36"/>
              <a:gd name="f69" fmla="*/ f55 1 f35"/>
              <a:gd name="f70" fmla="*/ f56 1 f36"/>
              <a:gd name="f71" fmla="*/ f57 1 f35"/>
              <a:gd name="f72" fmla="*/ f58 f26 1"/>
              <a:gd name="f73" fmla="*/ f59 f26 1"/>
              <a:gd name="f74" fmla="*/ f61 f27 1"/>
              <a:gd name="f75" fmla="*/ f60 f27 1"/>
              <a:gd name="f76" fmla="*/ f62 f26 1"/>
              <a:gd name="f77" fmla="*/ f63 f27 1"/>
              <a:gd name="f78" fmla="*/ f64 f27 1"/>
              <a:gd name="f79" fmla="*/ f65 f26 1"/>
              <a:gd name="f80" fmla="*/ f66 f27 1"/>
              <a:gd name="f81" fmla="*/ f67 f26 1"/>
              <a:gd name="f82" fmla="*/ f68 f27 1"/>
              <a:gd name="f83" fmla="*/ f69 f26 1"/>
              <a:gd name="f84" fmla="*/ f70 f27 1"/>
              <a:gd name="f85" fmla="*/ f7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6" y="f77"/>
              </a:cxn>
              <a:cxn ang="f47">
                <a:pos x="f76" y="f78"/>
              </a:cxn>
              <a:cxn ang="f47">
                <a:pos x="f79" y="f80"/>
              </a:cxn>
              <a:cxn ang="f47">
                <a:pos x="f81" y="f82"/>
              </a:cxn>
              <a:cxn ang="f47">
                <a:pos x="f83" y="f84"/>
              </a:cxn>
              <a:cxn ang="f47">
                <a:pos x="f85" y="f84"/>
              </a:cxn>
              <a:cxn ang="f47">
                <a:pos x="f76" y="f77"/>
              </a:cxn>
            </a:cxnLst>
            <a:rect l="f72" t="f75" r="f73" b="f74"/>
            <a:pathLst>
              <a:path w="1333" h="1298">
                <a:moveTo>
                  <a:pt x="f6" y="f8"/>
                </a:moveTo>
                <a:cubicBezTo>
                  <a:pt x="f6" y="f9"/>
                  <a:pt x="f6" y="f9"/>
                  <a:pt x="f6" y="f9"/>
                </a:cubicBezTo>
                <a:cubicBezTo>
                  <a:pt x="f10" y="f11"/>
                  <a:pt x="f12" y="f5"/>
                  <a:pt x="f13" y="f5"/>
                </a:cubicBezTo>
                <a:cubicBezTo>
                  <a:pt x="f14" y="f5"/>
                  <a:pt x="f5" y="f15"/>
                  <a:pt x="f5" y="f13"/>
                </a:cubicBezTo>
                <a:cubicBezTo>
                  <a:pt x="f5" y="f16"/>
                  <a:pt x="f17" y="f18"/>
                  <a:pt x="f19" y="f7"/>
                </a:cubicBezTo>
                <a:cubicBezTo>
                  <a:pt x="f20" y="f7"/>
                  <a:pt x="f20" y="f7"/>
                  <a:pt x="f20" y="f7"/>
                </a:cubicBezTo>
                <a:cubicBezTo>
                  <a:pt x="f21" y="f22"/>
                  <a:pt x="f23" y="f24"/>
                  <a:pt x="f6" y="f8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all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F02B001-5CDC-4534-ADB9-D90D816A734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1041637">
            <a:off x="8022021" y="3231937"/>
            <a:ext cx="3852038" cy="1834057"/>
          </a:xfrm>
        </p:spPr>
        <p:txBody>
          <a:bodyPr>
            <a:noAutofit/>
          </a:bodyPr>
          <a:lstStyle/>
          <a:p>
            <a:pPr lvl="0"/>
            <a:r>
              <a:rPr lang="it-IT" sz="2800" b="1">
                <a:solidFill>
                  <a:srgbClr val="0000FF"/>
                </a:solidFill>
              </a:rPr>
              <a:t>La proprietà commutativa dell’addizione  classe III F</a:t>
            </a:r>
            <a:br>
              <a:rPr lang="it-IT" sz="2800" b="1">
                <a:solidFill>
                  <a:srgbClr val="0000FF"/>
                </a:solidFill>
              </a:rPr>
            </a:br>
            <a:endParaRPr lang="it-IT" sz="2800" b="1">
              <a:solidFill>
                <a:srgbClr val="0000FF"/>
              </a:solidFill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395CB302-7EDE-4127-894A-F0955437A66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21060359">
            <a:off x="7782907" y="5242676"/>
            <a:ext cx="4330260" cy="683285"/>
          </a:xfrm>
        </p:spPr>
        <p:txBody>
          <a:bodyPr/>
          <a:lstStyle/>
          <a:p>
            <a:pPr lvl="0"/>
            <a:r>
              <a:rPr lang="it-IT" sz="2800">
                <a:solidFill>
                  <a:srgbClr val="0000FF"/>
                </a:solidFill>
              </a:rPr>
              <a:t>Doc V. Romano</a:t>
            </a:r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983C199E-6FE7-4103-B553-D5843C923B1C}"/>
              </a:ext>
            </a:extLst>
          </p:cNvPr>
          <p:cNvCxnSpPr>
            <a:cxnSpLocks noMove="1" noResize="1"/>
          </p:cNvCxnSpPr>
          <p:nvPr/>
        </p:nvCxnSpPr>
        <p:spPr>
          <a:xfrm>
            <a:off x="9480334" y="5123794"/>
            <a:ext cx="935413" cy="0"/>
          </a:xfrm>
          <a:prstGeom prst="straightConnector1">
            <a:avLst/>
          </a:prstGeom>
          <a:noFill/>
          <a:ln w="25402" cap="sq">
            <a:solidFill>
              <a:srgbClr val="262626"/>
            </a:solidFill>
            <a:prstDash val="solid"/>
            <a:bevel/>
          </a:ln>
        </p:spPr>
      </p:cxnSp>
      <p:sp>
        <p:nvSpPr>
          <p:cNvPr id="7" name="CasellaDiTesto 5">
            <a:extLst>
              <a:ext uri="{FF2B5EF4-FFF2-40B4-BE49-F238E27FC236}">
                <a16:creationId xmlns:a16="http://schemas.microsoft.com/office/drawing/2014/main" id="{C7ED55CA-1712-4AB7-A939-DD8925190695}"/>
              </a:ext>
            </a:extLst>
          </p:cNvPr>
          <p:cNvSpPr txBox="1"/>
          <p:nvPr/>
        </p:nvSpPr>
        <p:spPr>
          <a:xfrm>
            <a:off x="9359176" y="6657947"/>
            <a:ext cx="2832829" cy="200052"/>
          </a:xfrm>
          <a:prstGeom prst="rect">
            <a:avLst/>
          </a:prstGeom>
          <a:solidFill>
            <a:srgbClr val="000000"/>
          </a:solidFill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7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5" tooltip="https://peregrinacultural.wordpress.com/2010/01/09/meninas-maior-igualdade-melhor-em-matematica/"/>
              </a:rPr>
              <a:t>Questa foto</a:t>
            </a:r>
            <a:r>
              <a:rPr lang="it-IT" sz="7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di Autore sconosciuto è concesso in licenza da </a:t>
            </a:r>
            <a:r>
              <a:rPr lang="it-IT" sz="7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6" tooltip="https://creativecommons.org/licenses/by-nc-nd/3.0/"/>
              </a:rPr>
              <a:t>CC BY-NC-ND</a:t>
            </a:r>
            <a:endParaRPr lang="it-IT" sz="7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8" name="Audio registrato">
            <a:extLst>
              <a:ext uri="{FF2B5EF4-FFF2-40B4-BE49-F238E27FC236}">
                <a16:creationId xmlns:a16="http://schemas.microsoft.com/office/drawing/2014/main" id="{5F994152-F9EC-46D2-A252-8C8CABF08B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36786" y="2372090"/>
            <a:ext cx="1374004" cy="13740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4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gradFill>
          <a:gsLst>
            <a:gs pos="0">
              <a:srgbClr val="F6F8FC"/>
            </a:gs>
            <a:gs pos="100000">
              <a:srgbClr val="ABC0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B94693-28AF-4403-9026-4A8F654F4D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76982"/>
            <a:ext cx="10515600" cy="1927125"/>
          </a:xfrm>
        </p:spPr>
        <p:txBody>
          <a:bodyPr anchorCtr="1"/>
          <a:lstStyle/>
          <a:p>
            <a:pPr lvl="0" algn="ctr"/>
            <a:r>
              <a:rPr lang="it-IT" sz="3600" b="1" i="1">
                <a:solidFill>
                  <a:srgbClr val="0000FF"/>
                </a:solidFill>
              </a:rPr>
              <a:t>Proprietà commutativa dell’addizione</a:t>
            </a:r>
            <a:br>
              <a:rPr lang="it-IT" sz="3600" b="1" i="1">
                <a:solidFill>
                  <a:srgbClr val="0000FF"/>
                </a:solidFill>
              </a:rPr>
            </a:br>
            <a:r>
              <a:rPr lang="it-IT" sz="3600" b="1" i="1">
                <a:solidFill>
                  <a:srgbClr val="0000FF"/>
                </a:solidFill>
              </a:rPr>
              <a:t>Invertendo o cambiando l’ordine degli addendi il risultato non cambia.</a:t>
            </a:r>
            <a:br>
              <a:rPr lang="it-IT" sz="2000"/>
            </a:br>
            <a:endParaRPr lang="it-IT" sz="2000"/>
          </a:p>
        </p:txBody>
      </p:sp>
      <p:pic>
        <p:nvPicPr>
          <p:cNvPr id="3" name="Segnaposto contenuto 5">
            <a:extLst>
              <a:ext uri="{FF2B5EF4-FFF2-40B4-BE49-F238E27FC236}">
                <a16:creationId xmlns:a16="http://schemas.microsoft.com/office/drawing/2014/main" id="{434ED143-283A-45ED-98EE-ED423FB6E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01574" y="2119506"/>
            <a:ext cx="5172075" cy="4180837"/>
          </a:xfrm>
        </p:spPr>
      </p:pic>
      <p:pic>
        <p:nvPicPr>
          <p:cNvPr id="4" name="Segnaposto contenuto 8">
            <a:extLst>
              <a:ext uri="{FF2B5EF4-FFF2-40B4-BE49-F238E27FC236}">
                <a16:creationId xmlns:a16="http://schemas.microsoft.com/office/drawing/2014/main" id="{3E92F9DE-485D-40BB-BF67-C3B8EAD795C6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5"/>
          <a:stretch>
            <a:fillRect/>
          </a:stretch>
        </p:blipFill>
        <p:spPr>
          <a:xfrm>
            <a:off x="418356" y="2119506"/>
            <a:ext cx="5591921" cy="4188546"/>
          </a:xfrm>
        </p:spPr>
      </p:pic>
      <p:pic>
        <p:nvPicPr>
          <p:cNvPr id="5" name="Audio registrato">
            <a:extLst>
              <a:ext uri="{FF2B5EF4-FFF2-40B4-BE49-F238E27FC236}">
                <a16:creationId xmlns:a16="http://schemas.microsoft.com/office/drawing/2014/main" id="{E6DC4D21-FAE2-4B14-8A1A-3EA8BB0126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63254" y="3161940"/>
            <a:ext cx="1876632" cy="18766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gradFill>
          <a:gsLst>
            <a:gs pos="0">
              <a:srgbClr val="F6F8FC"/>
            </a:gs>
            <a:gs pos="100000">
              <a:srgbClr val="ABC0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F5C9F-0986-4A2B-8D38-7DDCC8E950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66803"/>
            <a:ext cx="10515600" cy="2427238"/>
          </a:xfrm>
        </p:spPr>
        <p:txBody>
          <a:bodyPr/>
          <a:lstStyle/>
          <a:p>
            <a:pPr lvl="0"/>
            <a:r>
              <a:rPr lang="it-IT" b="1">
                <a:solidFill>
                  <a:srgbClr val="0000FF"/>
                </a:solidFill>
              </a:rPr>
              <a:t>Per </a:t>
            </a:r>
            <a:r>
              <a:rPr lang="it-IT" b="1">
                <a:solidFill>
                  <a:srgbClr val="FF0000"/>
                </a:solidFill>
              </a:rPr>
              <a:t>verificare</a:t>
            </a:r>
            <a:r>
              <a:rPr lang="it-IT" b="1">
                <a:solidFill>
                  <a:srgbClr val="0000FF"/>
                </a:solidFill>
              </a:rPr>
              <a:t> se un’</a:t>
            </a:r>
            <a:r>
              <a:rPr lang="it-IT" b="1">
                <a:solidFill>
                  <a:srgbClr val="FF0000"/>
                </a:solidFill>
              </a:rPr>
              <a:t>addizione</a:t>
            </a:r>
            <a:r>
              <a:rPr lang="it-IT" b="1">
                <a:solidFill>
                  <a:srgbClr val="0000FF"/>
                </a:solidFill>
              </a:rPr>
              <a:t> è </a:t>
            </a:r>
            <a:r>
              <a:rPr lang="it-IT" b="1">
                <a:solidFill>
                  <a:srgbClr val="FF0000"/>
                </a:solidFill>
              </a:rPr>
              <a:t>esatta</a:t>
            </a:r>
            <a:r>
              <a:rPr lang="it-IT" b="1">
                <a:solidFill>
                  <a:srgbClr val="0000FF"/>
                </a:solidFill>
              </a:rPr>
              <a:t> , puoi eseguire  la </a:t>
            </a:r>
            <a:r>
              <a:rPr lang="it-IT" b="1">
                <a:solidFill>
                  <a:srgbClr val="FF0000"/>
                </a:solidFill>
              </a:rPr>
              <a:t>prova</a:t>
            </a:r>
            <a:r>
              <a:rPr lang="it-IT" b="1">
                <a:solidFill>
                  <a:srgbClr val="0000FF"/>
                </a:solidFill>
              </a:rPr>
              <a:t> dell’addizione con la </a:t>
            </a:r>
            <a:r>
              <a:rPr lang="it-IT" b="1">
                <a:solidFill>
                  <a:srgbClr val="FF0000"/>
                </a:solidFill>
              </a:rPr>
              <a:t>proprietà commutativa</a:t>
            </a:r>
            <a:r>
              <a:rPr lang="it-IT" sz="2400"/>
              <a:t>. </a:t>
            </a:r>
          </a:p>
        </p:txBody>
      </p:sp>
      <p:pic>
        <p:nvPicPr>
          <p:cNvPr id="3" name="Segnaposto contenuto 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8DF6A9CD-A54A-4B68-A956-8AFDFCD10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1443" y="3836548"/>
            <a:ext cx="2086121" cy="2882005"/>
          </a:xfrm>
        </p:spPr>
      </p:pic>
      <p:sp>
        <p:nvSpPr>
          <p:cNvPr id="4" name="Fumetto: ovale 9">
            <a:extLst>
              <a:ext uri="{FF2B5EF4-FFF2-40B4-BE49-F238E27FC236}">
                <a16:creationId xmlns:a16="http://schemas.microsoft.com/office/drawing/2014/main" id="{64018A00-E18E-49F3-AC45-84D1E608948D}"/>
              </a:ext>
            </a:extLst>
          </p:cNvPr>
          <p:cNvSpPr/>
          <p:nvPr/>
        </p:nvSpPr>
        <p:spPr>
          <a:xfrm>
            <a:off x="3077495" y="2466923"/>
            <a:ext cx="3982065" cy="2739258"/>
          </a:xfrm>
          <a:custGeom>
            <a:avLst>
              <a:gd name="f0" fmla="val -2713"/>
              <a:gd name="f1" fmla="val 15155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Cambio</a:t>
            </a:r>
            <a:r>
              <a:rPr lang="it-IT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it-IT" sz="2400" b="1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l’ordine</a:t>
            </a:r>
            <a:r>
              <a:rPr lang="it-IT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degli addendi ed eseguo: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Se i </a:t>
            </a:r>
            <a:r>
              <a:rPr lang="it-IT" sz="2400" b="1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risultati</a:t>
            </a:r>
            <a:r>
              <a:rPr lang="it-IT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sono </a:t>
            </a:r>
            <a:r>
              <a:rPr lang="it-IT" sz="2400" b="1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uguali</a:t>
            </a:r>
            <a:r>
              <a:rPr lang="it-IT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il calcolo è esatto</a:t>
            </a:r>
          </a:p>
        </p:txBody>
      </p:sp>
      <p:pic>
        <p:nvPicPr>
          <p:cNvPr id="5" name="Immagine 10">
            <a:extLst>
              <a:ext uri="{FF2B5EF4-FFF2-40B4-BE49-F238E27FC236}">
                <a16:creationId xmlns:a16="http://schemas.microsoft.com/office/drawing/2014/main" id="{CF9E5176-D2D2-4A62-9E70-39CF354FD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495" y="3429000"/>
            <a:ext cx="4639619" cy="27392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udio registrato">
            <a:extLst>
              <a:ext uri="{FF2B5EF4-FFF2-40B4-BE49-F238E27FC236}">
                <a16:creationId xmlns:a16="http://schemas.microsoft.com/office/drawing/2014/main" id="{57EEA0F5-06D4-4728-B94F-C3BADB6E9E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6233" y="1769492"/>
            <a:ext cx="1394853" cy="13948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blipFill>
          <a:blip r:embed="rId6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CC1F6B-4225-4B4F-9AE5-8851DEA278A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it-IT" b="1">
                <a:solidFill>
                  <a:srgbClr val="FFFF00"/>
                </a:solidFill>
              </a:rPr>
              <a:t>Ora bambini guardiamo questi video che ripetono quanto detto.</a:t>
            </a:r>
          </a:p>
        </p:txBody>
      </p:sp>
      <p:pic>
        <p:nvPicPr>
          <p:cNvPr id="5" name="Audio registrato">
            <a:extLst>
              <a:ext uri="{FF2B5EF4-FFF2-40B4-BE49-F238E27FC236}">
                <a16:creationId xmlns:a16="http://schemas.microsoft.com/office/drawing/2014/main" id="{832015EE-6E8D-4239-8FF7-750A19BCEB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9367" y="5714003"/>
            <a:ext cx="1393262" cy="13932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Elementi multimediali online 6" title="La proprietￃﾠ commutativa dell￢ﾀﾙaddizione">
            <a:hlinkClick r:id="" action="ppaction://media"/>
            <a:extLst>
              <a:ext uri="{FF2B5EF4-FFF2-40B4-BE49-F238E27FC236}">
                <a16:creationId xmlns:a16="http://schemas.microsoft.com/office/drawing/2014/main" id="{6D81AE5C-372E-4838-AA3C-F7813660C6C8}"/>
              </a:ext>
            </a:extLst>
          </p:cNvPr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80776" y="1762897"/>
            <a:ext cx="5939024" cy="4237252"/>
          </a:xfrm>
          <a:prstGeom prst="rect">
            <a:avLst/>
          </a:prstGeom>
        </p:spPr>
      </p:pic>
      <p:pic>
        <p:nvPicPr>
          <p:cNvPr id="6" name="Elementi multimediali online 5" title="La prova dell'addizione">
            <a:hlinkClick r:id="" action="ppaction://media"/>
            <a:extLst>
              <a:ext uri="{FF2B5EF4-FFF2-40B4-BE49-F238E27FC236}">
                <a16:creationId xmlns:a16="http://schemas.microsoft.com/office/drawing/2014/main" id="{737DB3AD-D91B-44FA-9EF3-2FC413043C8C}"/>
              </a:ext>
            </a:extLst>
          </p:cNvPr>
          <p:cNvPicPr>
            <a:picLocks noGrp="1" noRot="1" noChangeAspect="1"/>
          </p:cNvPicPr>
          <p:nvPr>
            <p:ph idx="2"/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6172200" y="1762897"/>
            <a:ext cx="5939020" cy="4237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6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blipFill>
          <a:blip r:embed="rId4"/>
          <a:tile sx="100000" sy="10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794754-F126-4BE1-A397-B5CA3C4D53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460497"/>
          </a:xfrm>
        </p:spPr>
        <p:txBody>
          <a:bodyPr anchorCtr="1">
            <a:noAutofit/>
          </a:bodyPr>
          <a:lstStyle/>
          <a:p>
            <a:pPr lvl="0" algn="ctr"/>
            <a:r>
              <a:rPr lang="it-IT" sz="3200" b="1">
                <a:solidFill>
                  <a:srgbClr val="0000FF"/>
                </a:solidFill>
              </a:rPr>
              <a:t>A questo punto esercitiamoci.</a:t>
            </a:r>
            <a:br>
              <a:rPr lang="it-IT" sz="3200" b="1">
                <a:solidFill>
                  <a:srgbClr val="0000FF"/>
                </a:solidFill>
              </a:rPr>
            </a:br>
            <a:r>
              <a:rPr lang="it-IT" sz="3200" b="1">
                <a:solidFill>
                  <a:srgbClr val="0000FF"/>
                </a:solidFill>
              </a:rPr>
              <a:t>Ricopia sul quaderno i seguenti esercizi ed applica la proprietà commutativa.</a:t>
            </a:r>
            <a:br>
              <a:rPr lang="it-IT" sz="3200" b="1">
                <a:solidFill>
                  <a:srgbClr val="0000FF"/>
                </a:solidFill>
              </a:rPr>
            </a:br>
            <a:r>
              <a:rPr lang="it-IT" sz="3200" b="1">
                <a:solidFill>
                  <a:srgbClr val="0000FF"/>
                </a:solidFill>
              </a:rPr>
              <a:t>Buon lavoro.</a:t>
            </a:r>
          </a:p>
        </p:txBody>
      </p:sp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F413911B-7CD9-4D5A-B269-E585E508A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34068" y="1152985"/>
            <a:ext cx="3954871" cy="5592433"/>
          </a:xfrm>
        </p:spPr>
      </p:pic>
      <p:pic>
        <p:nvPicPr>
          <p:cNvPr id="4" name="Segnaposto contenuto 7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903DFC09-22A4-456E-9B1B-7F14544720A7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6"/>
          <a:stretch>
            <a:fillRect/>
          </a:stretch>
        </p:blipFill>
        <p:spPr>
          <a:xfrm rot="228988">
            <a:off x="7296391" y="1174894"/>
            <a:ext cx="4268172" cy="5548624"/>
          </a:xfrm>
        </p:spPr>
      </p:pic>
      <p:pic>
        <p:nvPicPr>
          <p:cNvPr id="5" name="Audio registrato">
            <a:extLst>
              <a:ext uri="{FF2B5EF4-FFF2-40B4-BE49-F238E27FC236}">
                <a16:creationId xmlns:a16="http://schemas.microsoft.com/office/drawing/2014/main" id="{3C0219AC-74E8-4D23-B483-07686E73D6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48746" y="2579970"/>
            <a:ext cx="1698059" cy="16980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105</Words>
  <Application>Microsoft Office PowerPoint</Application>
  <PresentationFormat>Widescreen</PresentationFormat>
  <Paragraphs>9</Paragraphs>
  <Slides>5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La proprietà commutativa dell’addizione  classe III F </vt:lpstr>
      <vt:lpstr>Proprietà commutativa dell’addizione Invertendo o cambiando l’ordine degli addendi il risultato non cambia. </vt:lpstr>
      <vt:lpstr>Per verificare se un’addizione è esatta , puoi eseguire  la prova dell’addizione con la proprietà commutativa. </vt:lpstr>
      <vt:lpstr>Ora bambini guardiamo questi video che ripetono quanto detto.</vt:lpstr>
      <vt:lpstr>A questo punto esercitiamoci. Ricopia sul quaderno i seguenti esercizi ed applica la proprietà commutativa. Buon lavoro.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proprietà commutativa dell’addizione  classe IV F</dc:title>
  <dc:creator>Vincenzo Romano</dc:creator>
  <cp:lastModifiedBy>Vincenzo Romano</cp:lastModifiedBy>
  <cp:revision>11</cp:revision>
  <dcterms:created xsi:type="dcterms:W3CDTF">2020-11-06T09:51:21Z</dcterms:created>
  <dcterms:modified xsi:type="dcterms:W3CDTF">2020-11-09T06:59:34Z</dcterms:modified>
</cp:coreProperties>
</file>