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2" r:id="rId1"/>
    <p:sldMasterId id="2147483713" r:id="rId2"/>
  </p:sldMasterIdLst>
  <p:sldIdLst>
    <p:sldId id="256" r:id="rId3"/>
    <p:sldId id="257" r:id="rId4"/>
    <p:sldId id="258" r:id="rId5"/>
    <p:sldId id="259" r:id="rId6"/>
    <p:sldId id="263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C738D4-D7F9-4A4D-AE85-76B7CA81A3F4}" v="5" dt="2020-11-19T09:51:26.0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ncenzo Romano" userId="28d6a931cc4a616f" providerId="LiveId" clId="{C5C738D4-D7F9-4A4D-AE85-76B7CA81A3F4}"/>
    <pc:docChg chg="modSld">
      <pc:chgData name="Vincenzo Romano" userId="28d6a931cc4a616f" providerId="LiveId" clId="{C5C738D4-D7F9-4A4D-AE85-76B7CA81A3F4}" dt="2020-11-19T14:45:29.672" v="16" actId="1076"/>
      <pc:docMkLst>
        <pc:docMk/>
      </pc:docMkLst>
      <pc:sldChg chg="modSp">
        <pc:chgData name="Vincenzo Romano" userId="28d6a931cc4a616f" providerId="LiveId" clId="{C5C738D4-D7F9-4A4D-AE85-76B7CA81A3F4}" dt="2020-11-19T09:09:12.911" v="1" actId="1076"/>
        <pc:sldMkLst>
          <pc:docMk/>
          <pc:sldMk cId="791892566" sldId="256"/>
        </pc:sldMkLst>
        <pc:picChg chg="mod">
          <ac:chgData name="Vincenzo Romano" userId="28d6a931cc4a616f" providerId="LiveId" clId="{C5C738D4-D7F9-4A4D-AE85-76B7CA81A3F4}" dt="2020-11-19T09:09:12.911" v="1" actId="1076"/>
          <ac:picMkLst>
            <pc:docMk/>
            <pc:sldMk cId="791892566" sldId="256"/>
            <ac:picMk id="5" creationId="{E47FCEC4-8D06-40F5-88CE-D10BE2EE25E0}"/>
          </ac:picMkLst>
        </pc:picChg>
      </pc:sldChg>
      <pc:sldChg chg="modSp">
        <pc:chgData name="Vincenzo Romano" userId="28d6a931cc4a616f" providerId="LiveId" clId="{C5C738D4-D7F9-4A4D-AE85-76B7CA81A3F4}" dt="2020-11-19T14:45:29.672" v="16" actId="1076"/>
        <pc:sldMkLst>
          <pc:docMk/>
          <pc:sldMk cId="3225646125" sldId="257"/>
        </pc:sldMkLst>
        <pc:picChg chg="mod">
          <ac:chgData name="Vincenzo Romano" userId="28d6a931cc4a616f" providerId="LiveId" clId="{C5C738D4-D7F9-4A4D-AE85-76B7CA81A3F4}" dt="2020-11-19T14:45:29.672" v="16" actId="1076"/>
          <ac:picMkLst>
            <pc:docMk/>
            <pc:sldMk cId="3225646125" sldId="257"/>
            <ac:picMk id="3" creationId="{07C0A39C-1B7C-4B27-BB7E-8AC8A4AAF7E0}"/>
          </ac:picMkLst>
        </pc:picChg>
      </pc:sldChg>
      <pc:sldChg chg="modSp">
        <pc:chgData name="Vincenzo Romano" userId="28d6a931cc4a616f" providerId="LiveId" clId="{C5C738D4-D7F9-4A4D-AE85-76B7CA81A3F4}" dt="2020-11-19T14:45:25.047" v="15" actId="1076"/>
        <pc:sldMkLst>
          <pc:docMk/>
          <pc:sldMk cId="1919149027" sldId="258"/>
        </pc:sldMkLst>
        <pc:picChg chg="mod">
          <ac:chgData name="Vincenzo Romano" userId="28d6a931cc4a616f" providerId="LiveId" clId="{C5C738D4-D7F9-4A4D-AE85-76B7CA81A3F4}" dt="2020-11-19T14:45:25.047" v="15" actId="1076"/>
          <ac:picMkLst>
            <pc:docMk/>
            <pc:sldMk cId="1919149027" sldId="258"/>
            <ac:picMk id="3" creationId="{BE972006-B438-4496-8521-07854F329A4C}"/>
          </ac:picMkLst>
        </pc:picChg>
      </pc:sldChg>
      <pc:sldChg chg="modSp">
        <pc:chgData name="Vincenzo Romano" userId="28d6a931cc4a616f" providerId="LiveId" clId="{C5C738D4-D7F9-4A4D-AE85-76B7CA81A3F4}" dt="2020-11-19T14:45:12.662" v="11" actId="1076"/>
        <pc:sldMkLst>
          <pc:docMk/>
          <pc:sldMk cId="2685767254" sldId="259"/>
        </pc:sldMkLst>
        <pc:picChg chg="mod">
          <ac:chgData name="Vincenzo Romano" userId="28d6a931cc4a616f" providerId="LiveId" clId="{C5C738D4-D7F9-4A4D-AE85-76B7CA81A3F4}" dt="2020-11-19T14:45:12.662" v="11" actId="1076"/>
          <ac:picMkLst>
            <pc:docMk/>
            <pc:sldMk cId="2685767254" sldId="259"/>
            <ac:picMk id="3" creationId="{C6ED4109-78D1-41C8-A5D9-7323C686B143}"/>
          </ac:picMkLst>
        </pc:picChg>
      </pc:sldChg>
      <pc:sldChg chg="modSp">
        <pc:chgData name="Vincenzo Romano" userId="28d6a931cc4a616f" providerId="LiveId" clId="{C5C738D4-D7F9-4A4D-AE85-76B7CA81A3F4}" dt="2020-11-19T14:45:17.143" v="13" actId="14100"/>
        <pc:sldMkLst>
          <pc:docMk/>
          <pc:sldMk cId="4155707773" sldId="263"/>
        </pc:sldMkLst>
        <pc:picChg chg="mod">
          <ac:chgData name="Vincenzo Romano" userId="28d6a931cc4a616f" providerId="LiveId" clId="{C5C738D4-D7F9-4A4D-AE85-76B7CA81A3F4}" dt="2020-11-19T14:45:17.143" v="13" actId="14100"/>
          <ac:picMkLst>
            <pc:docMk/>
            <pc:sldMk cId="4155707773" sldId="263"/>
            <ac:picMk id="3" creationId="{5968A374-D936-45FB-ABC5-1778AC399C06}"/>
          </ac:picMkLst>
        </pc:picChg>
      </pc:sldChg>
    </pc:docChg>
  </pc:docChgLst>
  <pc:docChgLst>
    <pc:chgData name="Vincenzo Romano" userId="28d6a931cc4a616f" providerId="LiveId" clId="{7D9E1FFA-ADC6-4C09-ABEE-36760FDA89FC}"/>
    <pc:docChg chg="custSel delSld modSld">
      <pc:chgData name="Vincenzo Romano" userId="28d6a931cc4a616f" providerId="LiveId" clId="{7D9E1FFA-ADC6-4C09-ABEE-36760FDA89FC}" dt="2020-11-19T08:57:00.267" v="20" actId="20577"/>
      <pc:docMkLst>
        <pc:docMk/>
      </pc:docMkLst>
      <pc:sldChg chg="modSp">
        <pc:chgData name="Vincenzo Romano" userId="28d6a931cc4a616f" providerId="LiveId" clId="{7D9E1FFA-ADC6-4C09-ABEE-36760FDA89FC}" dt="2020-11-19T08:56:10.929" v="15" actId="20577"/>
        <pc:sldMkLst>
          <pc:docMk/>
          <pc:sldMk cId="791892566" sldId="256"/>
        </pc:sldMkLst>
        <pc:spChg chg="mod">
          <ac:chgData name="Vincenzo Romano" userId="28d6a931cc4a616f" providerId="LiveId" clId="{7D9E1FFA-ADC6-4C09-ABEE-36760FDA89FC}" dt="2020-11-19T08:56:10.929" v="15" actId="20577"/>
          <ac:spMkLst>
            <pc:docMk/>
            <pc:sldMk cId="791892566" sldId="256"/>
            <ac:spMk id="2" creationId="{98CAE371-99DF-4C05-B493-A7C9ED79D689}"/>
          </ac:spMkLst>
        </pc:spChg>
      </pc:sldChg>
      <pc:sldChg chg="del">
        <pc:chgData name="Vincenzo Romano" userId="28d6a931cc4a616f" providerId="LiveId" clId="{7D9E1FFA-ADC6-4C09-ABEE-36760FDA89FC}" dt="2020-11-19T08:56:33.956" v="16" actId="2696"/>
        <pc:sldMkLst>
          <pc:docMk/>
          <pc:sldMk cId="3521000804" sldId="260"/>
        </pc:sldMkLst>
      </pc:sldChg>
      <pc:sldChg chg="del">
        <pc:chgData name="Vincenzo Romano" userId="28d6a931cc4a616f" providerId="LiveId" clId="{7D9E1FFA-ADC6-4C09-ABEE-36760FDA89FC}" dt="2020-11-19T08:56:43.145" v="17" actId="2696"/>
        <pc:sldMkLst>
          <pc:docMk/>
          <pc:sldMk cId="3034619043" sldId="261"/>
        </pc:sldMkLst>
      </pc:sldChg>
      <pc:sldChg chg="del">
        <pc:chgData name="Vincenzo Romano" userId="28d6a931cc4a616f" providerId="LiveId" clId="{7D9E1FFA-ADC6-4C09-ABEE-36760FDA89FC}" dt="2020-11-19T08:56:46.200" v="18" actId="2696"/>
        <pc:sldMkLst>
          <pc:docMk/>
          <pc:sldMk cId="3172856901" sldId="262"/>
        </pc:sldMkLst>
      </pc:sldChg>
      <pc:sldChg chg="modSp">
        <pc:chgData name="Vincenzo Romano" userId="28d6a931cc4a616f" providerId="LiveId" clId="{7D9E1FFA-ADC6-4C09-ABEE-36760FDA89FC}" dt="2020-11-19T08:57:00.267" v="20" actId="20577"/>
        <pc:sldMkLst>
          <pc:docMk/>
          <pc:sldMk cId="4155707773" sldId="263"/>
        </pc:sldMkLst>
        <pc:spChg chg="mod">
          <ac:chgData name="Vincenzo Romano" userId="28d6a931cc4a616f" providerId="LiveId" clId="{7D9E1FFA-ADC6-4C09-ABEE-36760FDA89FC}" dt="2020-11-19T08:57:00.267" v="20" actId="20577"/>
          <ac:spMkLst>
            <pc:docMk/>
            <pc:sldMk cId="4155707773" sldId="263"/>
            <ac:spMk id="2" creationId="{755FA28E-F70C-4995-BED8-204D535671E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11/19/2020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9865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401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2EDB8D0-98ED-4B86-9D5F-E61ADC70144D}" type="datetimeFigureOut">
              <a:rPr lang="en-US" smtClean="0"/>
              <a:pPr/>
              <a:t>11/19/2020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668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208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microsoft.com/office/2017/06/relationships/model3d" Target="../media/model3d1.glb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video" Target="https://www.youtube.com/embed/Ti3JS7XTCcs?feature=oembed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6.jpeg"/><Relationship Id="rId4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4" name="Rectangle 21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8CAE371-99DF-4C05-B493-A7C9ED79D6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4716" y="739978"/>
            <a:ext cx="5334930" cy="3004145"/>
          </a:xfrm>
        </p:spPr>
        <p:txBody>
          <a:bodyPr>
            <a:normAutofit/>
          </a:bodyPr>
          <a:lstStyle/>
          <a:p>
            <a:r>
              <a:rPr lang="it-IT" sz="4200" dirty="0"/>
              <a:t>«La proprietà associativa  della moltiplicazione».</a:t>
            </a:r>
            <a:br>
              <a:rPr lang="it-IT" sz="4200" dirty="0"/>
            </a:br>
            <a:r>
              <a:rPr lang="it-IT" sz="4200" dirty="0"/>
              <a:t>Classe IV F plesso «</a:t>
            </a:r>
            <a:r>
              <a:rPr lang="it-IT" sz="4200" dirty="0" err="1"/>
              <a:t>Frà</a:t>
            </a:r>
            <a:r>
              <a:rPr lang="it-IT" sz="4200" dirty="0"/>
              <a:t> Siciliano».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14ABF5A-DE43-4DD9-9689-031DA10125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4715" y="3836197"/>
            <a:ext cx="5334931" cy="2189214"/>
          </a:xfrm>
        </p:spPr>
        <p:txBody>
          <a:bodyPr>
            <a:normAutofit/>
          </a:bodyPr>
          <a:lstStyle/>
          <a:p>
            <a:r>
              <a:rPr lang="it-IT" sz="2800" b="1" dirty="0"/>
              <a:t>Docente </a:t>
            </a:r>
          </a:p>
          <a:p>
            <a:r>
              <a:rPr lang="it-IT" sz="2800" b="1" dirty="0"/>
              <a:t>Vincenzo Romano</a:t>
            </a:r>
          </a:p>
        </p:txBody>
      </p:sp>
      <p:sp>
        <p:nvSpPr>
          <p:cNvPr id="245" name="Freeform: Shape 23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6" name="Freeform: Shape 25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7" name="Freeform: Shape 27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8" name="Freeform: Shape 31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3">
            <a:extLst>
              <a:ext uri="{FF2B5EF4-FFF2-40B4-BE49-F238E27FC236}">
                <a16:creationId xmlns:a16="http://schemas.microsoft.com/office/drawing/2014/main" id="{26455710-CA7B-4590-8F2D-FE5DDFE6D2B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706" r="26544" b="-1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Modello 3D 3" descr="Aereo acrobatico">
                <a:extLst>
                  <a:ext uri="{FF2B5EF4-FFF2-40B4-BE49-F238E27FC236}">
                    <a16:creationId xmlns:a16="http://schemas.microsoft.com/office/drawing/2014/main" id="{2C9919EE-5CA5-4AAF-8DE9-4DA25C14A04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24343094"/>
                  </p:ext>
                </p:extLst>
              </p:nvPr>
            </p:nvGraphicFramePr>
            <p:xfrm>
              <a:off x="6105549" y="3642045"/>
              <a:ext cx="5222974" cy="4151721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5222974" cy="4151721"/>
                    </a:xfrm>
                    <a:prstGeom prst="rect">
                      <a:avLst/>
                    </a:prstGeom>
                  </am3d:spPr>
                  <am3d:camera>
                    <am3d:pos x="0" y="0" z="5998245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078456" d="1000000"/>
                    <am3d:preTrans dx="1061841" dy="-16557961" dz="-1389024"/>
                    <am3d:scale>
                      <am3d:sx n="1000000" d="1000000"/>
                      <am3d:sy n="1000000" d="1000000"/>
                      <am3d:sz n="1000000" d="1000000"/>
                    </am3d:scale>
                    <am3d:rot ax="1449115" ay="2682634" az="1050522"/>
                    <am3d:postTrans dx="0" dy="0" dz="0"/>
                  </am3d:trans>
                  <am3d:raster rName="Office3DRenderer" rVer="16.0.8326">
                    <am3d:blip r:embed="rId6"/>
                  </am3d:raster>
                  <am3d:extLst>
                    <a:ext uri="{9A65AA19-BECB-4387-8358-8AD5134E1D82}">
                      <a3danim:embedAnim xmlns:a3danim="http://schemas.microsoft.com/office/drawing/2018/animation/model3d" animId="0">
                        <a3danim:animPr length="6633" count="indefinite"/>
                      </a3danim:embedAnim>
                    </a:ext>
                    <a:ext uri="{E9DE012E-A134-456F-84FE-255F9AAD75C6}">
                      <a3danim:posterFrame xmlns:a3danim="http://schemas.microsoft.com/office/drawing/2018/animation/model3d" animId="0"/>
                    </a:ext>
                  </am3d:extLst>
                  <am3d:objViewport viewportSz="5418667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Modello 3D 3" descr="Aereo acrobatico">
                <a:extLst>
                  <a:ext uri="{FF2B5EF4-FFF2-40B4-BE49-F238E27FC236}">
                    <a16:creationId xmlns:a16="http://schemas.microsoft.com/office/drawing/2014/main" id="{2C9919EE-5CA5-4AAF-8DE9-4DA25C14A04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05549" y="3642045"/>
                <a:ext cx="5222974" cy="4151721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E47FCEC4-8D06-40F5-88CE-D10BE2EE25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43121" y="3210107"/>
            <a:ext cx="1597615" cy="159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892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0" presetClass="emph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6633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embedded1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0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301E07F-4F79-4B58-8698-EF24DC1EC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E58B2195-5055-402F-A3E7-53FF0E498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5836" y="775849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2F48BDA-4756-4EB0-A195-3A5B5FAA52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2219" y="1771936"/>
            <a:ext cx="4771516" cy="3535819"/>
          </a:xfrm>
        </p:spPr>
        <p:txBody>
          <a:bodyPr>
            <a:normAutofit fontScale="90000"/>
          </a:bodyPr>
          <a:lstStyle/>
          <a:p>
            <a:r>
              <a:rPr lang="it-IT" sz="4200" dirty="0">
                <a:solidFill>
                  <a:srgbClr val="FFFFFF"/>
                </a:solidFill>
              </a:rPr>
              <a:t>C’è un modo più semplice per calcolare moltiplicazioni con più fattori:</a:t>
            </a:r>
            <a:br>
              <a:rPr lang="it-IT" sz="4200" dirty="0">
                <a:solidFill>
                  <a:srgbClr val="FFFFFF"/>
                </a:solidFill>
              </a:rPr>
            </a:br>
            <a:r>
              <a:rPr lang="it-IT" sz="4200" dirty="0">
                <a:solidFill>
                  <a:srgbClr val="FFFFFF"/>
                </a:solidFill>
              </a:rPr>
              <a:t>«Se sostituisco a due fattori il loro prodotto, il risultato non cambia».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EE6F773-742A-491A-9A00-A2A150DF5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4368" y="366810"/>
            <a:ext cx="6124381" cy="61243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31D5711-1B06-47F3-A6F7-432115C741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949" y="2448699"/>
            <a:ext cx="4732854" cy="2182295"/>
          </a:xfrm>
          <a:custGeom>
            <a:avLst/>
            <a:gdLst/>
            <a:ahLst/>
            <a:cxnLst/>
            <a:rect l="l" t="t" r="r" b="b"/>
            <a:pathLst>
              <a:path w="4273177" h="4470400">
                <a:moveTo>
                  <a:pt x="75080" y="0"/>
                </a:moveTo>
                <a:lnTo>
                  <a:pt x="4198097" y="0"/>
                </a:lnTo>
                <a:cubicBezTo>
                  <a:pt x="4239563" y="0"/>
                  <a:pt x="4273177" y="33614"/>
                  <a:pt x="4273177" y="75080"/>
                </a:cubicBezTo>
                <a:lnTo>
                  <a:pt x="4273177" y="4395320"/>
                </a:lnTo>
                <a:cubicBezTo>
                  <a:pt x="4273177" y="4436786"/>
                  <a:pt x="4239563" y="4470400"/>
                  <a:pt x="4198097" y="4470400"/>
                </a:cubicBezTo>
                <a:lnTo>
                  <a:pt x="75080" y="4470400"/>
                </a:lnTo>
                <a:cubicBezTo>
                  <a:pt x="33614" y="4470400"/>
                  <a:pt x="0" y="4436786"/>
                  <a:pt x="0" y="4395320"/>
                </a:cubicBezTo>
                <a:lnTo>
                  <a:pt x="0" y="75080"/>
                </a:lnTo>
                <a:cubicBezTo>
                  <a:pt x="0" y="33614"/>
                  <a:pt x="33614" y="0"/>
                  <a:pt x="75080" y="0"/>
                </a:cubicBezTo>
                <a:close/>
              </a:path>
            </a:pathLst>
          </a:custGeom>
        </p:spPr>
      </p:pic>
      <p:pic>
        <p:nvPicPr>
          <p:cNvPr id="3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07C0A39C-1B7C-4B27-BB7E-8AC8A4AAF7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46062" y="5044553"/>
            <a:ext cx="1894109" cy="189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646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92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8930EBA3-4D2E-42E8-B828-834555328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E58B2195-5055-402F-A3E7-53FF0E498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5836" y="775849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F993D1D-D6E7-4B0B-8482-B0E0A6FB18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9700" y="2053790"/>
            <a:ext cx="5058830" cy="2632510"/>
          </a:xfrm>
        </p:spPr>
        <p:txBody>
          <a:bodyPr>
            <a:noAutofit/>
          </a:bodyPr>
          <a:lstStyle/>
          <a:p>
            <a:r>
              <a:rPr lang="it-IT" sz="6600" dirty="0">
                <a:solidFill>
                  <a:schemeClr val="accent4">
                    <a:lumMod val="75000"/>
                  </a:schemeClr>
                </a:solidFill>
              </a:rPr>
              <a:t>Ancora qualche esempio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3C4B56C-55DC-4FE5-8F10-1B21B7A04D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483" y="153519"/>
            <a:ext cx="4782201" cy="6550962"/>
          </a:xfrm>
          <a:custGeom>
            <a:avLst/>
            <a:gdLst/>
            <a:ahLst/>
            <a:cxnLst/>
            <a:rect l="l" t="t" r="r" b="b"/>
            <a:pathLst>
              <a:path w="6094252" h="6857998">
                <a:moveTo>
                  <a:pt x="0" y="0"/>
                </a:moveTo>
                <a:lnTo>
                  <a:pt x="5898122" y="0"/>
                </a:lnTo>
                <a:cubicBezTo>
                  <a:pt x="6006442" y="0"/>
                  <a:pt x="6094252" y="87810"/>
                  <a:pt x="6094252" y="196130"/>
                </a:cubicBezTo>
                <a:lnTo>
                  <a:pt x="6094252" y="6661869"/>
                </a:lnTo>
                <a:cubicBezTo>
                  <a:pt x="6094252" y="6756649"/>
                  <a:pt x="6027023" y="6835726"/>
                  <a:pt x="5937649" y="6854015"/>
                </a:cubicBezTo>
                <a:lnTo>
                  <a:pt x="5898132" y="6857998"/>
                </a:lnTo>
                <a:lnTo>
                  <a:pt x="0" y="6857998"/>
                </a:lnTo>
                <a:close/>
              </a:path>
            </a:pathLst>
          </a:custGeom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528AA953-F4F9-4DC5-97C7-491F4AF93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97079" y="5607717"/>
            <a:ext cx="513442" cy="49951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BE972006-B438-4496-8521-07854F329A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23008" y="1940118"/>
            <a:ext cx="1733384" cy="1733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149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08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F138222-D274-4866-96E7-C3B1D6DA8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5888E255-D20B-4F26-B9DA-3DF036797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08D27D9-B67A-4F80-9195-2D024FA878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7290" y="1806857"/>
            <a:ext cx="4635500" cy="2732740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rgbClr val="FFFFFF"/>
                </a:solidFill>
              </a:rPr>
              <a:t>Guardiamo il video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2AD46D6-02D6-45B3-921C-F4033826E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2790" y="5367348"/>
            <a:ext cx="616353" cy="599633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Elementi multimediali online 3" title="Proprietￃﾠ associativa della moltiplicazione | Khan Academy">
            <a:hlinkClick r:id="" action="ppaction://media"/>
            <a:extLst>
              <a:ext uri="{FF2B5EF4-FFF2-40B4-BE49-F238E27FC236}">
                <a16:creationId xmlns:a16="http://schemas.microsoft.com/office/drawing/2014/main" id="{7E91F963-D1AF-4C2B-AE55-82535C888DD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5105400" y="891019"/>
            <a:ext cx="7086600" cy="5243081"/>
          </a:xfrm>
          <a:custGeom>
            <a:avLst/>
            <a:gdLst/>
            <a:ahLst/>
            <a:cxnLst/>
            <a:rect l="l" t="t" r="r" b="b"/>
            <a:pathLst>
              <a:path w="5051479" h="5503900">
                <a:moveTo>
                  <a:pt x="151948" y="0"/>
                </a:moveTo>
                <a:lnTo>
                  <a:pt x="4899531" y="0"/>
                </a:lnTo>
                <a:cubicBezTo>
                  <a:pt x="4983450" y="0"/>
                  <a:pt x="5051479" y="68029"/>
                  <a:pt x="5051479" y="151948"/>
                </a:cubicBezTo>
                <a:lnTo>
                  <a:pt x="5051479" y="5351952"/>
                </a:lnTo>
                <a:cubicBezTo>
                  <a:pt x="5051479" y="5435871"/>
                  <a:pt x="4983450" y="5503900"/>
                  <a:pt x="4899531" y="5503900"/>
                </a:cubicBezTo>
                <a:lnTo>
                  <a:pt x="151948" y="5503900"/>
                </a:lnTo>
                <a:cubicBezTo>
                  <a:pt x="68029" y="5503900"/>
                  <a:pt x="0" y="5435871"/>
                  <a:pt x="0" y="5351952"/>
                </a:cubicBezTo>
                <a:lnTo>
                  <a:pt x="0" y="151948"/>
                </a:lnTo>
                <a:cubicBezTo>
                  <a:pt x="0" y="68029"/>
                  <a:pt x="68029" y="0"/>
                  <a:pt x="151948" y="0"/>
                </a:cubicBezTo>
                <a:close/>
              </a:path>
            </a:pathLst>
          </a:custGeom>
        </p:spPr>
      </p:pic>
      <p:pic>
        <p:nvPicPr>
          <p:cNvPr id="3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C6ED4109-78D1-41C8-A5D9-7323C686B14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61792" y="4348489"/>
            <a:ext cx="1134701" cy="113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767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4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301E07F-4F79-4B58-8698-EF24DC1EC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E58B2195-5055-402F-A3E7-53FF0E498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5836" y="775849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55FA28E-F70C-4995-BED8-204D535671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921277"/>
            <a:ext cx="5130798" cy="2750419"/>
          </a:xfrm>
        </p:spPr>
        <p:txBody>
          <a:bodyPr>
            <a:normAutofit/>
          </a:bodyPr>
          <a:lstStyle/>
          <a:p>
            <a:r>
              <a:rPr lang="it-IT" sz="3800" dirty="0">
                <a:solidFill>
                  <a:schemeClr val="accent5">
                    <a:lumMod val="50000"/>
                  </a:schemeClr>
                </a:solidFill>
              </a:rPr>
              <a:t>Ora approfondite la proprietà ed esercitatevi  alla pagina 28 del vostro testo e buon lavoro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8100AFC-2484-4B88-806C-3020A36B5E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2367" y="643467"/>
            <a:ext cx="4094732" cy="5571065"/>
          </a:xfrm>
          <a:custGeom>
            <a:avLst/>
            <a:gdLst/>
            <a:ahLst/>
            <a:cxnLst/>
            <a:rect l="l" t="t" r="r" b="b"/>
            <a:pathLst>
              <a:path w="5227983" h="3454842">
                <a:moveTo>
                  <a:pt x="102712" y="0"/>
                </a:moveTo>
                <a:lnTo>
                  <a:pt x="5125271" y="0"/>
                </a:lnTo>
                <a:cubicBezTo>
                  <a:pt x="5181997" y="0"/>
                  <a:pt x="5227983" y="45986"/>
                  <a:pt x="5227983" y="102712"/>
                </a:cubicBezTo>
                <a:lnTo>
                  <a:pt x="5227983" y="3352130"/>
                </a:lnTo>
                <a:cubicBezTo>
                  <a:pt x="5227983" y="3408856"/>
                  <a:pt x="5181997" y="3454842"/>
                  <a:pt x="5125271" y="3454842"/>
                </a:cubicBezTo>
                <a:lnTo>
                  <a:pt x="102712" y="3454842"/>
                </a:lnTo>
                <a:cubicBezTo>
                  <a:pt x="45986" y="3454842"/>
                  <a:pt x="0" y="3408856"/>
                  <a:pt x="0" y="3352130"/>
                </a:cubicBezTo>
                <a:lnTo>
                  <a:pt x="0" y="102712"/>
                </a:lnTo>
                <a:cubicBezTo>
                  <a:pt x="0" y="45986"/>
                  <a:pt x="45986" y="0"/>
                  <a:pt x="102712" y="0"/>
                </a:cubicBezTo>
                <a:close/>
              </a:path>
            </a:pathLst>
          </a:custGeom>
        </p:spPr>
      </p:pic>
      <p:pic>
        <p:nvPicPr>
          <p:cNvPr id="3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5968A374-D936-45FB-ABC5-1778AC399C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28377" y="388815"/>
            <a:ext cx="1614914" cy="161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707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hapesVTI">
  <a:themeElements>
    <a:clrScheme name="AnalogousFromDarkSeedLeftStep">
      <a:dk1>
        <a:srgbClr val="000000"/>
      </a:dk1>
      <a:lt1>
        <a:srgbClr val="FFFFFF"/>
      </a:lt1>
      <a:dk2>
        <a:srgbClr val="281B10"/>
      </a:dk2>
      <a:lt2>
        <a:srgbClr val="FFF9F5"/>
      </a:lt2>
      <a:accent1>
        <a:srgbClr val="EE7661"/>
      </a:accent1>
      <a:accent2>
        <a:srgbClr val="4E91F0"/>
      </a:accent2>
      <a:accent3>
        <a:srgbClr val="5B5260"/>
      </a:accent3>
      <a:accent4>
        <a:srgbClr val="2CC3B4"/>
      </a:accent4>
      <a:accent5>
        <a:srgbClr val="C097F8"/>
      </a:accent5>
      <a:accent6>
        <a:srgbClr val="FF9514"/>
      </a:accent6>
      <a:hlink>
        <a:srgbClr val="E50CBC"/>
      </a:hlink>
      <a:folHlink>
        <a:srgbClr val="6257FF"/>
      </a:folHlink>
    </a:clrScheme>
    <a:fontScheme name="Festival">
      <a:majorFont>
        <a:latin typeface="Aharon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ppt/theme/theme2.xml><?xml version="1.0" encoding="utf-8"?>
<a:theme xmlns:a="http://schemas.openxmlformats.org/drawingml/2006/main" name="BrushVTI">
  <a:themeElements>
    <a:clrScheme name="AnalogousFromDarkSeedLeftStep">
      <a:dk1>
        <a:srgbClr val="000000"/>
      </a:dk1>
      <a:lt1>
        <a:srgbClr val="FFFFFF"/>
      </a:lt1>
      <a:dk2>
        <a:srgbClr val="37371F"/>
      </a:dk2>
      <a:lt2>
        <a:srgbClr val="E8E2E4"/>
      </a:lt2>
      <a:accent1>
        <a:srgbClr val="46B28B"/>
      </a:accent1>
      <a:accent2>
        <a:srgbClr val="3BB155"/>
      </a:accent2>
      <a:accent3>
        <a:srgbClr val="5BB346"/>
      </a:accent3>
      <a:accent4>
        <a:srgbClr val="80AD39"/>
      </a:accent4>
      <a:accent5>
        <a:srgbClr val="A7A441"/>
      </a:accent5>
      <a:accent6>
        <a:srgbClr val="B17D3B"/>
      </a:accent6>
      <a:hlink>
        <a:srgbClr val="7B882D"/>
      </a:hlink>
      <a:folHlink>
        <a:srgbClr val="7F7F7F"/>
      </a:folHlink>
    </a:clrScheme>
    <a:fontScheme name="Custom 3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68</Words>
  <Application>Microsoft Office PowerPoint</Application>
  <PresentationFormat>Widescreen</PresentationFormat>
  <Paragraphs>7</Paragraphs>
  <Slides>5</Slides>
  <Notes>0</Notes>
  <HiddenSlides>0</HiddenSlides>
  <MMClips>6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5</vt:i4>
      </vt:variant>
    </vt:vector>
  </HeadingPairs>
  <TitlesOfParts>
    <vt:vector size="12" baseType="lpstr">
      <vt:lpstr>Aharoni</vt:lpstr>
      <vt:lpstr>Arial</vt:lpstr>
      <vt:lpstr>Avenir Next LT Pro</vt:lpstr>
      <vt:lpstr>Calibri</vt:lpstr>
      <vt:lpstr>Century Gothic</vt:lpstr>
      <vt:lpstr>ShapesVTI</vt:lpstr>
      <vt:lpstr>BrushVTI</vt:lpstr>
      <vt:lpstr>«La proprietà associativa  della moltiplicazione». Classe IV F plesso «Frà Siciliano».</vt:lpstr>
      <vt:lpstr>C’è un modo più semplice per calcolare moltiplicazioni con più fattori: «Se sostituisco a due fattori il loro prodotto, il risultato non cambia».</vt:lpstr>
      <vt:lpstr>Ancora qualche esempio</vt:lpstr>
      <vt:lpstr>Guardiamo il video</vt:lpstr>
      <vt:lpstr>Ora approfondite la proprietà ed esercitatevi  alla pagina 28 del vostro testo e buon lavoro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«La proprietà associativa e distributiva  della moltiplicazione». Classe IV F plesso «Frà Siciliano».</dc:title>
  <dc:creator>Vincenzo Romano</dc:creator>
  <cp:lastModifiedBy>Vincenzo Romano</cp:lastModifiedBy>
  <cp:revision>1</cp:revision>
  <dcterms:created xsi:type="dcterms:W3CDTF">2020-11-16T10:37:39Z</dcterms:created>
  <dcterms:modified xsi:type="dcterms:W3CDTF">2020-11-19T14:45:34Z</dcterms:modified>
</cp:coreProperties>
</file>