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B4D95-F408-4079-A600-6E73DBC41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027AF4-1DB3-426D-9990-305A5403D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35138-E761-4B6E-9486-5146FCEE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2FCC2B-C5E0-43B8-A4A9-0B48B0D4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3301BF-E910-44E9-84B7-8B025F8C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25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0A6FA-D7C6-4D53-9F3A-7669685F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97C75A-2131-49E0-9F4F-B19422B6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012680-502E-447B-A3EB-FE9660F3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424716-D576-44EC-BAA9-8B28AAA2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AF6E8D-D22A-45FB-9896-A1656632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17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4DC8DC-6998-4ACF-B3C2-DD309FD15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BF6A28-FFA6-4D65-8F75-C474BD2E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530FDE-CD7C-43AE-9CD9-B153CDB1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00AEA6-93F6-4307-9C6F-8E51BF75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8171F0-3FDD-4005-8706-478B0427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67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CCACE-2405-4139-9855-8952817D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39AAA0-6393-437F-A21C-6152646FB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3D44C2-7A2C-4686-B449-660BB096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E8DDB7-6BD1-4717-AA84-CCEDC038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FECAA9-1C5B-4289-8235-46C8B3D3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08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E0A573-8CE5-4714-BDB0-077F578FF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972B51-3A5E-407B-B99E-6FEE692C0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53EB21-C3B7-4CBA-A61A-854900A3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6D5CE3-532E-49CA-B932-52B55B57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11543E-A357-427B-A71E-91E5713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8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D6B976-726C-4AE8-A319-A2E81284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A63C56-17BB-4FB9-A4D0-BEE117AC2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5AF751-3B07-4000-AEA9-7B15D5EB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C2ED2A-D929-4468-9AE2-10C5B6D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769BA7-940D-4256-AFB6-FCDCD7A5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9C8DE0-83B0-4E58-8FA0-90D93843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52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82EBF1-833F-4556-AF54-4A40967B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D4D977-4BE3-488D-B508-01D191F74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197F92-C9DC-4851-912F-703F1B055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FA151AE-0C24-4150-AED8-CC043AC4C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1EFE51-7BAD-4302-95FB-92043F76D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FA8177-A3D7-4C27-BAD1-0A1A7BCF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4362F59-57B2-45C6-95A8-149C16DD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918732-D212-4AD4-8DB0-F1033A849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14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44DF5-F5A4-42EC-89AF-E958F5D6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B97A75-BB4E-4F63-9244-98ADF99B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CF492E-2D13-443F-ACDE-5D7D23F5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AA70F7-4BB9-40DC-927B-53D180C3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54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04E536-0F63-48B6-9F7B-EC7B2153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38BFF4-DEF4-45A4-8009-8B801679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264C53-6C3C-4A5A-AFFE-5399E95A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7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2455F-886A-4251-B9FC-94A576E2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45CF0D-BD2B-426A-82F5-AC433849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B01EF0-6100-4255-8130-2426BF3CC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345AA1-092A-4362-88D7-6AF3F732C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E767E5-52D4-4357-88EA-9A55EB56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CF3BC1-A27A-4AD6-BD4C-88BF4967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29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FEA03-A7EB-44CC-91B6-CB17EEEF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F567E0E-B1FD-4EEA-8790-C3D82038E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AF298B-056B-45FA-9573-9F14678BF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4E9798-604A-40E3-ABDC-7F885E59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6E47F4-2BB4-463D-896C-1E675CB5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EBB806-9FEB-414C-A211-9879A229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35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B17003-8AE2-4B78-B409-EC397F9B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B0F002-8598-4AFD-9308-FFAB1AF3C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A363FD-6FC0-4303-9772-FB3AE6DB7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D36EF-6FFD-4329-B283-AF2C59528317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F9854E-8833-4714-A151-FFB9308DF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FD0CE8-7275-435A-9EA7-9E5E343E7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2E728-97A2-4B35-8FDE-4FE36AEF6D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29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video" Target="https://www.youtube.com/embed/JhWxTWewItc?feature=oembed" TargetMode="External"/><Relationship Id="rId6" Type="http://schemas.microsoft.com/office/2017/06/relationships/model3d" Target="../media/model3d1.glb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2BA25E9-B99C-492A-B840-DA725B97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86" b="95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10010A6-8C51-44F8-B244-7FBA101BE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6491" y="3231931"/>
            <a:ext cx="5667572" cy="1078693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«La materia vivente e non vivente»</a:t>
            </a:r>
            <a:br>
              <a:rPr lang="it-IT" sz="2800" b="1" dirty="0">
                <a:solidFill>
                  <a:srgbClr val="FF0000"/>
                </a:solidFill>
              </a:rPr>
            </a:br>
            <a:r>
              <a:rPr lang="it-IT" sz="2800" b="1" dirty="0">
                <a:solidFill>
                  <a:srgbClr val="FF0000"/>
                </a:solidFill>
              </a:rPr>
              <a:t>Classe III F- 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DA4AF2-8CB6-4422-B141-64C9B9B5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it-IT" sz="2800" dirty="0"/>
              <a:t>Doc. Romano Vincenzo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CBF2C8C-21DE-4E7A-869E-AF4AA27CD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6023" y="433520"/>
            <a:ext cx="1410583" cy="141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27868-A14D-4B9E-8720-A14C9163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04209" y="361702"/>
            <a:ext cx="4509236" cy="4106602"/>
          </a:xfrm>
        </p:spPr>
        <p:txBody>
          <a:bodyPr>
            <a:normAutofit/>
          </a:bodyPr>
          <a:lstStyle/>
          <a:p>
            <a:r>
              <a:rPr lang="it-IT" sz="1400" b="1" dirty="0"/>
              <a:t>Tutto ciò che ci circonda è materia ed in scienze si definisce materia tutto ciò che occupa uno spazio ed ha un peso. </a:t>
            </a:r>
            <a:br>
              <a:rPr lang="it-IT" sz="1400" b="1" dirty="0"/>
            </a:br>
            <a:r>
              <a:rPr lang="it-IT" sz="1400" b="1" dirty="0"/>
              <a:t>Quindi tutto ciò che tocchiamo, vediamo e misuriamo è materia. E’ materia la penna con cui scrivi, lo schermo del computer, i lacci delle scarpe, la cartella, la mela, l’acqua che bevi, il cane che accarezzi.</a:t>
            </a:r>
            <a:br>
              <a:rPr lang="it-IT" sz="1400" b="1" dirty="0"/>
            </a:br>
            <a:r>
              <a:rPr lang="it-IT" sz="1400" b="1" dirty="0"/>
              <a:t>Ma la materia può essere animata o inanimata e quindi possiamo parlare di materia vivente e non vivente.</a:t>
            </a:r>
            <a:br>
              <a:rPr lang="it-IT" sz="1400" b="1" dirty="0"/>
            </a:br>
            <a:r>
              <a:rPr lang="it-IT" sz="1400" b="1" dirty="0"/>
              <a:t>Ricordiamo alcune caratteristiche dei viventi:</a:t>
            </a:r>
            <a:br>
              <a:rPr lang="it-IT" sz="1400" dirty="0"/>
            </a:br>
            <a:r>
              <a:rPr lang="it-IT" sz="1400" b="1" dirty="0">
                <a:solidFill>
                  <a:srgbClr val="FF0000"/>
                </a:solidFill>
              </a:rPr>
              <a:t>I viventi: </a:t>
            </a:r>
            <a:br>
              <a:rPr lang="it-IT" sz="1400" dirty="0">
                <a:solidFill>
                  <a:srgbClr val="FF0000"/>
                </a:solidFill>
              </a:rPr>
            </a:br>
            <a:br>
              <a:rPr lang="it-IT" sz="1400" dirty="0"/>
            </a:br>
            <a:r>
              <a:rPr lang="it-IT" sz="1400" b="1" dirty="0"/>
              <a:t>1) Nascono,</a:t>
            </a:r>
            <a:br>
              <a:rPr lang="it-IT" sz="1400" b="1" dirty="0"/>
            </a:br>
            <a:r>
              <a:rPr lang="it-IT" sz="1400" b="1" dirty="0"/>
              <a:t>2) Si nutrono,</a:t>
            </a:r>
            <a:br>
              <a:rPr lang="it-IT" sz="1400" b="1" dirty="0"/>
            </a:br>
            <a:r>
              <a:rPr lang="it-IT" sz="1400" b="1" dirty="0"/>
              <a:t>3) Crescono,</a:t>
            </a:r>
            <a:br>
              <a:rPr lang="it-IT" sz="1400" b="1" dirty="0"/>
            </a:br>
            <a:r>
              <a:rPr lang="it-IT" sz="1400" b="1" dirty="0"/>
              <a:t>4) Si riproducono,</a:t>
            </a:r>
            <a:br>
              <a:rPr lang="it-IT" sz="1400" b="1" dirty="0"/>
            </a:br>
            <a:r>
              <a:rPr lang="it-IT" sz="1400" b="1" dirty="0"/>
              <a:t>5) Muoiono.</a:t>
            </a:r>
            <a:br>
              <a:rPr lang="it-IT" sz="1400" b="1" dirty="0"/>
            </a:br>
            <a:br>
              <a:rPr lang="it-IT" sz="1400" b="1" dirty="0"/>
            </a:br>
            <a:r>
              <a:rPr lang="it-IT" sz="1400" b="1" dirty="0"/>
              <a:t>Essi sono inoltre in grado di reagire agli stimoli ( il caldo, il freddo, la fame, la necessità di mettersi al sicuro, quella di trovare un compagno,…)</a:t>
            </a:r>
            <a:br>
              <a:rPr lang="it-IT" sz="900" dirty="0"/>
            </a:br>
            <a:endParaRPr lang="it-IT" sz="900" dirty="0"/>
          </a:p>
        </p:txBody>
      </p:sp>
      <p:sp>
        <p:nvSpPr>
          <p:cNvPr id="28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8E00CFA-A57C-4906-9C43-8FF609C4C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4" r="18516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8D69AFC-6DC0-4726-B0BF-9B0638230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0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1F64E1B-AB22-4840-8B77-580AA3399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6" r="14983" b="-1"/>
          <a:stretch/>
        </p:blipFill>
        <p:spPr>
          <a:xfrm>
            <a:off x="8350646" y="-147427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12973ED-144A-4F63-8540-E88017C615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32" r="5" b="5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285D4A-1C2C-428E-91CC-CD1FBABE12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234" r="-4" b="-4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D98CEE-5C08-4224-9859-AA17940337A0}"/>
              </a:ext>
            </a:extLst>
          </p:cNvPr>
          <p:cNvSpPr txBox="1"/>
          <p:nvPr/>
        </p:nvSpPr>
        <p:spPr>
          <a:xfrm>
            <a:off x="8793812" y="6122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678D06-FAC7-4DD0-9C86-61446086F4B9}"/>
              </a:ext>
            </a:extLst>
          </p:cNvPr>
          <p:cNvSpPr txBox="1"/>
          <p:nvPr/>
        </p:nvSpPr>
        <p:spPr>
          <a:xfrm>
            <a:off x="6416703" y="17061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F4B218-44E3-4850-90F6-8E5BDB429ECB}"/>
              </a:ext>
            </a:extLst>
          </p:cNvPr>
          <p:cNvSpPr txBox="1"/>
          <p:nvPr/>
        </p:nvSpPr>
        <p:spPr>
          <a:xfrm>
            <a:off x="9740348" y="59316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374D8E-3662-4134-BEBC-FB89A3FF1893}"/>
              </a:ext>
            </a:extLst>
          </p:cNvPr>
          <p:cNvSpPr txBox="1"/>
          <p:nvPr/>
        </p:nvSpPr>
        <p:spPr>
          <a:xfrm>
            <a:off x="7068710" y="32183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DEC3D6-321F-4CE7-9554-FCFF8712C56A}"/>
              </a:ext>
            </a:extLst>
          </p:cNvPr>
          <p:cNvSpPr txBox="1"/>
          <p:nvPr/>
        </p:nvSpPr>
        <p:spPr>
          <a:xfrm>
            <a:off x="4538425" y="61163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003E379-5810-4B1D-AFEA-A8A584B1D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6264" y="2253915"/>
            <a:ext cx="1333807" cy="13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0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7074E0-17A6-44B1-BAAF-FB3D9B7D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211960"/>
            <a:ext cx="2926080" cy="4171504"/>
          </a:xfrm>
        </p:spPr>
        <p:txBody>
          <a:bodyPr>
            <a:noAutofit/>
          </a:bodyPr>
          <a:lstStyle/>
          <a:p>
            <a:r>
              <a:rPr lang="en-US" sz="1900" b="1" dirty="0" err="1"/>
              <a:t>Quindi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viventi</a:t>
            </a:r>
            <a:r>
              <a:rPr lang="en-US" sz="1900" b="1" dirty="0"/>
              <a:t> </a:t>
            </a:r>
            <a:r>
              <a:rPr lang="en-US" sz="1900" b="1" dirty="0" err="1"/>
              <a:t>hanno</a:t>
            </a:r>
            <a:r>
              <a:rPr lang="en-US" sz="1900" b="1" dirty="0"/>
              <a:t> un </a:t>
            </a:r>
            <a:r>
              <a:rPr lang="en-US" sz="1900" b="1" dirty="0" err="1"/>
              <a:t>ciclo</a:t>
            </a:r>
            <a:r>
              <a:rPr lang="en-US" sz="1900" b="1" dirty="0"/>
              <a:t> </a:t>
            </a:r>
            <a:r>
              <a:rPr lang="en-US" sz="1900" b="1" dirty="0" err="1"/>
              <a:t>vitale</a:t>
            </a:r>
            <a:r>
              <a:rPr lang="en-US" sz="1900" b="1" dirty="0"/>
              <a:t>, </a:t>
            </a:r>
            <a:r>
              <a:rPr lang="en-US" sz="1900" b="1" dirty="0" err="1"/>
              <a:t>compiono</a:t>
            </a:r>
            <a:r>
              <a:rPr lang="en-US" sz="1900" b="1" dirty="0"/>
              <a:t> </a:t>
            </a:r>
            <a:r>
              <a:rPr lang="en-US" sz="1900" b="1" dirty="0" err="1"/>
              <a:t>delle</a:t>
            </a:r>
            <a:r>
              <a:rPr lang="en-US" sz="1900" b="1" dirty="0"/>
              <a:t> </a:t>
            </a:r>
            <a:r>
              <a:rPr lang="en-US" sz="1900" b="1" dirty="0" err="1"/>
              <a:t>funzioni</a:t>
            </a:r>
            <a:r>
              <a:rPr lang="en-US" sz="1900" b="1" dirty="0"/>
              <a:t> </a:t>
            </a:r>
            <a:r>
              <a:rPr lang="en-US" sz="1900" b="1" dirty="0" err="1"/>
              <a:t>vitali</a:t>
            </a:r>
            <a:r>
              <a:rPr lang="en-US" sz="1900" b="1" dirty="0"/>
              <a:t>, </a:t>
            </a:r>
            <a:r>
              <a:rPr lang="en-US" sz="1900" b="1" dirty="0" err="1"/>
              <a:t>proviamo</a:t>
            </a:r>
            <a:r>
              <a:rPr lang="en-US" sz="1900" b="1" dirty="0"/>
              <a:t> a </a:t>
            </a:r>
            <a:r>
              <a:rPr lang="en-US" sz="1900" b="1" dirty="0" err="1"/>
              <a:t>ripetere</a:t>
            </a:r>
            <a:r>
              <a:rPr lang="en-US" sz="1900" b="1" dirty="0"/>
              <a:t> </a:t>
            </a:r>
            <a:r>
              <a:rPr lang="en-US" sz="1900" b="1" dirty="0" err="1"/>
              <a:t>quanto</a:t>
            </a:r>
            <a:r>
              <a:rPr lang="en-US" sz="1900" b="1" dirty="0"/>
              <a:t> </a:t>
            </a:r>
            <a:r>
              <a:rPr lang="en-US" sz="1900" b="1" dirty="0" err="1"/>
              <a:t>letto</a:t>
            </a:r>
            <a:r>
              <a:rPr lang="en-US" sz="1900" b="1" dirty="0"/>
              <a:t> </a:t>
            </a:r>
            <a:r>
              <a:rPr lang="en-US" sz="1900" b="1" dirty="0" err="1"/>
              <a:t>alla</a:t>
            </a:r>
            <a:r>
              <a:rPr lang="en-US" sz="1900" b="1" dirty="0"/>
              <a:t> </a:t>
            </a:r>
            <a:r>
              <a:rPr lang="en-US" sz="1900" b="1" dirty="0" err="1"/>
              <a:t>pag</a:t>
            </a:r>
            <a:r>
              <a:rPr lang="en-US" sz="1900" b="1" dirty="0"/>
              <a:t>. 114 </a:t>
            </a:r>
            <a:r>
              <a:rPr lang="en-US" sz="1900" b="1" dirty="0" err="1"/>
              <a:t>seguendo</a:t>
            </a:r>
            <a:r>
              <a:rPr lang="en-US" sz="1900" b="1" dirty="0"/>
              <a:t> la </a:t>
            </a:r>
            <a:r>
              <a:rPr lang="en-US" sz="1900" b="1" dirty="0" err="1"/>
              <a:t>parte</a:t>
            </a:r>
            <a:r>
              <a:rPr lang="en-US" sz="1900" b="1" dirty="0"/>
              <a:t> </a:t>
            </a:r>
            <a:r>
              <a:rPr lang="en-US" sz="1900" b="1" dirty="0" err="1"/>
              <a:t>blu</a:t>
            </a:r>
            <a:r>
              <a:rPr lang="en-US" sz="1900" b="1" dirty="0"/>
              <a:t> </a:t>
            </a:r>
            <a:r>
              <a:rPr lang="en-US" sz="1900" b="1" dirty="0" err="1"/>
              <a:t>della</a:t>
            </a:r>
            <a:r>
              <a:rPr lang="en-US" sz="1900" b="1" dirty="0"/>
              <a:t> </a:t>
            </a:r>
            <a:r>
              <a:rPr lang="en-US" sz="1900" b="1" dirty="0" err="1"/>
              <a:t>mappa</a:t>
            </a:r>
            <a:r>
              <a:rPr lang="en-US" sz="1900" b="1" dirty="0"/>
              <a:t>.</a:t>
            </a:r>
            <a:br>
              <a:rPr lang="en-US" sz="1900" b="1" dirty="0"/>
            </a:br>
            <a:br>
              <a:rPr lang="en-US" sz="1900" dirty="0"/>
            </a:br>
            <a:r>
              <a:rPr lang="en-US" sz="1900" b="1" dirty="0" err="1"/>
              <a:t>Aggiungiamo</a:t>
            </a:r>
            <a:r>
              <a:rPr lang="en-US" sz="1900" b="1" dirty="0"/>
              <a:t>, al </a:t>
            </a:r>
            <a:r>
              <a:rPr lang="en-US" sz="1900" b="1" dirty="0" err="1"/>
              <a:t>discorso</a:t>
            </a:r>
            <a:r>
              <a:rPr lang="en-US" sz="1900" b="1" dirty="0"/>
              <a:t>, </a:t>
            </a:r>
            <a:r>
              <a:rPr lang="en-US" sz="1900" b="1" dirty="0" err="1"/>
              <a:t>che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viventi</a:t>
            </a:r>
            <a:r>
              <a:rPr lang="en-US" sz="1900" b="1" dirty="0"/>
              <a:t> </a:t>
            </a:r>
            <a:r>
              <a:rPr lang="en-US" sz="1900" b="1" dirty="0" err="1"/>
              <a:t>possono</a:t>
            </a:r>
            <a:r>
              <a:rPr lang="en-US" sz="1900" b="1" dirty="0"/>
              <a:t> </a:t>
            </a:r>
            <a:r>
              <a:rPr lang="en-US" sz="1900" b="1" dirty="0" err="1"/>
              <a:t>essere</a:t>
            </a:r>
            <a:r>
              <a:rPr lang="en-US" sz="1900" b="1" dirty="0"/>
              <a:t> </a:t>
            </a:r>
            <a:r>
              <a:rPr lang="en-US" sz="1900" b="1" dirty="0" err="1"/>
              <a:t>sia</a:t>
            </a:r>
            <a:r>
              <a:rPr lang="en-US" sz="1900" b="1" dirty="0"/>
              <a:t> </a:t>
            </a:r>
            <a:r>
              <a:rPr lang="en-US" sz="1900" b="1" dirty="0" err="1"/>
              <a:t>animali</a:t>
            </a:r>
            <a:r>
              <a:rPr lang="en-US" sz="1900" b="1" dirty="0"/>
              <a:t> </a:t>
            </a:r>
            <a:r>
              <a:rPr lang="en-US" sz="1900" b="1" dirty="0" err="1"/>
              <a:t>che</a:t>
            </a:r>
            <a:r>
              <a:rPr lang="en-US" sz="1900" b="1" dirty="0"/>
              <a:t> </a:t>
            </a:r>
            <a:r>
              <a:rPr lang="en-US" sz="1900" b="1" dirty="0" err="1"/>
              <a:t>vegetali</a:t>
            </a:r>
            <a:r>
              <a:rPr lang="en-US" sz="1900" b="1" dirty="0"/>
              <a:t>.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C9BB518-5945-4E43-A1E7-FB68F3622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4846" b="-2"/>
          <a:stretch>
            <a:fillRect/>
          </a:stretch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CF20670-C87F-4E5F-A94A-ECD6B38A8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9995" y="4322663"/>
            <a:ext cx="1656718" cy="16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3D8F6F0-256C-4535-9837-3C579E08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134" y="920750"/>
            <a:ext cx="4123738" cy="32932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Ma </a:t>
            </a:r>
            <a:r>
              <a:rPr lang="en-US" sz="2000" b="1" dirty="0" err="1">
                <a:solidFill>
                  <a:srgbClr val="FF0000"/>
                </a:solidFill>
              </a:rPr>
              <a:t>cos’</a:t>
            </a:r>
            <a:r>
              <a:rPr lang="en-US" sz="2000" b="1" dirty="0">
                <a:solidFill>
                  <a:srgbClr val="FF0000"/>
                </a:solidFill>
              </a:rPr>
              <a:t> è la </a:t>
            </a:r>
            <a:r>
              <a:rPr lang="en-US" sz="2000" b="1" dirty="0" err="1">
                <a:solidFill>
                  <a:srgbClr val="FF0000"/>
                </a:solidFill>
              </a:rPr>
              <a:t>materia</a:t>
            </a:r>
            <a:r>
              <a:rPr lang="en-US" sz="2000" b="1" dirty="0">
                <a:solidFill>
                  <a:srgbClr val="FF0000"/>
                </a:solidFill>
              </a:rPr>
              <a:t> non </a:t>
            </a:r>
            <a:r>
              <a:rPr lang="en-US" sz="2000" b="1" dirty="0" err="1">
                <a:solidFill>
                  <a:srgbClr val="FF0000"/>
                </a:solidFill>
              </a:rPr>
              <a:t>vivente</a:t>
            </a:r>
            <a:r>
              <a:rPr lang="en-US" sz="2000" b="1" dirty="0">
                <a:solidFill>
                  <a:srgbClr val="FF0000"/>
                </a:solidFill>
              </a:rPr>
              <a:t>?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Il </a:t>
            </a:r>
            <a:r>
              <a:rPr lang="en-US" sz="2000" b="1" dirty="0" err="1"/>
              <a:t>terreno</a:t>
            </a:r>
            <a:r>
              <a:rPr lang="en-US" sz="2000" b="1" dirty="0"/>
              <a:t>, le </a:t>
            </a:r>
            <a:r>
              <a:rPr lang="en-US" sz="2000" b="1" dirty="0" err="1"/>
              <a:t>rocce</a:t>
            </a:r>
            <a:r>
              <a:rPr lang="en-US" sz="2000" b="1" dirty="0"/>
              <a:t>, </a:t>
            </a:r>
            <a:r>
              <a:rPr lang="en-US" sz="2000" b="1" dirty="0" err="1"/>
              <a:t>il</a:t>
            </a:r>
            <a:r>
              <a:rPr lang="en-US" sz="2000" b="1" dirty="0"/>
              <a:t> </a:t>
            </a:r>
            <a:r>
              <a:rPr lang="en-US" sz="2000" b="1" dirty="0" err="1"/>
              <a:t>vetro</a:t>
            </a:r>
            <a:r>
              <a:rPr lang="en-US" sz="2000" b="1" dirty="0"/>
              <a:t> non </a:t>
            </a:r>
            <a:r>
              <a:rPr lang="en-US" sz="2000" b="1" dirty="0" err="1"/>
              <a:t>hanno</a:t>
            </a:r>
            <a:r>
              <a:rPr lang="en-US" sz="2000" b="1" dirty="0"/>
              <a:t> </a:t>
            </a:r>
            <a:r>
              <a:rPr lang="en-US" sz="2000" b="1" dirty="0" err="1"/>
              <a:t>bisogno</a:t>
            </a:r>
            <a:r>
              <a:rPr lang="en-US" sz="2000" b="1" dirty="0"/>
              <a:t> di </a:t>
            </a:r>
            <a:r>
              <a:rPr lang="en-US" sz="2000" b="1" dirty="0" err="1"/>
              <a:t>cibo</a:t>
            </a:r>
            <a:r>
              <a:rPr lang="en-US" sz="2000" b="1" dirty="0"/>
              <a:t> visto </a:t>
            </a:r>
            <a:r>
              <a:rPr lang="en-US" sz="2000" b="1" dirty="0" err="1"/>
              <a:t>che</a:t>
            </a:r>
            <a:r>
              <a:rPr lang="en-US" sz="2000" b="1" dirty="0"/>
              <a:t> non </a:t>
            </a:r>
            <a:r>
              <a:rPr lang="en-US" sz="2000" b="1" dirty="0" err="1"/>
              <a:t>crescono</a:t>
            </a:r>
            <a:r>
              <a:rPr lang="en-US" sz="2000" b="1" dirty="0"/>
              <a:t>, non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muovono</a:t>
            </a:r>
            <a:r>
              <a:rPr lang="en-US" sz="2000" b="1" dirty="0"/>
              <a:t> e non </a:t>
            </a:r>
            <a:r>
              <a:rPr lang="en-US" sz="2000" b="1" dirty="0" err="1"/>
              <a:t>sono</a:t>
            </a:r>
            <a:r>
              <a:rPr lang="en-US" sz="2000" b="1" dirty="0"/>
              <a:t> </a:t>
            </a:r>
            <a:r>
              <a:rPr lang="en-US" sz="2000" b="1" dirty="0" err="1"/>
              <a:t>capaci</a:t>
            </a:r>
            <a:r>
              <a:rPr lang="en-US" sz="2000" b="1" dirty="0"/>
              <a:t> di </a:t>
            </a:r>
            <a:r>
              <a:rPr lang="en-US" sz="2000" b="1" dirty="0" err="1"/>
              <a:t>riprodursi</a:t>
            </a:r>
            <a:r>
              <a:rPr lang="en-US" sz="2000" b="1" dirty="0"/>
              <a:t>, </a:t>
            </a:r>
            <a:r>
              <a:rPr lang="en-US" sz="2000" b="1" dirty="0" err="1"/>
              <a:t>essi</a:t>
            </a:r>
            <a:r>
              <a:rPr lang="en-US" sz="2000" b="1" dirty="0"/>
              <a:t> </a:t>
            </a:r>
            <a:r>
              <a:rPr lang="en-US" sz="2000" b="1" dirty="0" err="1"/>
              <a:t>possono</a:t>
            </a:r>
            <a:r>
              <a:rPr lang="en-US" sz="2000" b="1" dirty="0"/>
              <a:t> </a:t>
            </a:r>
            <a:r>
              <a:rPr lang="en-US" sz="2000" b="1" dirty="0" err="1"/>
              <a:t>spezzarsi</a:t>
            </a:r>
            <a:r>
              <a:rPr lang="en-US" sz="2000" b="1" dirty="0"/>
              <a:t>, </a:t>
            </a:r>
            <a:r>
              <a:rPr lang="en-US" sz="2000" b="1" dirty="0" err="1"/>
              <a:t>frantumarsi</a:t>
            </a:r>
            <a:r>
              <a:rPr lang="en-US" sz="2000" b="1" dirty="0"/>
              <a:t>, </a:t>
            </a:r>
            <a:r>
              <a:rPr lang="en-US" sz="2000" b="1" dirty="0" err="1"/>
              <a:t>consumarsi</a:t>
            </a:r>
            <a:r>
              <a:rPr lang="en-US" sz="2000" b="1" dirty="0"/>
              <a:t> </a:t>
            </a:r>
            <a:r>
              <a:rPr lang="en-US" sz="2000" b="1" dirty="0" err="1"/>
              <a:t>fino</a:t>
            </a:r>
            <a:r>
              <a:rPr lang="en-US" sz="2000" b="1" dirty="0"/>
              <a:t> a </a:t>
            </a:r>
            <a:r>
              <a:rPr lang="en-US" sz="2000" b="1" dirty="0" err="1"/>
              <a:t>diventare</a:t>
            </a:r>
            <a:r>
              <a:rPr lang="en-US" sz="2000" b="1" dirty="0"/>
              <a:t> </a:t>
            </a:r>
            <a:r>
              <a:rPr lang="en-US" sz="2000" b="1" dirty="0" err="1"/>
              <a:t>polvere</a:t>
            </a:r>
            <a:r>
              <a:rPr lang="en-US" sz="2000" b="1" dirty="0"/>
              <a:t> ma non </a:t>
            </a:r>
            <a:r>
              <a:rPr lang="en-US" sz="2000" b="1" dirty="0" err="1"/>
              <a:t>hanno</a:t>
            </a:r>
            <a:r>
              <a:rPr lang="en-US" sz="2000" b="1" dirty="0"/>
              <a:t> un </a:t>
            </a:r>
            <a:r>
              <a:rPr lang="en-US" sz="2000" b="1" dirty="0" err="1"/>
              <a:t>ciclo</a:t>
            </a:r>
            <a:r>
              <a:rPr lang="en-US" sz="2000" b="1" dirty="0"/>
              <a:t> </a:t>
            </a:r>
            <a:r>
              <a:rPr lang="en-US" sz="2000" b="1" dirty="0" err="1"/>
              <a:t>vitale</a:t>
            </a:r>
            <a:r>
              <a:rPr lang="en-US" sz="2000" b="1" dirty="0"/>
              <a:t>.</a:t>
            </a:r>
            <a:br>
              <a:rPr lang="en-US" sz="2000" b="1" dirty="0"/>
            </a:br>
            <a:r>
              <a:rPr lang="en-US" sz="2000" b="1" dirty="0"/>
              <a:t> La </a:t>
            </a:r>
            <a:r>
              <a:rPr lang="en-US" sz="2000" b="1" dirty="0" err="1"/>
              <a:t>materia</a:t>
            </a:r>
            <a:r>
              <a:rPr lang="en-US" sz="2000" b="1" dirty="0"/>
              <a:t> non </a:t>
            </a:r>
            <a:r>
              <a:rPr lang="en-US" sz="2000" b="1" dirty="0" err="1"/>
              <a:t>vivente</a:t>
            </a:r>
            <a:r>
              <a:rPr lang="en-US" sz="2000" b="1" dirty="0"/>
              <a:t> </a:t>
            </a:r>
            <a:r>
              <a:rPr lang="en-US" sz="2000" b="1" dirty="0" err="1"/>
              <a:t>però</a:t>
            </a:r>
            <a:r>
              <a:rPr lang="en-US" sz="2000" b="1" dirty="0"/>
              <a:t> è utile </a:t>
            </a:r>
            <a:r>
              <a:rPr lang="en-US" sz="2000" b="1" dirty="0" err="1"/>
              <a:t>alla</a:t>
            </a:r>
            <a:r>
              <a:rPr lang="en-US" sz="2000" b="1" dirty="0"/>
              <a:t> vita </a:t>
            </a:r>
            <a:r>
              <a:rPr lang="en-US" sz="2000" b="1" dirty="0" err="1"/>
              <a:t>dei</a:t>
            </a:r>
            <a:r>
              <a:rPr lang="en-US" sz="2000" b="1" dirty="0"/>
              <a:t> </a:t>
            </a:r>
            <a:r>
              <a:rPr lang="en-US" sz="2000" b="1" dirty="0" err="1"/>
              <a:t>viventi</a:t>
            </a:r>
            <a:r>
              <a:rPr lang="en-US" sz="2000" b="1" dirty="0"/>
              <a:t> </a:t>
            </a:r>
            <a:r>
              <a:rPr lang="en-US" sz="2000" b="1" dirty="0" err="1"/>
              <a:t>poiché</a:t>
            </a:r>
            <a:r>
              <a:rPr lang="en-US" sz="2000" b="1" dirty="0"/>
              <a:t> un </a:t>
            </a:r>
            <a:r>
              <a:rPr lang="en-US" sz="2000" b="1" dirty="0" err="1"/>
              <a:t>seme</a:t>
            </a:r>
            <a:r>
              <a:rPr lang="en-US" sz="2000" b="1" dirty="0"/>
              <a:t> non </a:t>
            </a:r>
            <a:r>
              <a:rPr lang="en-US" sz="2000" b="1" dirty="0" err="1"/>
              <a:t>potrebbe</a:t>
            </a:r>
            <a:r>
              <a:rPr lang="en-US" sz="2000" b="1" dirty="0"/>
              <a:t> </a:t>
            </a:r>
            <a:r>
              <a:rPr lang="en-US" sz="2000" b="1" dirty="0" err="1"/>
              <a:t>generare</a:t>
            </a:r>
            <a:r>
              <a:rPr lang="en-US" sz="2000" b="1" dirty="0"/>
              <a:t> una </a:t>
            </a:r>
            <a:r>
              <a:rPr lang="en-US" sz="2000" b="1" dirty="0" err="1"/>
              <a:t>pianta</a:t>
            </a:r>
            <a:r>
              <a:rPr lang="en-US" sz="2000" b="1" dirty="0"/>
              <a:t> se non </a:t>
            </a:r>
            <a:r>
              <a:rPr lang="en-US" sz="2000" b="1" dirty="0" err="1"/>
              <a:t>avesse</a:t>
            </a:r>
            <a:r>
              <a:rPr lang="en-US" sz="2000" b="1" dirty="0"/>
              <a:t> </a:t>
            </a:r>
            <a:r>
              <a:rPr lang="en-US" sz="2000" b="1" dirty="0" err="1"/>
              <a:t>il</a:t>
            </a:r>
            <a:r>
              <a:rPr lang="en-US" sz="2000" b="1" dirty="0"/>
              <a:t> </a:t>
            </a:r>
            <a:r>
              <a:rPr lang="en-US" sz="2000" b="1" dirty="0" err="1"/>
              <a:t>terreno</a:t>
            </a:r>
            <a:r>
              <a:rPr lang="en-US" sz="2000" b="1" dirty="0"/>
              <a:t>  e </a:t>
            </a:r>
            <a:r>
              <a:rPr lang="en-US" sz="2000" b="1" dirty="0" err="1"/>
              <a:t>l’acqua</a:t>
            </a:r>
            <a:r>
              <a:rPr lang="en-US" sz="2000" b="1" dirty="0"/>
              <a:t> </a:t>
            </a:r>
            <a:r>
              <a:rPr lang="en-US" sz="2000" b="1" dirty="0" err="1"/>
              <a:t>disposizione</a:t>
            </a:r>
            <a:r>
              <a:rPr lang="en-US" sz="2000" b="1" dirty="0"/>
              <a:t>.</a:t>
            </a:r>
            <a:br>
              <a:rPr lang="en-US" sz="1000" dirty="0"/>
            </a:br>
            <a:endParaRPr lang="en-US" sz="1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E1E53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3BDADA3F-4FA4-4A36-9523-0526E4733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987" r="-1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A878565-30F9-4833-8830-C13B3002D5AD}"/>
              </a:ext>
            </a:extLst>
          </p:cNvPr>
          <p:cNvSpPr txBox="1"/>
          <p:nvPr/>
        </p:nvSpPr>
        <p:spPr>
          <a:xfrm>
            <a:off x="7512083" y="3987007"/>
            <a:ext cx="3886136" cy="2057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E1E535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E1E535"/>
              </a:buClr>
            </a:pPr>
            <a:r>
              <a:rPr lang="en-US" dirty="0"/>
              <a:t>-</a:t>
            </a:r>
            <a:r>
              <a:rPr lang="en-US" dirty="0" err="1"/>
              <a:t>Leggi</a:t>
            </a:r>
            <a:r>
              <a:rPr lang="en-US" dirty="0"/>
              <a:t> le </a:t>
            </a:r>
            <a:r>
              <a:rPr lang="en-US" dirty="0" err="1"/>
              <a:t>informazioni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pag</a:t>
            </a:r>
            <a:r>
              <a:rPr lang="en-US" dirty="0"/>
              <a:t>. 115 del  </a:t>
            </a:r>
            <a:r>
              <a:rPr lang="en-US" dirty="0" err="1"/>
              <a:t>libro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E1E535"/>
              </a:buClr>
            </a:pPr>
            <a:r>
              <a:rPr lang="en-US" dirty="0"/>
              <a:t>-</a:t>
            </a:r>
            <a:r>
              <a:rPr lang="en-US" dirty="0" err="1"/>
              <a:t>Svolgi</a:t>
            </a:r>
            <a:r>
              <a:rPr lang="en-US" dirty="0"/>
              <a:t> </a:t>
            </a:r>
            <a:r>
              <a:rPr lang="en-US" dirty="0" err="1"/>
              <a:t>l’attività</a:t>
            </a:r>
            <a:r>
              <a:rPr lang="en-US" dirty="0"/>
              <a:t> </a:t>
            </a:r>
            <a:r>
              <a:rPr lang="en-US" dirty="0" err="1"/>
              <a:t>proposta</a:t>
            </a:r>
            <a:r>
              <a:rPr lang="en-US" dirty="0"/>
              <a:t> </a:t>
            </a:r>
            <a:r>
              <a:rPr lang="en-US" dirty="0" err="1"/>
              <a:t>seguendo</a:t>
            </a:r>
            <a:r>
              <a:rPr lang="en-US" dirty="0"/>
              <a:t>            </a:t>
            </a:r>
            <a:r>
              <a:rPr lang="en-US" dirty="0" err="1"/>
              <a:t>attentamente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comando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E1E535"/>
              </a:buClr>
            </a:pPr>
            <a:r>
              <a:rPr lang="en-US" dirty="0"/>
              <a:t>   </a:t>
            </a:r>
            <a:r>
              <a:rPr lang="en-US" dirty="0" err="1"/>
              <a:t>Buon</a:t>
            </a:r>
            <a:r>
              <a:rPr lang="en-US" dirty="0"/>
              <a:t> </a:t>
            </a:r>
            <a:r>
              <a:rPr lang="en-US" dirty="0" err="1"/>
              <a:t>lavoro</a:t>
            </a:r>
            <a:r>
              <a:rPr lang="en-US" dirty="0"/>
              <a:t> !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1F88DDC-9389-4490-B423-B5FD527F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7383" y="5310735"/>
            <a:ext cx="1602034" cy="16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4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03E2C09-E720-406B-93EC-7425E7DD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870" y="376239"/>
            <a:ext cx="4324554" cy="1692147"/>
          </a:xfrm>
        </p:spPr>
        <p:txBody>
          <a:bodyPr>
            <a:normAutofit/>
          </a:bodyPr>
          <a:lstStyle/>
          <a:p>
            <a:r>
              <a:rPr lang="it-IT" sz="3000" dirty="0"/>
              <a:t>Ed ora ascoltate attentamente quello che vi racconta questo video.</a:t>
            </a:r>
          </a:p>
        </p:txBody>
      </p:sp>
      <p:sp>
        <p:nvSpPr>
          <p:cNvPr id="91" name="Rectangle 6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78FED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lementi multimediali online 3" title="esseri viventi e non viventi">
            <a:hlinkClick r:id="" action="ppaction://media"/>
            <a:extLst>
              <a:ext uri="{FF2B5EF4-FFF2-40B4-BE49-F238E27FC236}">
                <a16:creationId xmlns:a16="http://schemas.microsoft.com/office/drawing/2014/main" id="{EEE56ED4-D319-41C4-96AB-EAE086E69F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7719" y="767778"/>
            <a:ext cx="6001069" cy="5248847"/>
          </a:xfrm>
          <a:prstGeom prst="rect">
            <a:avLst/>
          </a:prstGeom>
          <a:ln w="12700">
            <a:noFill/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Segnaposto contenuto 5" descr="Rover">
                <a:extLst>
                  <a:ext uri="{FF2B5EF4-FFF2-40B4-BE49-F238E27FC236}">
                    <a16:creationId xmlns:a16="http://schemas.microsoft.com/office/drawing/2014/main" id="{E3195678-8A8D-448E-BE7B-922745E94B2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3225296"/>
                  </p:ext>
                </p:extLst>
              </p:nvPr>
            </p:nvGraphicFramePr>
            <p:xfrm>
              <a:off x="8930718" y="2708161"/>
              <a:ext cx="2583001" cy="328703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583001" cy="3287033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Segnaposto contenuto 5" descr="Rover">
                <a:extLst>
                  <a:ext uri="{FF2B5EF4-FFF2-40B4-BE49-F238E27FC236}">
                    <a16:creationId xmlns:a16="http://schemas.microsoft.com/office/drawing/2014/main" id="{E3195678-8A8D-448E-BE7B-922745E94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30718" y="2708161"/>
                <a:ext cx="2583001" cy="3287033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590993A-D0E2-4CC6-9C8B-1991A5342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5764" y="3903229"/>
            <a:ext cx="1843149" cy="18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358</Words>
  <Application>Microsoft Office PowerPoint</Application>
  <PresentationFormat>Widescreen</PresentationFormat>
  <Paragraphs>15</Paragraphs>
  <Slides>5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Rockwell</vt:lpstr>
      <vt:lpstr>Tema di Office</vt:lpstr>
      <vt:lpstr>«La materia vivente e non vivente» Classe III F- Plesso Fra’ Siciliano</vt:lpstr>
      <vt:lpstr>Tutto ciò che ci circonda è materia ed in scienze si definisce materia tutto ciò che occupa uno spazio ed ha un peso.  Quindi tutto ciò che tocchiamo, vediamo e misuriamo è materia. E’ materia la penna con cui scrivi, lo schermo del computer, i lacci delle scarpe, la cartella, la mela, l’acqua che bevi, il cane che accarezzi. Ma la materia può essere animata o inanimata e quindi possiamo parlare di materia vivente e non vivente. Ricordiamo alcune caratteristiche dei viventi: I viventi:   1) Nascono, 2) Si nutrono, 3) Crescono, 4) Si riproducono, 5) Muoiono.  Essi sono inoltre in grado di reagire agli stimoli ( il caldo, il freddo, la fame, la necessità di mettersi al sicuro, quella di trovare un compagno,…) </vt:lpstr>
      <vt:lpstr>Quindi i viventi hanno un ciclo vitale, compiono delle funzioni vitali, proviamo a ripetere quanto letto alla pag. 114 seguendo la parte blu della mappa.  Aggiungiamo, al discorso, che i viventi possono essere sia animali che vegetali.</vt:lpstr>
      <vt:lpstr>Ma cos’ è la materia non vivente?  Il terreno, le rocce, il vetro non hanno bisogno di cibo visto che non crescono, non si muovono e non sono capaci di riprodursi, essi possono spezzarsi, frantumarsi, consumarsi fino a diventare polvere ma non hanno un ciclo vitale.  La materia non vivente però è utile alla vita dei viventi poiché un seme non potrebbe generare una pianta se non avesse il terreno  e l’acqua disposizione. </vt:lpstr>
      <vt:lpstr>Ed ora ascoltate attentamente quello che vi racconta questo video.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«La materia vivente e non vivente» Classe III F- Plesso Fra’ Siciliano</dc:title>
  <dc:creator>Vincenzo Romano</dc:creator>
  <cp:lastModifiedBy>Vincenzo Romano</cp:lastModifiedBy>
  <cp:revision>5</cp:revision>
  <dcterms:created xsi:type="dcterms:W3CDTF">2020-11-11T17:56:07Z</dcterms:created>
  <dcterms:modified xsi:type="dcterms:W3CDTF">2020-11-13T08:48:12Z</dcterms:modified>
</cp:coreProperties>
</file>