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9" r:id="rId11"/>
    <p:sldId id="271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A44"/>
    <a:srgbClr val="42B8EF"/>
    <a:srgbClr val="E0F3FF"/>
    <a:srgbClr val="FEFFFF"/>
    <a:srgbClr val="CDECFF"/>
    <a:srgbClr val="ED733B"/>
    <a:srgbClr val="EB663D"/>
    <a:srgbClr val="573432"/>
    <a:srgbClr val="E1E1E1"/>
    <a:srgbClr val="7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08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236980" y="2763520"/>
            <a:ext cx="9716770" cy="17545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215" y="2763520"/>
            <a:ext cx="9766935" cy="1615440"/>
          </a:xfrm>
        </p:spPr>
        <p:txBody>
          <a:bodyPr>
            <a:normAutofit/>
            <a:scene3d>
              <a:camera prst="obliqueBottomLeft"/>
              <a:lightRig rig="threePt" dir="t"/>
            </a:scene3d>
          </a:bodyPr>
          <a:lstStyle/>
          <a:p>
            <a:r>
              <a:rPr lang="it-IT" dirty="0">
                <a:solidFill>
                  <a:srgbClr val="EB663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  <a:sym typeface="+mn-ea"/>
              </a:rPr>
              <a:t>L'ORIGINE DEL MONDO</a:t>
            </a:r>
            <a:br>
              <a:rPr lang="it-IT" dirty="0">
                <a:solidFill>
                  <a:srgbClr val="EB663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  <a:sym typeface="+mn-ea"/>
              </a:rPr>
            </a:br>
            <a:r>
              <a:rPr lang="it-IT" sz="4445" dirty="0">
                <a:solidFill>
                  <a:srgbClr val="EB663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  <a:sym typeface="+mn-ea"/>
              </a:rPr>
              <a:t>Secondo la Bibbia e la Scienza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E0F3FF"/>
            </a:gs>
            <a:gs pos="27000">
              <a:srgbClr val="FEFFFF"/>
            </a:gs>
            <a:gs pos="43000">
              <a:srgbClr val="CDECFF"/>
            </a:gs>
            <a:gs pos="100000">
              <a:srgbClr val="CDECFF"/>
            </a:gs>
          </a:gsLst>
          <a:lin ang="20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167745" y="-29210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-14605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600"/>
          <a:stretch>
            <a:fillRect/>
          </a:stretch>
        </p:blipFill>
        <p:spPr>
          <a:xfrm>
            <a:off x="1297940" y="15240"/>
            <a:ext cx="91941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E0F3FF"/>
            </a:gs>
            <a:gs pos="27000">
              <a:srgbClr val="FEFFFF"/>
            </a:gs>
            <a:gs pos="43000">
              <a:srgbClr val="CDECFF"/>
            </a:gs>
            <a:gs pos="100000">
              <a:srgbClr val="CDECFF"/>
            </a:gs>
          </a:gsLst>
          <a:lin ang="20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167745" y="-29210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-14605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255" t="499"/>
          <a:stretch>
            <a:fillRect/>
          </a:stretch>
        </p:blipFill>
        <p:spPr>
          <a:xfrm>
            <a:off x="1024890" y="15240"/>
            <a:ext cx="95357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E0F3FF"/>
            </a:gs>
            <a:gs pos="27000">
              <a:srgbClr val="FEFFFF"/>
            </a:gs>
            <a:gs pos="43000">
              <a:srgbClr val="CDECFF"/>
            </a:gs>
            <a:gs pos="100000">
              <a:srgbClr val="CDECFF"/>
            </a:gs>
          </a:gsLst>
          <a:lin ang="20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167745" y="-29210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-14605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625" y="0"/>
            <a:ext cx="909637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E0F3FF"/>
            </a:gs>
            <a:gs pos="27000">
              <a:srgbClr val="FEFFFF"/>
            </a:gs>
            <a:gs pos="43000">
              <a:srgbClr val="CDECFF"/>
            </a:gs>
            <a:gs pos="100000">
              <a:srgbClr val="CDECFF"/>
            </a:gs>
          </a:gsLst>
          <a:lin ang="20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167745" y="-29845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-14605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La scienza bambini di oggi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0055" y="101600"/>
            <a:ext cx="5271135" cy="6624955"/>
          </a:xfrm>
          <a:prstGeom prst="rect">
            <a:avLst/>
          </a:prstGeom>
        </p:spPr>
      </p:pic>
      <p:pic>
        <p:nvPicPr>
          <p:cNvPr id="7" name="Content Placeholder 6" descr="1518449281009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7064" t="15341" r="7435" b="11394"/>
          <a:stretch>
            <a:fillRect/>
          </a:stretch>
        </p:blipFill>
        <p:spPr>
          <a:xfrm>
            <a:off x="5986780" y="740410"/>
            <a:ext cx="5558155" cy="5986145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5963285" y="88900"/>
            <a:ext cx="5581650" cy="651510"/>
          </a:xfrm>
          <a:prstGeom prst="rect">
            <a:avLst/>
          </a:prstGeom>
          <a:solidFill>
            <a:srgbClr val="EF8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176645" y="219075"/>
            <a:ext cx="4827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Scrivi lo schema sul quaderno.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9969"/>
          <a:stretch>
            <a:fillRect/>
          </a:stretch>
        </p:blipFill>
        <p:spPr>
          <a:xfrm>
            <a:off x="3956050" y="3585845"/>
            <a:ext cx="4352925" cy="31711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444115" y="744855"/>
            <a:ext cx="7498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800">
                <a:solidFill>
                  <a:srgbClr val="EB663D"/>
                </a:solidFill>
                <a:latin typeface="Broadway" panose="04040905080B02020502" charset="0"/>
                <a:cs typeface="Broadway" panose="04040905080B02020502" charset="0"/>
              </a:rPr>
              <a:t>L'ORIGINE DELL'UOMO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351915" y="1832610"/>
            <a:ext cx="956119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sempre l'uomo si è chiesto perchè e in che modo abbia avuto origine il mondo.</a:t>
            </a:r>
          </a:p>
          <a:p>
            <a:pPr algn="ctr"/>
            <a:r>
              <a:rPr lang="it-IT" altLang="en-US"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cristiani affermano che la vita e tutte le cose che esistono sono state create da </a:t>
            </a:r>
            <a:r>
              <a:rPr lang="it-IT" altLang="en-US" sz="1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it-IT" altLang="en-US"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altLang="en-US"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con amore le ha donate all'uomo perchè le custodisca e ne abbia cura.</a:t>
            </a:r>
          </a:p>
          <a:p>
            <a:pPr algn="just"/>
            <a:endParaRPr lang="it-IT" altLang="en-US" sz="1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Bibbia racconta la storia del mondo, non scientificamente, ma per aiutare le persone a conoscere il </a:t>
            </a:r>
            <a:r>
              <a:rPr lang="it-IT" altLang="en-US" sz="1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Creatore</a:t>
            </a:r>
            <a:r>
              <a:rPr lang="it-IT" altLang="en-US"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comprendere perchè esistono, perchè c'è un progetto su ognuno di loro.</a:t>
            </a:r>
          </a:p>
        </p:txBody>
      </p:sp>
      <p:sp>
        <p:nvSpPr>
          <p:cNvPr id="2" name="Rectangles 1"/>
          <p:cNvSpPr/>
          <p:nvPr/>
        </p:nvSpPr>
        <p:spPr>
          <a:xfrm>
            <a:off x="11167745" y="5080"/>
            <a:ext cx="1024255" cy="6887210"/>
          </a:xfrm>
          <a:prstGeom prst="rect">
            <a:avLst/>
          </a:prstGeom>
          <a:solidFill>
            <a:srgbClr val="EB6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33B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0" y="5080"/>
            <a:ext cx="1024255" cy="6887210"/>
          </a:xfrm>
          <a:prstGeom prst="rect">
            <a:avLst/>
          </a:prstGeom>
          <a:solidFill>
            <a:srgbClr val="EB6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2073275"/>
            <a:ext cx="6932930" cy="46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s 3"/>
          <p:cNvSpPr/>
          <p:nvPr/>
        </p:nvSpPr>
        <p:spPr>
          <a:xfrm>
            <a:off x="11167745" y="5080"/>
            <a:ext cx="1024255" cy="6887210"/>
          </a:xfrm>
          <a:prstGeom prst="rect">
            <a:avLst/>
          </a:prstGeom>
          <a:solidFill>
            <a:srgbClr val="42B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5080"/>
            <a:ext cx="1024255" cy="6887210"/>
          </a:xfrm>
          <a:prstGeom prst="rect">
            <a:avLst/>
          </a:prstGeom>
          <a:solidFill>
            <a:srgbClr val="42B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3525" y="257810"/>
            <a:ext cx="658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000">
                <a:solidFill>
                  <a:srgbClr val="42B8EF"/>
                </a:solidFill>
                <a:latin typeface="Broadway" panose="04040905080B02020502" charset="0"/>
                <a:cs typeface="Broadway" panose="04040905080B02020502" charset="0"/>
              </a:rPr>
              <a:t>IL LIBRO DELLA GENESI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319655" y="971550"/>
            <a:ext cx="77254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Ebrei e Cristiani tutto è stato creato da Dio. E' scritto nella Genesi, il primo libro della Bibbia. </a:t>
            </a:r>
          </a:p>
          <a:p>
            <a:pPr algn="ctr"/>
            <a:r>
              <a:rPr lang="it-IT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racconto non è una spiegazione scientifica e nemmeno un mito, ma usa il linguaggiodei miti per dire che Dio ha creato tutto perchè vuole molto bene all'uomo.</a:t>
            </a:r>
          </a:p>
          <a:p>
            <a:pPr algn="ctr"/>
            <a:endParaRPr lang="it-IT" alt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sei giorni della creazione sono divisi in due gruppi, il settimo giorno Dio si riposa.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azione del mondo i bimbi di oggi"/>
          <p:cNvPicPr>
            <a:picLocks noGrp="1" noChangeAspect="1"/>
          </p:cNvPicPr>
          <p:nvPr>
            <p:ph idx="1"/>
          </p:nvPr>
        </p:nvPicPr>
        <p:blipFill>
          <a:blip r:embed="rId2"/>
          <a:srcRect t="31052" r="1000" b="13701"/>
          <a:stretch>
            <a:fillRect/>
          </a:stretch>
        </p:blipFill>
        <p:spPr>
          <a:xfrm>
            <a:off x="2610485" y="1125855"/>
            <a:ext cx="6971030" cy="4889500"/>
          </a:xfrm>
          <a:prstGeom prst="rect">
            <a:avLst/>
          </a:prstGeom>
        </p:spPr>
      </p:pic>
      <p:pic>
        <p:nvPicPr>
          <p:cNvPr id="8" name="Content Placeholder 3" descr="creazione del mondo i bimbi di oggi"/>
          <p:cNvPicPr>
            <a:picLocks noChangeAspect="1"/>
          </p:cNvPicPr>
          <p:nvPr/>
        </p:nvPicPr>
        <p:blipFill>
          <a:blip r:embed="rId2"/>
          <a:srcRect l="69638" t="81394" r="4375" b="4668"/>
          <a:stretch>
            <a:fillRect/>
          </a:stretch>
        </p:blipFill>
        <p:spPr>
          <a:xfrm>
            <a:off x="7531100" y="5211445"/>
            <a:ext cx="2050415" cy="1279525"/>
          </a:xfrm>
          <a:prstGeom prst="rect">
            <a:avLst/>
          </a:prstGeom>
        </p:spPr>
      </p:pic>
      <p:pic>
        <p:nvPicPr>
          <p:cNvPr id="10" name="Content Placeholder 3" descr="creazione del mondo i bimbi di oggi"/>
          <p:cNvPicPr>
            <a:picLocks noChangeAspect="1"/>
          </p:cNvPicPr>
          <p:nvPr/>
        </p:nvPicPr>
        <p:blipFill>
          <a:blip r:embed="rId2"/>
          <a:srcRect l="92476" t="37716" r="1016" b="13701"/>
          <a:stretch>
            <a:fillRect/>
          </a:stretch>
        </p:blipFill>
        <p:spPr>
          <a:xfrm rot="5400000">
            <a:off x="4857750" y="3769360"/>
            <a:ext cx="476250" cy="496887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1167745" y="5080"/>
            <a:ext cx="1024255" cy="6887210"/>
          </a:xfrm>
          <a:prstGeom prst="rect">
            <a:avLst/>
          </a:prstGeom>
          <a:solidFill>
            <a:srgbClr val="42B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5080"/>
            <a:ext cx="1024255" cy="6887210"/>
          </a:xfrm>
          <a:prstGeom prst="rect">
            <a:avLst/>
          </a:prstGeom>
          <a:solidFill>
            <a:srgbClr val="42B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440180" y="400050"/>
            <a:ext cx="931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>
                <a:solidFill>
                  <a:srgbClr val="42B8EF"/>
                </a:solidFill>
                <a:latin typeface="Broadway" panose="04040905080B02020502" charset="0"/>
                <a:cs typeface="Broadway" panose="04040905080B02020502" charset="0"/>
              </a:rPr>
              <a:t>LA CREAZIONE PER I CRISTIANI (Genesi 1, 1-31)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195" y="1622425"/>
            <a:ext cx="7545705" cy="1440815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t>Nel primo libro della Bibbia, la Genesi, viene raccontata la storia della creazione ad oepra di Dio. </a:t>
            </a:r>
          </a:p>
          <a:p>
            <a:pPr marL="0" indent="0" algn="ctr">
              <a:buNone/>
            </a:pPr>
            <a:r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t>La Bibbia risponde alle domande che da sempre l'uomo si è posto su </a:t>
            </a:r>
            <a:r>
              <a:rPr lang="it-IT" altLang="en-US" sz="1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t> ha dato origine al mondo e alla vita e </a:t>
            </a:r>
            <a:r>
              <a:rPr lang="it-IT" altLang="en-US" sz="1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perché.</a:t>
            </a:r>
            <a:r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t> Per la Bibbia di Dio è il </a:t>
            </a:r>
            <a:r>
              <a:rPr lang="it-IT" altLang="en-US" sz="1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creatore</a:t>
            </a:r>
            <a:r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t> dell'universo e lo ha creato per affidarlo all'uomo perché ne abbia </a:t>
            </a:r>
            <a:r>
              <a:rPr lang="it-IT" altLang="en-US" sz="1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18285" y="542290"/>
            <a:ext cx="9154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800">
                <a:solidFill>
                  <a:srgbClr val="ED733B"/>
                </a:solidFill>
                <a:latin typeface="Broadway" panose="04040905080B02020502" charset="0"/>
                <a:cs typeface="Broadway" panose="04040905080B02020502" charset="0"/>
              </a:rPr>
              <a:t>LE RISPOSTE DELLA BIBBIA</a:t>
            </a:r>
          </a:p>
        </p:txBody>
      </p:sp>
      <p:sp>
        <p:nvSpPr>
          <p:cNvPr id="4" name="Rectangles 3"/>
          <p:cNvSpPr/>
          <p:nvPr/>
        </p:nvSpPr>
        <p:spPr>
          <a:xfrm>
            <a:off x="11167745" y="5080"/>
            <a:ext cx="1024255" cy="6887210"/>
          </a:xfrm>
          <a:prstGeom prst="rect">
            <a:avLst/>
          </a:prstGeom>
          <a:solidFill>
            <a:srgbClr val="EB6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5080"/>
            <a:ext cx="1024255" cy="6887210"/>
          </a:xfrm>
          <a:prstGeom prst="rect">
            <a:avLst/>
          </a:prstGeom>
          <a:solidFill>
            <a:srgbClr val="EB6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55" y="3427730"/>
            <a:ext cx="5367655" cy="3028950"/>
          </a:xfrm>
          <a:prstGeom prst="rect">
            <a:avLst/>
          </a:prstGeom>
          <a:ln w="28575">
            <a:solidFill>
              <a:srgbClr val="EB663D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9324975" y="4008120"/>
            <a:ext cx="2282190" cy="1485265"/>
          </a:xfrm>
          <a:prstGeom prst="roundRect">
            <a:avLst/>
          </a:prstGeom>
          <a:ln w="28575">
            <a:solidFill>
              <a:srgbClr val="EB66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9420225" y="4236720"/>
            <a:ext cx="2298065" cy="1126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it-IT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 l'affresco. </a:t>
            </a:r>
          </a:p>
          <a:p>
            <a:pPr marL="0" indent="0" algn="l">
              <a:buNone/>
            </a:pPr>
            <a:r>
              <a:rPr lang="it-IT" altLang="en-US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chi sono le due mani? Che cosa ci comunica il pittore con il particolare delle due mani?</a:t>
            </a:r>
          </a:p>
        </p:txBody>
      </p:sp>
      <p:sp>
        <p:nvSpPr>
          <p:cNvPr id="11" name="Oval 10"/>
          <p:cNvSpPr/>
          <p:nvPr/>
        </p:nvSpPr>
        <p:spPr>
          <a:xfrm>
            <a:off x="9260205" y="4260215"/>
            <a:ext cx="182245" cy="182245"/>
          </a:xfrm>
          <a:prstGeom prst="ellipse">
            <a:avLst/>
          </a:prstGeom>
          <a:solidFill>
            <a:srgbClr val="EB663D"/>
          </a:solidFill>
          <a:ln>
            <a:solidFill>
              <a:srgbClr val="EB6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11755" y="6363335"/>
            <a:ext cx="7509510" cy="337185"/>
          </a:xfrm>
          <a:prstGeom prst="rect">
            <a:avLst/>
          </a:prstGeom>
          <a:solidFill>
            <a:srgbClr val="EB663D"/>
          </a:solidFill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bg1"/>
                </a:solidFill>
              </a:rPr>
              <a:t>Michelangelo Buonarroti, particolare della Creazione di Adamo, Cappella Sistina a Roma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6"/>
          <p:cNvSpPr/>
          <p:nvPr/>
        </p:nvSpPr>
        <p:spPr>
          <a:xfrm>
            <a:off x="-20320" y="5080"/>
            <a:ext cx="12212955" cy="6887210"/>
          </a:xfrm>
          <a:prstGeom prst="rect">
            <a:avLst/>
          </a:prstGeom>
          <a:solidFill>
            <a:srgbClr val="0003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0" y="5080"/>
            <a:ext cx="1028255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43885" y="2640965"/>
            <a:ext cx="5699125" cy="1615440"/>
          </a:xfrm>
          <a:solidFill>
            <a:schemeClr val="bg1"/>
          </a:solidFill>
        </p:spPr>
        <p:txBody>
          <a:bodyPr>
            <a:no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it-IT" sz="5400" dirty="0">
                <a:solidFill>
                  <a:srgbClr val="00093E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  <a:sym typeface="+mn-ea"/>
              </a:rPr>
              <a:t>LA TEORIA </a:t>
            </a:r>
            <a:br>
              <a:rPr lang="it-IT" sz="5400" dirty="0">
                <a:solidFill>
                  <a:srgbClr val="00093E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  <a:sym typeface="+mn-ea"/>
              </a:rPr>
            </a:br>
            <a:r>
              <a:rPr lang="it-IT" sz="5400" dirty="0">
                <a:solidFill>
                  <a:srgbClr val="00093E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  <a:sym typeface="+mn-ea"/>
              </a:rPr>
              <a:t>DEL BIG BANG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>
          <a:gsLst>
            <a:gs pos="0">
              <a:srgbClr val="E0F3FF"/>
            </a:gs>
            <a:gs pos="27000">
              <a:srgbClr val="FEFFFF"/>
            </a:gs>
            <a:gs pos="43000">
              <a:srgbClr val="CDECFF"/>
            </a:gs>
            <a:gs pos="100000">
              <a:srgbClr val="CDECFF"/>
            </a:gs>
          </a:gsLst>
          <a:lin ang="20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167745" y="5080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5080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255" y="5080"/>
            <a:ext cx="9662160" cy="6852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E0F3FF"/>
            </a:gs>
            <a:gs pos="27000">
              <a:srgbClr val="FEFFFF"/>
            </a:gs>
            <a:gs pos="43000">
              <a:srgbClr val="CDECFF"/>
            </a:gs>
            <a:gs pos="100000">
              <a:srgbClr val="CDECFF"/>
            </a:gs>
          </a:gsLst>
          <a:lin ang="20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167745" y="-29210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0" y="-14605"/>
            <a:ext cx="1024255" cy="6887210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b="5981"/>
          <a:stretch>
            <a:fillRect/>
          </a:stretch>
        </p:blipFill>
        <p:spPr>
          <a:xfrm>
            <a:off x="1024255" y="0"/>
            <a:ext cx="10123805" cy="6871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1167745" y="-3810"/>
            <a:ext cx="1024255" cy="6862445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0" y="-3810"/>
            <a:ext cx="1024255" cy="6867525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 rot="5400000">
            <a:off x="5495925" y="-4647565"/>
            <a:ext cx="1024255" cy="10319385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 rot="5400000">
            <a:off x="5669280" y="1189355"/>
            <a:ext cx="1029970" cy="10319385"/>
          </a:xfrm>
          <a:prstGeom prst="rect">
            <a:avLst/>
          </a:prstGeom>
          <a:solidFill>
            <a:srgbClr val="00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t="13543" b="19702"/>
          <a:stretch>
            <a:fillRect/>
          </a:stretch>
        </p:blipFill>
        <p:spPr>
          <a:xfrm>
            <a:off x="1033780" y="533400"/>
            <a:ext cx="10144125" cy="4948555"/>
          </a:xfrm>
          <a:prstGeom prst="rect">
            <a:avLst/>
          </a:prstGeo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3"/>
          <a:srcRect l="100" t="85917" r="-100" b="1242"/>
          <a:stretch>
            <a:fillRect/>
          </a:stretch>
        </p:blipFill>
        <p:spPr>
          <a:xfrm>
            <a:off x="1024255" y="5481955"/>
            <a:ext cx="10153650" cy="951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21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Broadway</vt:lpstr>
      <vt:lpstr>Calibri</vt:lpstr>
      <vt:lpstr>Calibri Light</vt:lpstr>
      <vt:lpstr>Office Theme</vt:lpstr>
      <vt:lpstr>L'ORIGINE DEL MONDO Secondo la Bibbia e la Scienza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TEORIA  DEL BIG BANG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L'ORIGINE DEL MONDO Secondo la Bibbia e la Scienza</dc:title>
  <dc:creator>Ospite</dc:creator>
  <cp:lastModifiedBy>Ospite</cp:lastModifiedBy>
  <cp:revision>6</cp:revision>
  <dcterms:created xsi:type="dcterms:W3CDTF">2020-11-23T18:52:00Z</dcterms:created>
  <dcterms:modified xsi:type="dcterms:W3CDTF">2020-11-26T20:15:20Z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