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11/12/2020</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8871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9169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879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73074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17787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7776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5041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07082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4832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74474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11/12/2020</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26558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11/12/2020</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35678192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www.trentoblog.it/riccardolucatti/?p=14013"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 name="Rectangle 56">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5A2228-3D29-470E-9802-A52C26F462D2}"/>
              </a:ext>
            </a:extLst>
          </p:cNvPr>
          <p:cNvPicPr>
            <a:picLocks noChangeAspect="1"/>
          </p:cNvPicPr>
          <p:nvPr/>
        </p:nvPicPr>
        <p:blipFill rotWithShape="1">
          <a:blip r:embed="rId2">
            <a:alphaModFix amt="70000"/>
          </a:blip>
          <a:srcRect t="6517" r="-1" b="5929"/>
          <a:stretch/>
        </p:blipFill>
        <p:spPr>
          <a:xfrm>
            <a:off x="20" y="10"/>
            <a:ext cx="12188932" cy="6856614"/>
          </a:xfrm>
          <a:prstGeom prst="rect">
            <a:avLst/>
          </a:prstGeom>
        </p:spPr>
      </p:pic>
      <p:grpSp>
        <p:nvGrpSpPr>
          <p:cNvPr id="59"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60" name="Freeform: Shape 59">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66" name="Freeform: Shape 65">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72" name="Freeform: Shape 71">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85"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86"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8" name="Freeform: Shape 87">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87" name="Freeform: Shape 86">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6"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97" name="Straight Connector 96">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98" name="Straight Connector 97">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7" name="Titolo 6">
            <a:extLst>
              <a:ext uri="{FF2B5EF4-FFF2-40B4-BE49-F238E27FC236}">
                <a16:creationId xmlns:a16="http://schemas.microsoft.com/office/drawing/2014/main" id="{FA77C372-25B0-4CE7-8571-F93BCD4C503D}"/>
              </a:ext>
            </a:extLst>
          </p:cNvPr>
          <p:cNvSpPr>
            <a:spLocks noGrp="1"/>
          </p:cNvSpPr>
          <p:nvPr>
            <p:ph type="ctrTitle"/>
          </p:nvPr>
        </p:nvSpPr>
        <p:spPr/>
        <p:txBody>
          <a:bodyPr/>
          <a:lstStyle/>
          <a:p>
            <a:r>
              <a:rPr lang="it-IT" dirty="0"/>
              <a:t>LA ZIQQURAT E IL CODICE DI HAMMURABI</a:t>
            </a:r>
          </a:p>
        </p:txBody>
      </p:sp>
    </p:spTree>
    <p:extLst>
      <p:ext uri="{BB962C8B-B14F-4D97-AF65-F5344CB8AC3E}">
        <p14:creationId xmlns:p14="http://schemas.microsoft.com/office/powerpoint/2010/main" val="93678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A3153-253F-4B20-90C8-0AAFA4D449C2}"/>
              </a:ext>
            </a:extLst>
          </p:cNvPr>
          <p:cNvSpPr>
            <a:spLocks noGrp="1"/>
          </p:cNvSpPr>
          <p:nvPr>
            <p:ph type="title"/>
          </p:nvPr>
        </p:nvSpPr>
        <p:spPr>
          <a:xfrm>
            <a:off x="2838734" y="291299"/>
            <a:ext cx="7018364" cy="1325563"/>
          </a:xfrm>
          <a:solidFill>
            <a:srgbClr val="FFFF00"/>
          </a:solidFill>
        </p:spPr>
        <p:txBody>
          <a:bodyPr/>
          <a:lstStyle/>
          <a:p>
            <a:r>
              <a:rPr lang="it-IT" dirty="0"/>
              <a:t>LA ZIQQURAT</a:t>
            </a:r>
          </a:p>
        </p:txBody>
      </p:sp>
      <p:pic>
        <p:nvPicPr>
          <p:cNvPr id="5" name="Segnaposto contenuto 4">
            <a:extLst>
              <a:ext uri="{FF2B5EF4-FFF2-40B4-BE49-F238E27FC236}">
                <a16:creationId xmlns:a16="http://schemas.microsoft.com/office/drawing/2014/main" id="{5824BD75-FD3F-48D3-99FE-C48B7A9026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29345" y="2045530"/>
            <a:ext cx="6825523" cy="4235329"/>
          </a:xfrm>
        </p:spPr>
      </p:pic>
      <p:sp>
        <p:nvSpPr>
          <p:cNvPr id="13" name="CasellaDiTesto 12">
            <a:extLst>
              <a:ext uri="{FF2B5EF4-FFF2-40B4-BE49-F238E27FC236}">
                <a16:creationId xmlns:a16="http://schemas.microsoft.com/office/drawing/2014/main" id="{80136A98-5BEC-44B3-84E8-2AF310C6C8FC}"/>
              </a:ext>
            </a:extLst>
          </p:cNvPr>
          <p:cNvSpPr txBox="1"/>
          <p:nvPr/>
        </p:nvSpPr>
        <p:spPr>
          <a:xfrm>
            <a:off x="953071" y="1765387"/>
            <a:ext cx="3698544" cy="4801314"/>
          </a:xfrm>
          <a:prstGeom prst="rect">
            <a:avLst/>
          </a:prstGeom>
          <a:solidFill>
            <a:schemeClr val="accent6">
              <a:lumMod val="60000"/>
              <a:lumOff val="40000"/>
            </a:schemeClr>
          </a:solidFill>
        </p:spPr>
        <p:txBody>
          <a:bodyPr wrap="square" rtlCol="0">
            <a:spAutoFit/>
          </a:bodyPr>
          <a:lstStyle/>
          <a:p>
            <a:r>
              <a:rPr lang="it-IT" dirty="0"/>
              <a:t>La ziqqurat era il tempio caratteristico dei sumeri : un’ imponente torre formata da grandi piattaforme a gradoni, costruite con mattoni di argilla essiccati e raggiungibili grazie a lunghe  rampe di scale. Nella parte bassa si trovavano i magazzini per le scorte alimentari, nei piani centrali c’ erano le abitazioni dei sacerdoti, la scuola e le biblioteche, mentre in cima sorgeva la parte più sacra, cioè l’ abitazione terrena del dio. Si pensava infatti che la divinità quando scendeva sulla terra, dimorasse in questa stanza</a:t>
            </a:r>
          </a:p>
        </p:txBody>
      </p:sp>
      <p:pic>
        <p:nvPicPr>
          <p:cNvPr id="3" name="Audio registrato">
            <a:hlinkClick r:id="" action="ppaction://media"/>
            <a:extLst>
              <a:ext uri="{FF2B5EF4-FFF2-40B4-BE49-F238E27FC236}">
                <a16:creationId xmlns:a16="http://schemas.microsoft.com/office/drawing/2014/main" id="{D8AA4725-DAE0-4461-9A0D-1DC9EE519E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17982" y="513522"/>
            <a:ext cx="609600" cy="609600"/>
          </a:xfrm>
          <a:prstGeom prst="rect">
            <a:avLst/>
          </a:prstGeom>
        </p:spPr>
      </p:pic>
    </p:spTree>
    <p:extLst>
      <p:ext uri="{BB962C8B-B14F-4D97-AF65-F5344CB8AC3E}">
        <p14:creationId xmlns:p14="http://schemas.microsoft.com/office/powerpoint/2010/main" val="22886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B8EBB-4873-477F-943B-0F534749A608}"/>
              </a:ext>
            </a:extLst>
          </p:cNvPr>
          <p:cNvSpPr>
            <a:spLocks noGrp="1"/>
          </p:cNvSpPr>
          <p:nvPr>
            <p:ph type="title"/>
          </p:nvPr>
        </p:nvSpPr>
        <p:spPr>
          <a:xfrm>
            <a:off x="73925" y="-15360"/>
            <a:ext cx="11717740" cy="1577465"/>
          </a:xfrm>
          <a:solidFill>
            <a:srgbClr val="00B050"/>
          </a:solidFill>
        </p:spPr>
        <p:txBody>
          <a:bodyPr/>
          <a:lstStyle/>
          <a:p>
            <a:r>
              <a:rPr lang="it-IT" dirty="0">
                <a:solidFill>
                  <a:srgbClr val="FF0000"/>
                </a:solidFill>
              </a:rPr>
              <a:t>IL RE HAMMURABI</a:t>
            </a:r>
          </a:p>
        </p:txBody>
      </p:sp>
      <p:sp>
        <p:nvSpPr>
          <p:cNvPr id="9" name="Segnaposto contenuto 8">
            <a:extLst>
              <a:ext uri="{FF2B5EF4-FFF2-40B4-BE49-F238E27FC236}">
                <a16:creationId xmlns:a16="http://schemas.microsoft.com/office/drawing/2014/main" id="{6D044B8E-C016-43E2-9638-F9B863B2B38B}"/>
              </a:ext>
            </a:extLst>
          </p:cNvPr>
          <p:cNvSpPr>
            <a:spLocks noGrp="1"/>
          </p:cNvSpPr>
          <p:nvPr>
            <p:ph idx="1"/>
          </p:nvPr>
        </p:nvSpPr>
        <p:spPr>
          <a:xfrm>
            <a:off x="122830" y="1690688"/>
            <a:ext cx="7738280" cy="5747342"/>
          </a:xfrm>
          <a:solidFill>
            <a:schemeClr val="accent6"/>
          </a:solidFill>
        </p:spPr>
        <p:txBody>
          <a:bodyPr>
            <a:noAutofit/>
          </a:bodyPr>
          <a:lstStyle/>
          <a:p>
            <a:pPr lvl="2"/>
            <a:r>
              <a:rPr lang="it-IT" sz="2800" dirty="0"/>
              <a:t>Il re Hammurabi fu molto importante: 1. portò la pace tra le città stato in Mesopotamia 2. fece diventare Babilonia la città più potente della Mesopotamia 3. fece scrivere le sue leggi su grandi blocchi di pietra (steli) che venivano messe nelle piazze, nei templi, per le strade, così tutti i cittadini potevano  vederle e ricordarle. HAMMURABI fu il primo re che creò  leggi scritte.</a:t>
            </a:r>
          </a:p>
        </p:txBody>
      </p:sp>
      <p:pic>
        <p:nvPicPr>
          <p:cNvPr id="11" name="Immagine 10">
            <a:extLst>
              <a:ext uri="{FF2B5EF4-FFF2-40B4-BE49-F238E27FC236}">
                <a16:creationId xmlns:a16="http://schemas.microsoft.com/office/drawing/2014/main" id="{7375462A-4870-4257-92E9-5FB7984744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6746" y="2274627"/>
            <a:ext cx="3267075" cy="3810000"/>
          </a:xfrm>
          <a:prstGeom prst="rect">
            <a:avLst/>
          </a:prstGeom>
        </p:spPr>
      </p:pic>
      <p:sp>
        <p:nvSpPr>
          <p:cNvPr id="13" name="CasellaDiTesto 12">
            <a:extLst>
              <a:ext uri="{FF2B5EF4-FFF2-40B4-BE49-F238E27FC236}">
                <a16:creationId xmlns:a16="http://schemas.microsoft.com/office/drawing/2014/main" id="{57FD65C7-D291-4DA1-9190-0EF556464B65}"/>
              </a:ext>
            </a:extLst>
          </p:cNvPr>
          <p:cNvSpPr txBox="1"/>
          <p:nvPr/>
        </p:nvSpPr>
        <p:spPr>
          <a:xfrm>
            <a:off x="8410644" y="6196084"/>
            <a:ext cx="3267075" cy="369332"/>
          </a:xfrm>
          <a:prstGeom prst="rect">
            <a:avLst/>
          </a:prstGeom>
          <a:solidFill>
            <a:srgbClr val="FFFF00"/>
          </a:solidFill>
        </p:spPr>
        <p:txBody>
          <a:bodyPr wrap="square" rtlCol="0">
            <a:spAutoFit/>
          </a:bodyPr>
          <a:lstStyle/>
          <a:p>
            <a:r>
              <a:rPr lang="it-IT" dirty="0">
                <a:solidFill>
                  <a:srgbClr val="FF0000"/>
                </a:solidFill>
              </a:rPr>
              <a:t>Il re HAMMURABI</a:t>
            </a:r>
          </a:p>
        </p:txBody>
      </p:sp>
      <p:pic>
        <p:nvPicPr>
          <p:cNvPr id="3" name="Audio registrato">
            <a:hlinkClick r:id="" action="ppaction://media"/>
            <a:extLst>
              <a:ext uri="{FF2B5EF4-FFF2-40B4-BE49-F238E27FC236}">
                <a16:creationId xmlns:a16="http://schemas.microsoft.com/office/drawing/2014/main" id="{F59E924D-0843-42FD-94B8-042F81F272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3379" y="1969827"/>
            <a:ext cx="609600" cy="609600"/>
          </a:xfrm>
          <a:prstGeom prst="rect">
            <a:avLst/>
          </a:prstGeom>
        </p:spPr>
      </p:pic>
    </p:spTree>
    <p:extLst>
      <p:ext uri="{BB962C8B-B14F-4D97-AF65-F5344CB8AC3E}">
        <p14:creationId xmlns:p14="http://schemas.microsoft.com/office/powerpoint/2010/main" val="4515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18F685-2CD6-4846-81BC-2C983E92E5C8}"/>
              </a:ext>
            </a:extLst>
          </p:cNvPr>
          <p:cNvSpPr>
            <a:spLocks noGrp="1"/>
          </p:cNvSpPr>
          <p:nvPr>
            <p:ph type="title"/>
          </p:nvPr>
        </p:nvSpPr>
        <p:spPr>
          <a:xfrm>
            <a:off x="953637" y="171610"/>
            <a:ext cx="10566779" cy="1655136"/>
          </a:xfrm>
          <a:solidFill>
            <a:schemeClr val="accent2">
              <a:lumMod val="75000"/>
            </a:schemeClr>
          </a:solidFill>
        </p:spPr>
        <p:txBody>
          <a:bodyPr/>
          <a:lstStyle/>
          <a:p>
            <a:r>
              <a:rPr lang="it-IT" dirty="0">
                <a:solidFill>
                  <a:srgbClr val="FF0000"/>
                </a:solidFill>
              </a:rPr>
              <a:t>IL CODICE DI HAMMURABI</a:t>
            </a:r>
          </a:p>
        </p:txBody>
      </p:sp>
      <p:pic>
        <p:nvPicPr>
          <p:cNvPr id="2050" name="Picture 2">
            <a:extLst>
              <a:ext uri="{FF2B5EF4-FFF2-40B4-BE49-F238E27FC236}">
                <a16:creationId xmlns:a16="http://schemas.microsoft.com/office/drawing/2014/main" id="{BDCF4612-C89B-47A2-9CCE-94F790A201F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37027" y="2148729"/>
            <a:ext cx="5513696" cy="450602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4654D74-F8FF-4EA7-BEE5-219A5B4B933F}"/>
              </a:ext>
            </a:extLst>
          </p:cNvPr>
          <p:cNvSpPr txBox="1"/>
          <p:nvPr/>
        </p:nvSpPr>
        <p:spPr>
          <a:xfrm>
            <a:off x="1369326" y="2561322"/>
            <a:ext cx="4722125" cy="4093428"/>
          </a:xfrm>
          <a:prstGeom prst="rect">
            <a:avLst/>
          </a:prstGeom>
          <a:solidFill>
            <a:srgbClr val="FFFF00"/>
          </a:solidFill>
        </p:spPr>
        <p:txBody>
          <a:bodyPr wrap="square" rtlCol="0">
            <a:spAutoFit/>
          </a:bodyPr>
          <a:lstStyle/>
          <a:p>
            <a:r>
              <a:rPr lang="it-IT" sz="2000" dirty="0"/>
              <a:t>Il codice di Hammurabi è un blocco di pietra nera di origine vulcanica alto più di due metri, sul quale sono incise in carattere cuneiforme 282 leggi che formano uno dei primi codici di leggi scritte. Queste leggi riguardano la proprietà ,la famiglia, le offese fisiche, gli affitti, i salari, gli schiavi e gli animali.</a:t>
            </a:r>
          </a:p>
          <a:p>
            <a:r>
              <a:rPr lang="it-IT" sz="2000" dirty="0"/>
              <a:t>Una delle leggi più famose del codice è la LEGGE DEL TAGLIONE, cioè occhio per occhio, dente per dente( che significa infliggere lo stesso male a chi ti ha offeso).</a:t>
            </a:r>
          </a:p>
        </p:txBody>
      </p:sp>
      <p:sp>
        <p:nvSpPr>
          <p:cNvPr id="5" name="CasellaDiTesto 4">
            <a:extLst>
              <a:ext uri="{FF2B5EF4-FFF2-40B4-BE49-F238E27FC236}">
                <a16:creationId xmlns:a16="http://schemas.microsoft.com/office/drawing/2014/main" id="{16315C77-FBBE-440F-BE6B-8C2DAA07E700}"/>
              </a:ext>
            </a:extLst>
          </p:cNvPr>
          <p:cNvSpPr txBox="1"/>
          <p:nvPr/>
        </p:nvSpPr>
        <p:spPr>
          <a:xfrm>
            <a:off x="6892120" y="6976733"/>
            <a:ext cx="4858603" cy="369332"/>
          </a:xfrm>
          <a:prstGeom prst="rect">
            <a:avLst/>
          </a:prstGeom>
          <a:solidFill>
            <a:srgbClr val="FFC000"/>
          </a:solidFill>
        </p:spPr>
        <p:txBody>
          <a:bodyPr wrap="square" rtlCol="0">
            <a:spAutoFit/>
          </a:bodyPr>
          <a:lstStyle/>
          <a:p>
            <a:r>
              <a:rPr lang="it-IT" dirty="0"/>
              <a:t>IL CODICE DI HAMMURABI.</a:t>
            </a:r>
          </a:p>
        </p:txBody>
      </p:sp>
      <p:pic>
        <p:nvPicPr>
          <p:cNvPr id="3" name="Audio registrato">
            <a:hlinkClick r:id="" action="ppaction://media"/>
            <a:extLst>
              <a:ext uri="{FF2B5EF4-FFF2-40B4-BE49-F238E27FC236}">
                <a16:creationId xmlns:a16="http://schemas.microsoft.com/office/drawing/2014/main" id="{7254C125-C669-4056-A8B7-17F4714235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32452" y="1223312"/>
            <a:ext cx="609600" cy="609600"/>
          </a:xfrm>
          <a:prstGeom prst="rect">
            <a:avLst/>
          </a:prstGeom>
        </p:spPr>
      </p:pic>
    </p:spTree>
    <p:extLst>
      <p:ext uri="{BB962C8B-B14F-4D97-AF65-F5344CB8AC3E}">
        <p14:creationId xmlns:p14="http://schemas.microsoft.com/office/powerpoint/2010/main" val="11740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E0BEB8-BDAF-4DAE-A4FD-47565EB5DCFE}"/>
              </a:ext>
            </a:extLst>
          </p:cNvPr>
          <p:cNvSpPr>
            <a:spLocks noGrp="1"/>
          </p:cNvSpPr>
          <p:nvPr>
            <p:ph type="title"/>
          </p:nvPr>
        </p:nvSpPr>
        <p:spPr>
          <a:solidFill>
            <a:srgbClr val="00B0F0"/>
          </a:solidFill>
        </p:spPr>
        <p:txBody>
          <a:bodyPr/>
          <a:lstStyle/>
          <a:p>
            <a:r>
              <a:rPr lang="it-IT" dirty="0"/>
              <a:t>ATTIVITA’:</a:t>
            </a:r>
          </a:p>
        </p:txBody>
      </p:sp>
      <p:sp>
        <p:nvSpPr>
          <p:cNvPr id="3" name="Segnaposto contenuto 2">
            <a:extLst>
              <a:ext uri="{FF2B5EF4-FFF2-40B4-BE49-F238E27FC236}">
                <a16:creationId xmlns:a16="http://schemas.microsoft.com/office/drawing/2014/main" id="{6617FE36-4381-47F9-9680-4EC8B2FD15D9}"/>
              </a:ext>
            </a:extLst>
          </p:cNvPr>
          <p:cNvSpPr>
            <a:spLocks noGrp="1"/>
          </p:cNvSpPr>
          <p:nvPr>
            <p:ph idx="1"/>
          </p:nvPr>
        </p:nvSpPr>
        <p:spPr>
          <a:xfrm>
            <a:off x="838200" y="1958147"/>
            <a:ext cx="10515600" cy="4351338"/>
          </a:xfrm>
          <a:solidFill>
            <a:srgbClr val="FFFF00"/>
          </a:solidFill>
        </p:spPr>
        <p:txBody>
          <a:bodyPr/>
          <a:lstStyle/>
          <a:p>
            <a:pPr marL="0" indent="0">
              <a:buNone/>
            </a:pPr>
            <a:r>
              <a:rPr lang="it-IT" dirty="0"/>
              <a:t>Rispondi alle seguenti domande:</a:t>
            </a:r>
          </a:p>
          <a:p>
            <a:pPr marL="0" indent="0">
              <a:buNone/>
            </a:pPr>
            <a:r>
              <a:rPr lang="it-IT" dirty="0"/>
              <a:t>1)Qual è l’ aspetto caratteristico della ziqqurat?</a:t>
            </a:r>
          </a:p>
          <a:p>
            <a:pPr marL="0" indent="0">
              <a:buNone/>
            </a:pPr>
            <a:r>
              <a:rPr lang="it-IT" dirty="0"/>
              <a:t>2)Qual è il suo significato religioso?</a:t>
            </a:r>
          </a:p>
          <a:p>
            <a:pPr marL="0" indent="0">
              <a:buNone/>
            </a:pPr>
            <a:r>
              <a:rPr lang="it-IT" dirty="0"/>
              <a:t>3)Chi poteva salire fino all’ ultimo piano e perché?</a:t>
            </a:r>
          </a:p>
          <a:p>
            <a:pPr marL="0" indent="0">
              <a:buNone/>
            </a:pPr>
            <a:r>
              <a:rPr lang="it-IT" dirty="0"/>
              <a:t>4)Che cos’è il codice di Hammurabi?</a:t>
            </a:r>
          </a:p>
          <a:p>
            <a:pPr marL="0" indent="0">
              <a:buNone/>
            </a:pPr>
            <a:r>
              <a:rPr lang="it-IT" dirty="0"/>
              <a:t>5)Conosci la legge del taglione? Qual è il suo significato ? Prova a spiegarla a parole tue.</a:t>
            </a:r>
          </a:p>
        </p:txBody>
      </p:sp>
    </p:spTree>
    <p:extLst>
      <p:ext uri="{BB962C8B-B14F-4D97-AF65-F5344CB8AC3E}">
        <p14:creationId xmlns:p14="http://schemas.microsoft.com/office/powerpoint/2010/main" val="3159607387"/>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142</TotalTime>
  <Words>363</Words>
  <Application>Microsoft Office PowerPoint</Application>
  <PresentationFormat>Widescreen</PresentationFormat>
  <Paragraphs>17</Paragraphs>
  <Slides>5</Slides>
  <Notes>0</Notes>
  <HiddenSlides>0</HiddenSlides>
  <MMClips>3</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Avenir Next LT Pro</vt:lpstr>
      <vt:lpstr>AvenirNext LT Pro Medium</vt:lpstr>
      <vt:lpstr>Posterama</vt:lpstr>
      <vt:lpstr>ExploreVTI</vt:lpstr>
      <vt:lpstr>LA ZIQQURAT E IL CODICE DI HAMMURABI</vt:lpstr>
      <vt:lpstr>LA ZIQQURAT</vt:lpstr>
      <vt:lpstr>IL RE HAMMURABI</vt:lpstr>
      <vt:lpstr>IL CODICE DI HAMMURABI</vt:lpstr>
      <vt:lpstr>ATTIVITA’: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ZIQQURAT E IL CODICE DI HAMMURABI</dc:title>
  <dc:creator>Simone Barbato</dc:creator>
  <cp:lastModifiedBy>Simone Barbato</cp:lastModifiedBy>
  <cp:revision>13</cp:revision>
  <dcterms:created xsi:type="dcterms:W3CDTF">2020-11-11T15:59:17Z</dcterms:created>
  <dcterms:modified xsi:type="dcterms:W3CDTF">2020-11-12T15:08:51Z</dcterms:modified>
</cp:coreProperties>
</file>