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4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4E2"/>
    <a:srgbClr val="445204"/>
    <a:srgbClr val="51ADC4"/>
    <a:srgbClr val="435104"/>
    <a:srgbClr val="8DD8F7"/>
    <a:srgbClr val="FDD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15" y="0"/>
            <a:ext cx="112966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55358"/>
            <a:ext cx="9144000" cy="2387600"/>
          </a:xfrm>
        </p:spPr>
        <p:txBody>
          <a:bodyPr>
            <a:normAutofit fontScale="90000"/>
            <a:scene3d>
              <a:camera prst="obliqueTopLeft"/>
              <a:lightRig rig="threePt" dir="t"/>
            </a:scene3d>
          </a:bodyPr>
          <a:lstStyle/>
          <a:p>
            <a:r>
              <a:rPr lang="it-IT" altLang="en-US" sz="8000" dirty="0">
                <a:solidFill>
                  <a:srgbClr val="445204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LA RELIGIONE NELL'ANTICO EGITTO</a:t>
            </a:r>
            <a:r>
              <a:rPr lang="it-IT" altLang="en-US" dirty="0">
                <a:solidFill>
                  <a:srgbClr val="445204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0" y="0"/>
            <a:ext cx="777875" cy="6866255"/>
          </a:xfrm>
          <a:prstGeom prst="rect">
            <a:avLst/>
          </a:prstGeom>
          <a:solidFill>
            <a:srgbClr val="445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11414125" y="0"/>
            <a:ext cx="777875" cy="6866255"/>
          </a:xfrm>
          <a:prstGeom prst="rect">
            <a:avLst/>
          </a:prstGeom>
          <a:solidFill>
            <a:srgbClr val="445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047875" y="955675"/>
            <a:ext cx="8096250" cy="0"/>
          </a:xfrm>
          <a:prstGeom prst="line">
            <a:avLst/>
          </a:prstGeom>
          <a:ln>
            <a:solidFill>
              <a:srgbClr val="4351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47875" y="3343275"/>
            <a:ext cx="8096250" cy="0"/>
          </a:xfrm>
          <a:prstGeom prst="line">
            <a:avLst/>
          </a:prstGeom>
          <a:ln>
            <a:solidFill>
              <a:srgbClr val="4351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2897505" y="641350"/>
            <a:ext cx="66490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6000">
                <a:solidFill>
                  <a:srgbClr val="8DD8F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LE DIVINITA' EGIZIE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278890" y="4557395"/>
            <a:ext cx="4246880" cy="1630045"/>
          </a:xfrm>
          <a:prstGeom prst="rect">
            <a:avLst/>
          </a:prstGeom>
          <a:noFill/>
          <a:ln w="12700" cmpd="sng">
            <a:solidFill>
              <a:srgbClr val="8DD8F7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it-IT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Osiride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, dio dell'agricoltura e dell'oltretomba, sua moglie</a:t>
            </a:r>
            <a:r>
              <a:rPr lang="it-IT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Iside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, dea della maternità, e</a:t>
            </a:r>
            <a:r>
              <a:rPr lang="it-IT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Maat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, dea della verità e della giustizia, raffigurata con una piuma in testa.</a:t>
            </a:r>
            <a:r>
              <a:rPr lang="it-IT" altLang="en-US" sz="2000"/>
              <a:t>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60120" y="2237740"/>
            <a:ext cx="1021397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La civiltà e la religione egiziana si sono sviluppate lungo le rive del grande fiume Nilo. Gli Egizi credevano nell'esistenza di molti dei, il più importante di quelli era </a:t>
            </a:r>
            <a:r>
              <a:rPr lang="it-IT" altLang="en-US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Amon-Ra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il dio sole. Tra le divinità alcune, dette antropomorfe, venivano rappresentate in forma umana, altre, dette zoomorfe, avevano il corpo umano e la testa animale. </a:t>
            </a:r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6823710" y="3654425"/>
            <a:ext cx="2882900" cy="398780"/>
          </a:xfrm>
          <a:prstGeom prst="rect">
            <a:avLst/>
          </a:prstGeom>
          <a:solidFill>
            <a:srgbClr val="8DD8F7"/>
          </a:solidFill>
          <a:ln w="25400" cmpd="sng">
            <a:solidFill>
              <a:srgbClr val="FDDB3A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DIVINITA' ZOOMORFE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408430" y="3654425"/>
            <a:ext cx="3605530" cy="398780"/>
          </a:xfrm>
          <a:prstGeom prst="rect">
            <a:avLst/>
          </a:prstGeom>
          <a:solidFill>
            <a:srgbClr val="8DD8F7"/>
          </a:solidFill>
          <a:ln w="25400" cmpd="sng">
            <a:solidFill>
              <a:srgbClr val="FDDB3A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DIVINITA' ANTROPOMORFE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793105" y="4460240"/>
            <a:ext cx="5271135" cy="2245360"/>
          </a:xfrm>
          <a:prstGeom prst="rect">
            <a:avLst/>
          </a:prstGeom>
          <a:noFill/>
          <a:ln w="12700" cmpd="sng">
            <a:solidFill>
              <a:srgbClr val="8DD8F7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it-IT" altLang="en-US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Horus, 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dio-falco del cielo e della legge, </a:t>
            </a:r>
            <a:r>
              <a:rPr lang="it-IT" altLang="en-US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Thot,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dio della sapienza, con la testa di ibis, un uccello dal lungo becco, </a:t>
            </a:r>
            <a:r>
              <a:rPr lang="it-IT" altLang="en-US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Anubi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il dio-sciacallo, guardiano dei defunti, </a:t>
            </a:r>
            <a:r>
              <a:rPr lang="it-IT" altLang="en-US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Seth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dio della sventura e del male, identificabile per l' “animale di Seth ” dalla testa allungata, e </a:t>
            </a:r>
            <a:r>
              <a:rPr lang="it-IT" altLang="en-US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Bastet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la dea-gatta dell'amore.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11195" y="4201160"/>
            <a:ext cx="0" cy="232410"/>
          </a:xfrm>
          <a:prstGeom prst="straightConnector1">
            <a:avLst/>
          </a:prstGeom>
          <a:ln w="25400">
            <a:solidFill>
              <a:srgbClr val="FDDB3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265160" y="4201160"/>
            <a:ext cx="0" cy="232410"/>
          </a:xfrm>
          <a:prstGeom prst="straightConnector1">
            <a:avLst/>
          </a:prstGeom>
          <a:ln w="25400">
            <a:solidFill>
              <a:srgbClr val="FDDB3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s 15"/>
          <p:cNvSpPr/>
          <p:nvPr/>
        </p:nvSpPr>
        <p:spPr>
          <a:xfrm>
            <a:off x="0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11414125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Content Placeholder 10"/>
          <p:cNvPicPr>
            <a:picLocks noChangeAspect="1"/>
          </p:cNvPicPr>
          <p:nvPr/>
        </p:nvPicPr>
        <p:blipFill>
          <a:blip r:embed="rId2"/>
          <a:srcRect l="4506" t="12329" r="82143" b="57263"/>
          <a:stretch>
            <a:fillRect/>
          </a:stretch>
        </p:blipFill>
        <p:spPr>
          <a:xfrm>
            <a:off x="1091565" y="95250"/>
            <a:ext cx="1491615" cy="1911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s 15"/>
          <p:cNvSpPr/>
          <p:nvPr/>
        </p:nvSpPr>
        <p:spPr>
          <a:xfrm>
            <a:off x="0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11414125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 l="18681" t="12107" r="67968" b="47060"/>
          <a:stretch>
            <a:fillRect/>
          </a:stretch>
        </p:blipFill>
        <p:spPr>
          <a:xfrm>
            <a:off x="777875" y="2543810"/>
            <a:ext cx="1491615" cy="256667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844550" y="1157605"/>
            <a:ext cx="4963795" cy="521970"/>
          </a:xfrm>
          <a:prstGeom prst="rect">
            <a:avLst/>
          </a:prstGeom>
          <a:solidFill>
            <a:srgbClr val="8DD8F7"/>
          </a:solidFill>
          <a:ln w="25400" cmpd="sng">
            <a:solidFill>
              <a:srgbClr val="FDDB3A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DIVINITA' ANTROPOMORFE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752590" y="1157605"/>
            <a:ext cx="3946525" cy="521970"/>
          </a:xfrm>
          <a:prstGeom prst="rect">
            <a:avLst/>
          </a:prstGeom>
          <a:solidFill>
            <a:srgbClr val="8DD8F7"/>
          </a:solidFill>
          <a:ln w="25400" cmpd="sng">
            <a:solidFill>
              <a:srgbClr val="FDDB3A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it-IT" alt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DIVINITA' ZOOMORFE</a:t>
            </a:r>
          </a:p>
        </p:txBody>
      </p:sp>
      <p:pic>
        <p:nvPicPr>
          <p:cNvPr id="15" name="Content Placeholder 10"/>
          <p:cNvPicPr>
            <a:picLocks noChangeAspect="1"/>
          </p:cNvPicPr>
          <p:nvPr/>
        </p:nvPicPr>
        <p:blipFill>
          <a:blip r:embed="rId2"/>
          <a:srcRect l="32606" t="9278" r="54043" b="49889"/>
          <a:stretch>
            <a:fillRect/>
          </a:stretch>
        </p:blipFill>
        <p:spPr>
          <a:xfrm>
            <a:off x="2269490" y="2383790"/>
            <a:ext cx="1491615" cy="2566670"/>
          </a:xfrm>
          <a:prstGeom prst="rect">
            <a:avLst/>
          </a:prstGeom>
        </p:spPr>
      </p:pic>
      <p:pic>
        <p:nvPicPr>
          <p:cNvPr id="19" name="Content Placeholder 10"/>
          <p:cNvPicPr>
            <a:picLocks noChangeAspect="1"/>
          </p:cNvPicPr>
          <p:nvPr/>
        </p:nvPicPr>
        <p:blipFill>
          <a:blip r:embed="rId2"/>
          <a:srcRect l="60104" t="9490" r="26545" b="49677"/>
          <a:stretch>
            <a:fillRect/>
          </a:stretch>
        </p:blipFill>
        <p:spPr>
          <a:xfrm>
            <a:off x="3761105" y="2383790"/>
            <a:ext cx="1491615" cy="2566670"/>
          </a:xfrm>
          <a:prstGeom prst="rect">
            <a:avLst/>
          </a:prstGeom>
        </p:spPr>
      </p:pic>
      <p:pic>
        <p:nvPicPr>
          <p:cNvPr id="21" name="Content Placeholder 10"/>
          <p:cNvPicPr>
            <a:picLocks noChangeAspect="1"/>
          </p:cNvPicPr>
          <p:nvPr/>
        </p:nvPicPr>
        <p:blipFill>
          <a:blip r:embed="rId2"/>
          <a:srcRect l="46418" t="13187" r="40231" b="45980"/>
          <a:stretch>
            <a:fillRect/>
          </a:stretch>
        </p:blipFill>
        <p:spPr>
          <a:xfrm>
            <a:off x="6137910" y="2465705"/>
            <a:ext cx="1491615" cy="2566670"/>
          </a:xfrm>
          <a:prstGeom prst="rect">
            <a:avLst/>
          </a:prstGeom>
        </p:spPr>
      </p:pic>
      <p:pic>
        <p:nvPicPr>
          <p:cNvPr id="23" name="Content Placeholder 10"/>
          <p:cNvPicPr>
            <a:picLocks noChangeAspect="1"/>
          </p:cNvPicPr>
          <p:nvPr/>
        </p:nvPicPr>
        <p:blipFill>
          <a:blip r:embed="rId2"/>
          <a:srcRect l="18557" t="50555" r="68092" b="8612"/>
          <a:stretch>
            <a:fillRect/>
          </a:stretch>
        </p:blipFill>
        <p:spPr>
          <a:xfrm>
            <a:off x="7980045" y="2383790"/>
            <a:ext cx="1491615" cy="2566670"/>
          </a:xfrm>
          <a:prstGeom prst="rect">
            <a:avLst/>
          </a:prstGeom>
        </p:spPr>
      </p:pic>
      <p:pic>
        <p:nvPicPr>
          <p:cNvPr id="25" name="Content Placeholder 10"/>
          <p:cNvPicPr>
            <a:picLocks noChangeAspect="1"/>
          </p:cNvPicPr>
          <p:nvPr/>
        </p:nvPicPr>
        <p:blipFill>
          <a:blip r:embed="rId2"/>
          <a:srcRect l="5234" t="51858" r="81415" b="12087"/>
          <a:stretch>
            <a:fillRect/>
          </a:stretch>
        </p:blipFill>
        <p:spPr>
          <a:xfrm>
            <a:off x="9642475" y="2510790"/>
            <a:ext cx="1491615" cy="2266315"/>
          </a:xfrm>
          <a:prstGeom prst="rect">
            <a:avLst/>
          </a:prstGeom>
        </p:spPr>
      </p:pic>
      <p:sp>
        <p:nvSpPr>
          <p:cNvPr id="27" name="Rectangles 26"/>
          <p:cNvSpPr/>
          <p:nvPr/>
        </p:nvSpPr>
        <p:spPr>
          <a:xfrm>
            <a:off x="5892165" y="0"/>
            <a:ext cx="127000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625" y="1830705"/>
            <a:ext cx="8967470" cy="51308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Rectangles 5"/>
          <p:cNvSpPr/>
          <p:nvPr/>
        </p:nvSpPr>
        <p:spPr>
          <a:xfrm>
            <a:off x="1496695" y="6221095"/>
            <a:ext cx="3757295" cy="6369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944245" y="6101715"/>
            <a:ext cx="1697355" cy="6026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396365" y="314960"/>
            <a:ext cx="9399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4800">
                <a:solidFill>
                  <a:srgbClr val="8DD8F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IL TEMPIO E L'ALDILA' DEGLI EGIZI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0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11414125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2638425" y="321310"/>
            <a:ext cx="69151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6000">
                <a:solidFill>
                  <a:srgbClr val="8DD8F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IL FARAONE RE DIO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0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11414125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530985" y="1896745"/>
            <a:ext cx="93332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Il potere del</a:t>
            </a:r>
            <a:r>
              <a:rPr lang="it-IT" altLang="en-US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000" b="1">
                <a:solidFill>
                  <a:srgbClr val="E034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faraone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( che vuol dire 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“grande casa”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) era immenso: era considerato un dio  che garantiva l'ordine dell'Universo, il sorgere del Sole e le inondazioni del Nilo. Non era sacra solo la sua persona, ma anche il suo nome.</a:t>
            </a:r>
          </a:p>
          <a:p>
            <a:pPr algn="ctr"/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Oltre alla </a:t>
            </a:r>
            <a:r>
              <a:rPr lang="it-IT" altLang="en-US" sz="2000" b="1">
                <a:solidFill>
                  <a:srgbClr val="E034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, due simboli caratterizzavano il faraone: </a:t>
            </a:r>
          </a:p>
          <a:p>
            <a:pPr algn="ctr"/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-il </a:t>
            </a:r>
            <a:r>
              <a:rPr lang="it-IT" altLang="en-US" sz="2000" b="1">
                <a:solidFill>
                  <a:srgbClr val="E034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bastone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ricevuto dal pastore, simbolo del suo ruolo di guida del popolo; </a:t>
            </a:r>
          </a:p>
          <a:p>
            <a:pPr algn="ctr"/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-la </a:t>
            </a:r>
            <a:r>
              <a:rPr lang="it-IT" altLang="en-US" sz="2000" b="1">
                <a:solidFill>
                  <a:srgbClr val="E034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frusta 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per mietere il grano, simbolo della fertilità della terra su cui governava.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31062" t="27302" r="48907" b="43561"/>
          <a:stretch>
            <a:fillRect/>
          </a:stretch>
        </p:blipFill>
        <p:spPr>
          <a:xfrm rot="720000">
            <a:off x="6026150" y="4947920"/>
            <a:ext cx="1995805" cy="1633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45221" t="12873" b="13166"/>
          <a:stretch>
            <a:fillRect/>
          </a:stretch>
        </p:blipFill>
        <p:spPr>
          <a:xfrm>
            <a:off x="4528820" y="4853305"/>
            <a:ext cx="1349375" cy="182245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443480" y="5812155"/>
            <a:ext cx="1351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b="1" u="sng">
                <a:solidFill>
                  <a:srgbClr val="E034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FARAONE</a:t>
            </a: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3794760" y="5560060"/>
            <a:ext cx="437515" cy="408940"/>
          </a:xfrm>
          <a:prstGeom prst="curvedConnector3">
            <a:avLst>
              <a:gd name="adj1" fmla="val 50073"/>
            </a:avLst>
          </a:prstGeom>
          <a:ln w="12700">
            <a:solidFill>
              <a:srgbClr val="E034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8578215" y="5560060"/>
            <a:ext cx="1351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b="1" u="sng">
                <a:solidFill>
                  <a:srgbClr val="E034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BASTONE </a:t>
            </a:r>
            <a:r>
              <a:rPr lang="it-IT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b="1" u="sng">
                <a:solidFill>
                  <a:srgbClr val="E034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FRUSTA</a:t>
            </a:r>
          </a:p>
        </p:txBody>
      </p:sp>
      <p:cxnSp>
        <p:nvCxnSpPr>
          <p:cNvPr id="21" name="Curved Connector 20"/>
          <p:cNvCxnSpPr/>
          <p:nvPr/>
        </p:nvCxnSpPr>
        <p:spPr>
          <a:xfrm rot="10800000">
            <a:off x="7780655" y="5560060"/>
            <a:ext cx="481965" cy="386715"/>
          </a:xfrm>
          <a:prstGeom prst="curvedConnector3">
            <a:avLst>
              <a:gd name="adj1" fmla="val 49934"/>
            </a:avLst>
          </a:prstGeom>
          <a:ln w="12700">
            <a:solidFill>
              <a:srgbClr val="E034E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3907790" y="248285"/>
            <a:ext cx="43757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6000">
                <a:solidFill>
                  <a:srgbClr val="8DD8F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LE PIRAMIDI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0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11414125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415415" y="1721485"/>
            <a:ext cx="93618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Gli </a:t>
            </a:r>
            <a:r>
              <a:rPr lang="it-IT" altLang="en-US" sz="2000" b="1">
                <a:solidFill>
                  <a:srgbClr val="E034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Egizi 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credevano che la vita continuasse nell'aldilà e che l'anima, separata dal corpo nel momento della morte, potesse farci ritorno per vivere in eterno solo se il corpo si fosse mantenuto nel miglior modo possibile.</a:t>
            </a:r>
          </a:p>
          <a:p>
            <a:pPr algn="ctr"/>
            <a:endParaRPr lang="it-IT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Per questo motivo cercarono di conservare intatto il corpo dei defunti con la </a:t>
            </a:r>
            <a:r>
              <a:rPr lang="it-IT" altLang="en-US" sz="2000" b="1">
                <a:solidFill>
                  <a:srgbClr val="E034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mummificazione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 e curavano molto la costruzione delle tombe, come le </a:t>
            </a:r>
            <a:r>
              <a:rPr lang="it-IT" altLang="en-US" sz="2000" b="1">
                <a:solidFill>
                  <a:srgbClr val="E034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piramidi dei faraoni</a:t>
            </a:r>
            <a:r>
              <a:rPr lang="it-IT" altLang="en-US" sz="20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it-IT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 considerate vere e proprie case per la nuova vita, con mobili, cibi e oggetti di vario genere.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8839"/>
          <a:stretch>
            <a:fillRect/>
          </a:stretch>
        </p:blipFill>
        <p:spPr>
          <a:xfrm>
            <a:off x="2092960" y="4435475"/>
            <a:ext cx="3368040" cy="21336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8270" y="4274820"/>
            <a:ext cx="3858895" cy="24549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2562860" y="410210"/>
            <a:ext cx="70662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4800">
                <a:solidFill>
                  <a:srgbClr val="8DD8F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IL TRIBUNALE DI OSIRIDE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0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11414125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30" y="1635125"/>
            <a:ext cx="9161145" cy="49269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75" y="3298190"/>
            <a:ext cx="10515600" cy="1129665"/>
          </a:xfrm>
        </p:spPr>
        <p:txBody>
          <a:bodyPr/>
          <a:lstStyle/>
          <a:p>
            <a:pPr marL="0" indent="0" algn="ctr">
              <a:buNone/>
            </a:pPr>
            <a:r>
              <a:rPr lang="it-IT" altLang="en-US" b="1">
                <a:solidFill>
                  <a:srgbClr val="E034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-Completa le attività</a:t>
            </a:r>
          </a:p>
          <a:p>
            <a:pPr marL="0" indent="0" algn="ctr">
              <a:buNone/>
            </a:pPr>
            <a:r>
              <a:rPr lang="it-IT" altLang="en-US" b="1">
                <a:solidFill>
                  <a:srgbClr val="E034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pagina 55 e 56 del libro di testo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188460" y="1550035"/>
            <a:ext cx="38157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7200">
                <a:solidFill>
                  <a:srgbClr val="8DD8F7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  <a:latin typeface="Britannic Bold" panose="020B0903060703020204" charset="0"/>
                <a:cs typeface="Britannic Bold" panose="020B0903060703020204" charset="0"/>
              </a:rPr>
              <a:t>ATTIVITA'</a:t>
            </a:r>
          </a:p>
        </p:txBody>
      </p:sp>
      <p:sp>
        <p:nvSpPr>
          <p:cNvPr id="16" name="Rectangles 15"/>
          <p:cNvSpPr/>
          <p:nvPr/>
        </p:nvSpPr>
        <p:spPr>
          <a:xfrm>
            <a:off x="0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s 16"/>
          <p:cNvSpPr/>
          <p:nvPr/>
        </p:nvSpPr>
        <p:spPr>
          <a:xfrm>
            <a:off x="11414125" y="0"/>
            <a:ext cx="777875" cy="6866255"/>
          </a:xfrm>
          <a:prstGeom prst="rect">
            <a:avLst/>
          </a:prstGeom>
          <a:solidFill>
            <a:srgbClr val="8DD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Britannic Bold</vt:lpstr>
      <vt:lpstr>Calibri</vt:lpstr>
      <vt:lpstr>Calibri Light</vt:lpstr>
      <vt:lpstr>Office Theme</vt:lpstr>
      <vt:lpstr>LA RELIGIONE NELL'ANTICO EGITTO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RELIGIONE NELL'ANTICO EGITTO</dc:title>
  <dc:creator>Ospite</dc:creator>
  <cp:lastModifiedBy>Ospite</cp:lastModifiedBy>
  <cp:revision>5</cp:revision>
  <dcterms:created xsi:type="dcterms:W3CDTF">2020-11-19T15:14:00Z</dcterms:created>
  <dcterms:modified xsi:type="dcterms:W3CDTF">2020-11-19T19:12:12Z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