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9"/>
  </p:notesMasterIdLst>
  <p:sldIdLst>
    <p:sldId id="256" r:id="rId2"/>
    <p:sldId id="257" r:id="rId3"/>
    <p:sldId id="266" r:id="rId4"/>
    <p:sldId id="274" r:id="rId5"/>
    <p:sldId id="259" r:id="rId6"/>
    <p:sldId id="269" r:id="rId7"/>
    <p:sldId id="268" r:id="rId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F8AF78"/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8" y="1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B9ED45-B5FA-40B6-8DEE-AF584532150D}" type="datetimeFigureOut">
              <a:rPr lang="it-IT"/>
              <a:pPr>
                <a:defRPr/>
              </a:pPr>
              <a:t>21/11/2020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4F46F1-0C1E-47D2-8F8F-248FBD137D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805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8E6FAA-60A3-448B-AC2D-85A74FF9719F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A9AB5-2934-48B2-9107-FFD3AFFA5F4D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84AD7F-C303-4AEA-9C39-D047C57FCBC0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C69AC2-D382-451A-A3D6-0F0A2927008D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811B30-143C-4AC9-9107-30F8B7EA5EA6}" type="slidenum">
              <a:rPr lang="it-IT" altLang="it-I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7FDAFA0E-262F-423B-B947-B624D712BC2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40E24-8358-44D9-9D35-D5957C1E922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2FD07-D335-4A42-BBA4-EBF64ADAFA9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9E039B1-0BBE-42C0-8321-954C6A2F2EE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E730308-AA54-4099-8650-5991C6EE1C7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03DA6-BF6E-43C6-810E-21D8D63E7E0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A85C1-D84C-40C4-A86D-1F9588D21D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EA55D5D-435B-4235-A911-828532A9001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53FD8-2699-4014-BA79-36EBD430474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2D9AA3E-2E4B-4991-8CB2-709DAEB06FF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08731F6-60F3-4FDB-A147-C0DC9896BDE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1EE563-B957-4527-B897-53E71BE1523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5105400" y="5552114"/>
            <a:ext cx="3200400" cy="53340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 err="1" smtClean="0">
                <a:solidFill>
                  <a:schemeClr val="tx1"/>
                </a:solidFill>
              </a:rPr>
              <a:t>Ins</a:t>
            </a:r>
            <a:r>
              <a:rPr lang="it-IT" sz="1400" dirty="0" smtClean="0">
                <a:solidFill>
                  <a:schemeClr val="tx1"/>
                </a:solidFill>
              </a:rPr>
              <a:t>.  E. Romano - T. Calabria</a:t>
            </a:r>
          </a:p>
          <a:p>
            <a:pPr algn="ctr"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Classi 3^D – 3^C  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031">
            <a:off x="1969015" y="2035176"/>
            <a:ext cx="1741548" cy="21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14604" r="876" b="5320"/>
          <a:stretch/>
        </p:blipFill>
        <p:spPr bwMode="auto">
          <a:xfrm>
            <a:off x="3880027" y="1828800"/>
            <a:ext cx="442577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525609" y="417768"/>
            <a:ext cx="5361788" cy="1219200"/>
          </a:xfrm>
          <a:prstGeom prst="rect">
            <a:avLst/>
          </a:prstGeom>
          <a:noFill/>
          <a:ln w="28575" cmpd="tri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100000" t="100000"/>
              </a:path>
              <a:tileRect r="-100000" b="-100000"/>
            </a:gradFill>
            <a:prstDash val="sysDot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prstTxWarp prst="textDeflateBottom">
              <a:avLst/>
            </a:prstTxWarp>
            <a:spAutoFit/>
            <a:scene3d>
              <a:camera prst="obliqueBottom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5400" b="1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LA MATERIA: COS’E’? </a:t>
            </a:r>
            <a:endParaRPr lang="it-IT" sz="5400" b="1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419138" y="5562600"/>
            <a:ext cx="3200400" cy="533400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I.C. 3 Ponte- Siciliano </a:t>
            </a:r>
          </a:p>
          <a:p>
            <a:pPr algn="ctr">
              <a:defRPr/>
            </a:pPr>
            <a:r>
              <a:rPr lang="it-IT" sz="1400" dirty="0" smtClean="0">
                <a:solidFill>
                  <a:schemeClr val="tx1"/>
                </a:solidFill>
              </a:rPr>
              <a:t>Pomigliano d’Arco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09800" y="447412"/>
            <a:ext cx="6076929" cy="924187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MATERIA  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 rot="5400000">
            <a:off x="4386393" y="2047961"/>
            <a:ext cx="1514214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2" t="17668" b="23768"/>
          <a:stretch/>
        </p:blipFill>
        <p:spPr bwMode="auto">
          <a:xfrm>
            <a:off x="457200" y="1371599"/>
            <a:ext cx="1638257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2495529" y="3387055"/>
            <a:ext cx="5791200" cy="1371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La materia è tutto ciò che ha un peso (massa) e occupa uno spazio (volume) .</a:t>
            </a:r>
            <a:endParaRPr lang="it-IT" dirty="0"/>
          </a:p>
        </p:txBody>
      </p:sp>
      <p:pic>
        <p:nvPicPr>
          <p:cNvPr id="2" name="LA MATERI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203572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35942" y="1924225"/>
            <a:ext cx="3276600" cy="68580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FF3300"/>
                </a:solidFill>
              </a:rPr>
              <a:t>Materia vivente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935267" y="1946945"/>
            <a:ext cx="3581400" cy="6858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b="1" dirty="0"/>
              <a:t>Materia non vivente</a:t>
            </a: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2133799" y="2708945"/>
            <a:ext cx="304800" cy="834355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6667500" y="2781300"/>
            <a:ext cx="304800" cy="762000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533400" y="3581400"/>
            <a:ext cx="3276600" cy="83820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FF3300"/>
                </a:solidFill>
              </a:rPr>
              <a:t>Organismi viventi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>
                <a:solidFill>
                  <a:srgbClr val="FF3300"/>
                </a:solidFill>
              </a:rPr>
              <a:t>dotati di un ciclo vitale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876800" y="3657600"/>
            <a:ext cx="3581400" cy="762000"/>
          </a:xfrm>
          <a:prstGeom prst="rect">
            <a:avLst/>
          </a:prstGeom>
          <a:solidFill>
            <a:srgbClr val="FF33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  <a:bevelB prst="slope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Oggetti che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b="1" dirty="0"/>
              <a:t>non hanno mai vissuto</a:t>
            </a:r>
          </a:p>
        </p:txBody>
      </p:sp>
      <p:pic>
        <p:nvPicPr>
          <p:cNvPr id="512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3" y="5376617"/>
            <a:ext cx="1201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51" y="4571998"/>
            <a:ext cx="1068388" cy="12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330">
            <a:off x="5010005" y="4823119"/>
            <a:ext cx="1133475" cy="12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105">
            <a:off x="7324149" y="4720491"/>
            <a:ext cx="12525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81" y="4770862"/>
            <a:ext cx="1189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342">
            <a:off x="469498" y="4594193"/>
            <a:ext cx="1135063" cy="120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19200" y="313188"/>
            <a:ext cx="6794216" cy="523220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/>
            </a:solidFill>
            <a:prstDash val="sysDot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 w="165100" prst="coolSlant"/>
            <a:extrusionClr>
              <a:schemeClr val="tx2">
                <a:lumMod val="40000"/>
                <a:lumOff val="6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Il mondo che ci circonda è costituito da</a:t>
            </a:r>
            <a:endParaRPr lang="it-IT" sz="2800" dirty="0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6610023" y="990601"/>
            <a:ext cx="304800" cy="856726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161635" y="990602"/>
            <a:ext cx="304800" cy="881574"/>
          </a:xfrm>
          <a:prstGeom prst="downArrow">
            <a:avLst>
              <a:gd name="adj1" fmla="val 50000"/>
              <a:gd name="adj2" fmla="val 131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2752724" y="990600"/>
            <a:ext cx="5791200" cy="3970318"/>
          </a:xfrm>
          <a:prstGeom prst="rect">
            <a:avLst/>
          </a:prstGeom>
          <a:solidFill>
            <a:srgbClr val="FF0000">
              <a:alpha val="21000"/>
            </a:srgbClr>
          </a:solidFill>
          <a:ln w="19050">
            <a:solidFill>
              <a:schemeClr val="accent1">
                <a:shade val="70000"/>
                <a:satMod val="15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materia è formata da piccolissime particelle di sostanze diverse chiamate </a:t>
            </a:r>
            <a:r>
              <a:rPr lang="it-IT" b="1" u="sng" dirty="0" smtClean="0"/>
              <a:t>molecole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Le </a:t>
            </a:r>
            <a:r>
              <a:rPr lang="it-IT" b="1" u="sng" dirty="0" smtClean="0"/>
              <a:t>molecole</a:t>
            </a:r>
            <a:r>
              <a:rPr lang="it-IT" dirty="0" smtClean="0"/>
              <a:t> sono impossibili da osservare ad occhio nudo.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22608"/>
            <a:ext cx="1914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19" y="2961013"/>
            <a:ext cx="23622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ttore 2 21"/>
          <p:cNvCxnSpPr/>
          <p:nvPr/>
        </p:nvCxnSpPr>
        <p:spPr>
          <a:xfrm>
            <a:off x="3886200" y="2209800"/>
            <a:ext cx="0" cy="691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7" y="1219200"/>
            <a:ext cx="203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6768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omuniCAAzione: La materia - mappa concettual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8" t="79765" r="54655" b="2005"/>
          <a:stretch/>
        </p:blipFill>
        <p:spPr bwMode="auto">
          <a:xfrm>
            <a:off x="914400" y="1896970"/>
            <a:ext cx="838199" cy="1088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14" y="1851573"/>
            <a:ext cx="818437" cy="10939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338593" y="3035438"/>
            <a:ext cx="2480807" cy="3447098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materia allo stato solido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Occupa uno spazio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Ha una </a:t>
            </a:r>
            <a:r>
              <a:rPr lang="it-IT" sz="1400" b="1" dirty="0" smtClean="0">
                <a:solidFill>
                  <a:srgbClr val="FF0000"/>
                </a:solidFill>
              </a:rPr>
              <a:t>forma propria </a:t>
            </a:r>
          </a:p>
          <a:p>
            <a:endParaRPr lang="it-IT" sz="800" dirty="0"/>
          </a:p>
          <a:p>
            <a:r>
              <a:rPr lang="it-IT" sz="1400" dirty="0" smtClean="0"/>
              <a:t>Questo avviene perché le particelle che la compongono sono molto unite.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 smtClean="0"/>
          </a:p>
          <a:p>
            <a:r>
              <a:rPr lang="it-IT" sz="1400" dirty="0" smtClean="0"/>
              <a:t> </a:t>
            </a:r>
            <a:endParaRPr lang="it-IT" sz="14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4167592" y="508704"/>
            <a:ext cx="7641" cy="481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3124200" y="1066800"/>
            <a:ext cx="2133600" cy="571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ALLO </a:t>
            </a:r>
            <a:endParaRPr lang="it-IT" b="1" dirty="0"/>
          </a:p>
        </p:txBody>
      </p:sp>
      <p:cxnSp>
        <p:nvCxnSpPr>
          <p:cNvPr id="17" name="Connettore 2 16"/>
          <p:cNvCxnSpPr>
            <a:endCxn id="13" idx="3"/>
          </p:cNvCxnSpPr>
          <p:nvPr/>
        </p:nvCxnSpPr>
        <p:spPr>
          <a:xfrm flipH="1">
            <a:off x="1752599" y="1638301"/>
            <a:ext cx="1659652" cy="80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8" idx="4"/>
            <a:endCxn id="14" idx="0"/>
          </p:cNvCxnSpPr>
          <p:nvPr/>
        </p:nvCxnSpPr>
        <p:spPr>
          <a:xfrm flipH="1">
            <a:off x="4175233" y="1638301"/>
            <a:ext cx="15767" cy="21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5105400" y="1462126"/>
            <a:ext cx="1044941" cy="90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061970" y="2994362"/>
            <a:ext cx="2667000" cy="3447098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materia allo stato liquido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Occupa uno spazio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rgbClr val="FF0000"/>
                </a:solidFill>
              </a:rPr>
              <a:t>Non </a:t>
            </a:r>
            <a:r>
              <a:rPr lang="it-IT" sz="1400" dirty="0" smtClean="0"/>
              <a:t>ha una </a:t>
            </a:r>
            <a:r>
              <a:rPr lang="it-IT" sz="1400" b="1" dirty="0" smtClean="0">
                <a:solidFill>
                  <a:srgbClr val="FF0000"/>
                </a:solidFill>
              </a:rPr>
              <a:t>forma</a:t>
            </a:r>
            <a:r>
              <a:rPr lang="it-IT" sz="1400" dirty="0" smtClean="0"/>
              <a:t> propria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</a:t>
            </a:r>
            <a:r>
              <a:rPr lang="it-IT" sz="1400" dirty="0" smtClean="0"/>
              <a:t>rende la forma del recipiente.</a:t>
            </a:r>
          </a:p>
          <a:p>
            <a:endParaRPr lang="it-IT" sz="800" dirty="0" smtClean="0"/>
          </a:p>
          <a:p>
            <a:r>
              <a:rPr lang="it-IT" sz="1400" dirty="0" smtClean="0"/>
              <a:t>Questo avviene perché le particelle che la compongono sono poco unite. </a:t>
            </a:r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  <p:sp>
        <p:nvSpPr>
          <p:cNvPr id="23" name="AutoShape 14" descr="Tipi di solidi – Progetto Ipaz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6019800" y="2514600"/>
            <a:ext cx="2610375" cy="3877985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materia allo stato aeriforme o gassoso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/>
              <a:t>Può occupare </a:t>
            </a:r>
            <a:r>
              <a:rPr lang="it-IT" sz="1400" dirty="0"/>
              <a:t>uno spazio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0000"/>
                </a:solidFill>
              </a:rPr>
              <a:t>Non </a:t>
            </a:r>
            <a:r>
              <a:rPr lang="it-IT" sz="1400" dirty="0"/>
              <a:t>ha una </a:t>
            </a:r>
            <a:r>
              <a:rPr lang="it-IT" sz="1400" b="1" dirty="0">
                <a:solidFill>
                  <a:srgbClr val="FF0000"/>
                </a:solidFill>
              </a:rPr>
              <a:t>forma</a:t>
            </a:r>
            <a:r>
              <a:rPr lang="it-IT" sz="1400" dirty="0"/>
              <a:t> propria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Prende la forma del </a:t>
            </a:r>
            <a:r>
              <a:rPr lang="it-IT" sz="1400" dirty="0" smtClean="0"/>
              <a:t>recipiente.</a:t>
            </a:r>
            <a:endParaRPr lang="it-IT" sz="1400" dirty="0"/>
          </a:p>
          <a:p>
            <a:endParaRPr lang="it-IT" sz="800" dirty="0" smtClean="0"/>
          </a:p>
          <a:p>
            <a:r>
              <a:rPr lang="it-IT" sz="1400" dirty="0" smtClean="0"/>
              <a:t>Questo avviene perché le particelle che la compongono sono molto deboli e tendono ad allontanarsi. </a:t>
            </a:r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51529" y="711158"/>
            <a:ext cx="2438399" cy="707886"/>
          </a:xfrm>
          <a:prstGeom prst="rect">
            <a:avLst/>
          </a:prstGeom>
          <a:noFill/>
          <a:ln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RICORDA:</a:t>
            </a:r>
            <a:r>
              <a:rPr lang="it-IT" sz="1400" dirty="0" smtClean="0"/>
              <a:t> </a:t>
            </a:r>
            <a:r>
              <a:rPr lang="it-IT" sz="1300" dirty="0" smtClean="0"/>
              <a:t>Lo stato è il modo in cui le parti che compongono la materia stanno insieme</a:t>
            </a:r>
            <a:endParaRPr lang="it-IT" sz="13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1662879" y="139372"/>
            <a:ext cx="527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La materia si presenta in </a:t>
            </a:r>
            <a:r>
              <a:rPr lang="it-IT" b="1" dirty="0" smtClean="0">
                <a:solidFill>
                  <a:srgbClr val="FF0000"/>
                </a:solidFill>
              </a:rPr>
              <a:t>tre stati </a:t>
            </a:r>
            <a:r>
              <a:rPr lang="it-IT" dirty="0" smtClean="0"/>
              <a:t>differenti: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6357691" y="1035927"/>
            <a:ext cx="1701611" cy="1384995"/>
          </a:xfrm>
          <a:prstGeom prst="rect">
            <a:avLst/>
          </a:prstGeom>
          <a:noFill/>
          <a:ln w="22225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atin typeface="Comic Sans MS" panose="030F0702030302020204" pitchFamily="66" charset="0"/>
              </a:rPr>
              <a:t>STATO AERIFORME </a:t>
            </a:r>
          </a:p>
          <a:p>
            <a:pPr algn="ctr"/>
            <a:r>
              <a:rPr lang="it-IT" sz="1200" dirty="0" smtClean="0">
                <a:latin typeface="Comic Sans MS" panose="030F0702030302020204" pitchFamily="66" charset="0"/>
              </a:rPr>
              <a:t>O GASSOSO</a:t>
            </a:r>
          </a:p>
          <a:p>
            <a:endParaRPr lang="it-IT" sz="1200" dirty="0">
              <a:latin typeface="Comic Sans MS" panose="030F0702030302020204" pitchFamily="66" charset="0"/>
            </a:endParaRPr>
          </a:p>
          <a:p>
            <a:endParaRPr lang="it-IT" sz="1200" dirty="0" smtClean="0">
              <a:latin typeface="Comic Sans MS" panose="030F0702030302020204" pitchFamily="66" charset="0"/>
            </a:endParaRPr>
          </a:p>
          <a:p>
            <a:endParaRPr lang="it-IT" sz="1200" dirty="0">
              <a:latin typeface="Comic Sans MS" panose="030F0702030302020204" pitchFamily="66" charset="0"/>
            </a:endParaRPr>
          </a:p>
          <a:p>
            <a:endParaRPr lang="it-IT" sz="1200" dirty="0" smtClean="0">
              <a:latin typeface="Comic Sans MS" panose="030F0702030302020204" pitchFamily="66" charset="0"/>
            </a:endParaRPr>
          </a:p>
          <a:p>
            <a:r>
              <a:rPr lang="it-IT" sz="1200" dirty="0" smtClean="0">
                <a:latin typeface="Comic Sans MS" panose="030F0702030302020204" pitchFamily="66" charset="0"/>
              </a:rPr>
              <a:t> </a:t>
            </a:r>
            <a:endParaRPr lang="it-IT" sz="1200" dirty="0">
              <a:latin typeface="Comic Sans MS" panose="030F0702030302020204" pitchFamily="66" charset="0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39693" r="21025" b="16047"/>
          <a:stretch/>
        </p:blipFill>
        <p:spPr bwMode="auto">
          <a:xfrm>
            <a:off x="6606361" y="1447235"/>
            <a:ext cx="1204272" cy="84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CasellaDiTesto 66"/>
          <p:cNvSpPr txBox="1"/>
          <p:nvPr/>
        </p:nvSpPr>
        <p:spPr>
          <a:xfrm>
            <a:off x="460432" y="6083092"/>
            <a:ext cx="174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LEGNO SOLIDO</a:t>
            </a:r>
            <a:endParaRPr lang="it-IT" sz="1600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187393" y="5834329"/>
            <a:ext cx="204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PALLONE PIENO DI GAS</a:t>
            </a:r>
            <a:endParaRPr lang="it-IT" sz="1600" dirty="0"/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2683" r="39519" b="21945"/>
          <a:stretch/>
        </p:blipFill>
        <p:spPr bwMode="auto">
          <a:xfrm>
            <a:off x="4485237" y="4870627"/>
            <a:ext cx="1120004" cy="117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3324079" y="6102906"/>
            <a:ext cx="2322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LIQUIDO IN UN VASO </a:t>
            </a:r>
            <a:endParaRPr lang="it-IT" sz="1600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0320" r="69335" b="17505"/>
          <a:stretch/>
        </p:blipFill>
        <p:spPr bwMode="auto">
          <a:xfrm>
            <a:off x="641825" y="4676136"/>
            <a:ext cx="691674" cy="140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8" t="4256" b="15828"/>
          <a:stretch/>
        </p:blipFill>
        <p:spPr bwMode="auto">
          <a:xfrm>
            <a:off x="7514425" y="4611606"/>
            <a:ext cx="768642" cy="122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magine 37" descr="CLASSE A COLORI: Materia, sostanze e molecole | Stati della materia, Mappe  mentali, Scienza scuola medi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5" t="79482" r="37215" b="5470"/>
          <a:stretch/>
        </p:blipFill>
        <p:spPr bwMode="auto">
          <a:xfrm>
            <a:off x="1600200" y="4800600"/>
            <a:ext cx="72390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magine 38" descr="CLASSE A COLORI: Materia, sostanze e molecole | Stati della materia, Mappe  mentali, Scienza scuola medi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4" t="79482" r="18706" b="5470"/>
          <a:stretch/>
        </p:blipFill>
        <p:spPr bwMode="auto">
          <a:xfrm>
            <a:off x="3412251" y="5132153"/>
            <a:ext cx="890270" cy="87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magine 39" descr="CLASSE A COLORI: Materia, sostanze e molecole | Stati della materia, Mappe  mentali, Scienza scuola media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0" t="81542" r="6823" b="4361"/>
          <a:stretch/>
        </p:blipFill>
        <p:spPr bwMode="auto">
          <a:xfrm>
            <a:off x="6606361" y="5052751"/>
            <a:ext cx="735965" cy="554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3400" y="1066800"/>
            <a:ext cx="777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1) Prendi del ghiaccio, mettilo in un recipiente e lascialo a temperatura ambiente: dopo un po’ di tempo vedrai che si trasformerà in </a:t>
            </a:r>
            <a:r>
              <a:rPr lang="it-IT" sz="1400" b="1" dirty="0" smtClean="0">
                <a:solidFill>
                  <a:srgbClr val="FF0000"/>
                </a:solidFill>
              </a:rPr>
              <a:t>acqua</a:t>
            </a:r>
            <a:r>
              <a:rPr lang="it-IT" sz="1400" dirty="0" smtClean="0"/>
              <a:t>. </a:t>
            </a:r>
          </a:p>
          <a:p>
            <a:endParaRPr lang="it-IT" sz="800" dirty="0" smtClean="0"/>
          </a:p>
          <a:p>
            <a:r>
              <a:rPr lang="it-IT" sz="1400" dirty="0" smtClean="0"/>
              <a:t>2) </a:t>
            </a:r>
            <a:r>
              <a:rPr lang="it-IT" sz="1400" dirty="0"/>
              <a:t>P</a:t>
            </a:r>
            <a:r>
              <a:rPr lang="it-IT" sz="1400" dirty="0" smtClean="0"/>
              <a:t>rendi l’acqua che hai ottenuto e rimettila nel freezer, dopo qualche ora potrai vedere che sarà nuovamente </a:t>
            </a:r>
            <a:r>
              <a:rPr lang="it-IT" sz="1400" b="1" dirty="0" smtClean="0">
                <a:solidFill>
                  <a:srgbClr val="FF0000"/>
                </a:solidFill>
              </a:rPr>
              <a:t>ghiaccio</a:t>
            </a:r>
            <a:r>
              <a:rPr lang="it-IT" sz="1400" dirty="0" smtClean="0"/>
              <a:t>. </a:t>
            </a:r>
          </a:p>
          <a:p>
            <a:endParaRPr lang="it-IT" sz="800" dirty="0" smtClean="0"/>
          </a:p>
          <a:p>
            <a:r>
              <a:rPr lang="it-IT" sz="1400" dirty="0" smtClean="0"/>
              <a:t>3) Chiedi a mamma o papà di riscaldare l’acqua, potrai vedere che con il calore della fiamma l’acqua si trasformerà in </a:t>
            </a:r>
            <a:r>
              <a:rPr lang="it-IT" sz="1400" b="1" dirty="0" smtClean="0">
                <a:solidFill>
                  <a:srgbClr val="FF0000"/>
                </a:solidFill>
              </a:rPr>
              <a:t>vapore acquo </a:t>
            </a:r>
            <a:r>
              <a:rPr lang="it-IT" sz="1400" dirty="0" smtClean="0"/>
              <a:t>( acqua allo stato aeriforme). </a:t>
            </a:r>
          </a:p>
          <a:p>
            <a:endParaRPr lang="it-IT" sz="1400" dirty="0"/>
          </a:p>
          <a:p>
            <a:r>
              <a:rPr lang="it-IT" sz="1400" dirty="0" smtClean="0"/>
              <a:t> </a:t>
            </a:r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sz="14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Osservazioni:</a:t>
            </a:r>
            <a:r>
              <a:rPr lang="it-IT" dirty="0" smtClean="0"/>
              <a:t> </a:t>
            </a:r>
          </a:p>
          <a:p>
            <a:r>
              <a:rPr lang="it-IT" dirty="0" smtClean="0"/>
              <a:t>L’acqua </a:t>
            </a:r>
            <a:r>
              <a:rPr lang="it-IT" dirty="0"/>
              <a:t>cambia stato, cioè si trasforma, quando cambia la </a:t>
            </a:r>
            <a:r>
              <a:rPr lang="it-IT" dirty="0" smtClean="0"/>
              <a:t>temperatura. Può </a:t>
            </a:r>
            <a:r>
              <a:rPr lang="it-IT" dirty="0"/>
              <a:t>presentarsi allo </a:t>
            </a:r>
            <a:r>
              <a:rPr lang="it-IT" b="1" dirty="0">
                <a:solidFill>
                  <a:srgbClr val="FF0000"/>
                </a:solidFill>
              </a:rPr>
              <a:t>stato solido</a:t>
            </a:r>
            <a:r>
              <a:rPr lang="it-IT" dirty="0"/>
              <a:t>, </a:t>
            </a:r>
            <a:r>
              <a:rPr lang="it-IT" b="1" dirty="0">
                <a:solidFill>
                  <a:srgbClr val="FF0000"/>
                </a:solidFill>
              </a:rPr>
              <a:t>liquido</a:t>
            </a:r>
            <a:r>
              <a:rPr lang="it-IT" dirty="0"/>
              <a:t> e </a:t>
            </a:r>
            <a:r>
              <a:rPr lang="it-IT" b="1" dirty="0">
                <a:solidFill>
                  <a:srgbClr val="FF0000"/>
                </a:solidFill>
              </a:rPr>
              <a:t>aeriforme</a:t>
            </a:r>
            <a:r>
              <a:rPr lang="it-IT" dirty="0"/>
              <a:t>. 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67000" y="228600"/>
            <a:ext cx="3581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  <a:bevelB w="139700" h="139700" prst="divot"/>
          </a:sp3d>
        </p:spPr>
        <p:txBody>
          <a:bodyPr wrap="square" rtlCol="0">
            <a:spAutoFit/>
            <a:sp3d extrusionH="57150">
              <a:bevelT w="69850" h="69850" prst="divot"/>
              <a:bevelB w="69850" h="69850" prst="divot"/>
            </a:sp3d>
          </a:bodyPr>
          <a:lstStyle/>
          <a:p>
            <a:pPr algn="ctr"/>
            <a:r>
              <a:rPr lang="it-IT" sz="2800" dirty="0" smtClean="0">
                <a:ln>
                  <a:solidFill>
                    <a:schemeClr val="accent1"/>
                  </a:solidFill>
                </a:ln>
              </a:rPr>
              <a:t>Piccoli esperimenti </a:t>
            </a:r>
            <a:endParaRPr lang="it-IT" sz="2800" dirty="0">
              <a:ln>
                <a:solidFill>
                  <a:schemeClr val="accent1"/>
                </a:solidFill>
              </a:ln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 b="18607"/>
          <a:stretch/>
        </p:blipFill>
        <p:spPr bwMode="auto">
          <a:xfrm>
            <a:off x="1395368" y="3048000"/>
            <a:ext cx="5615031" cy="20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SPERIMENTI PICCOLI TECNOLOGI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274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I passaggi di stato in dettagl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8" descr="CALORE E TEMPERATU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10" descr="CALORE E TEMPERATU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7" name="Picture 13" descr="A proposito di… | Il Blog di Maestra Ross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009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 rot="21200321">
            <a:off x="1103451" y="4034569"/>
            <a:ext cx="6572534" cy="125551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Grazie per l' attenzione e.....alla prossima!!!!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966</TotalTime>
  <Words>357</Words>
  <Application>Microsoft Office PowerPoint</Application>
  <PresentationFormat>Presentazione su schermo (4:3)</PresentationFormat>
  <Paragraphs>99</Paragraphs>
  <Slides>7</Slides>
  <Notes>5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Loggia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Grazia</dc:creator>
  <cp:lastModifiedBy>Anna Romano</cp:lastModifiedBy>
  <cp:revision>81</cp:revision>
  <cp:lastPrinted>1601-01-01T00:00:00Z</cp:lastPrinted>
  <dcterms:created xsi:type="dcterms:W3CDTF">2007-12-06T12:09:57Z</dcterms:created>
  <dcterms:modified xsi:type="dcterms:W3CDTF">2020-11-22T00:11:44Z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