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E4613C-49E1-4A53-8C53-6A355B3A0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488" y="533400"/>
            <a:ext cx="4493885" cy="3614271"/>
          </a:xfrm>
        </p:spPr>
        <p:txBody>
          <a:bodyPr>
            <a:normAutofit/>
          </a:bodyPr>
          <a:lstStyle/>
          <a:p>
            <a:pPr algn="l"/>
            <a:r>
              <a:rPr lang="it-IT" sz="5000"/>
              <a:t>«Impariamo ad imparare» </a:t>
            </a:r>
            <a:br>
              <a:rPr lang="it-IT" sz="5000"/>
            </a:br>
            <a:r>
              <a:rPr lang="it-IT" sz="5000"/>
              <a:t>( il metodo di studio)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3730DB-C1C4-4967-9AD3-4D2D890D4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489" y="4386729"/>
            <a:ext cx="4194222" cy="1937871"/>
          </a:xfrm>
        </p:spPr>
        <p:txBody>
          <a:bodyPr>
            <a:normAutofit/>
          </a:bodyPr>
          <a:lstStyle/>
          <a:p>
            <a:pPr algn="l"/>
            <a:r>
              <a:rPr lang="it-IT" dirty="0" err="1"/>
              <a:t>CLASSi</a:t>
            </a:r>
            <a:r>
              <a:rPr lang="it-IT" dirty="0"/>
              <a:t> IIIF / IV F</a:t>
            </a:r>
          </a:p>
          <a:p>
            <a:pPr algn="l"/>
            <a:r>
              <a:rPr lang="it-IT" dirty="0"/>
              <a:t>Plesso </a:t>
            </a:r>
            <a:r>
              <a:rPr lang="it-IT" dirty="0" err="1"/>
              <a:t>Fra’Siciliano</a:t>
            </a:r>
            <a:endParaRPr lang="it-IT" dirty="0"/>
          </a:p>
          <a:p>
            <a:pPr algn="l"/>
            <a:r>
              <a:rPr lang="it-IT" dirty="0"/>
              <a:t>Doc. Pascale Maria Rosaria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44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>
            <a:extLst>
              <a:ext uri="{FF2B5EF4-FFF2-40B4-BE49-F238E27FC236}">
                <a16:creationId xmlns:a16="http://schemas.microsoft.com/office/drawing/2014/main" id="{13296F5E-5821-4CA3-94A4-43E4523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26" b="7724"/>
          <a:stretch/>
        </p:blipFill>
        <p:spPr>
          <a:xfrm>
            <a:off x="5856516" y="1797164"/>
            <a:ext cx="5802084" cy="32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7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CB846-75D2-43C4-A7F1-F934253BE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1009" y="635841"/>
            <a:ext cx="5660925" cy="3474520"/>
          </a:xfrm>
        </p:spPr>
        <p:txBody>
          <a:bodyPr>
            <a:normAutofit/>
          </a:bodyPr>
          <a:lstStyle/>
          <a:p>
            <a:pPr algn="l"/>
            <a:r>
              <a:rPr lang="it-IT" sz="2100" dirty="0"/>
              <a:t>Quante volte vi è capitato di aver «paura» della lezione da riesporre?  Parecchie, ma non dovete lasciarvi prendere dall’ansia, tutto si può imparare prestando attenzione ed impegnandoci insieme. </a:t>
            </a:r>
            <a:br>
              <a:rPr lang="it-IT" sz="2100" dirty="0"/>
            </a:br>
            <a:r>
              <a:rPr lang="it-IT" sz="2100" dirty="0"/>
              <a:t>Siete pronti ?</a:t>
            </a:r>
            <a:br>
              <a:rPr lang="it-IT" sz="2100" dirty="0"/>
            </a:br>
            <a:r>
              <a:rPr lang="it-IT" sz="2100" dirty="0"/>
              <a:t> Ed allora seguite queste regole</a:t>
            </a:r>
            <a:br>
              <a:rPr lang="it-IT" sz="2100" dirty="0"/>
            </a:br>
            <a:r>
              <a:rPr lang="it-IT" sz="2100" dirty="0"/>
              <a:t> e diventerete bravissimi.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488558"/>
            <a:ext cx="4768702" cy="53694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809812" y="5466536"/>
            <a:ext cx="9382188" cy="139132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BACBEF98-6ED5-4625-8A48-F675441B2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009" y="4461720"/>
            <a:ext cx="5348125" cy="2287871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it-IT" dirty="0"/>
              <a:t>Hai imparato ad andare in bicicletta, a nuotare, a leggere e a scrivere, a giocare a pallone...devi capire che STUDIARE è UN PERCORSO a TAPPE, cioè non si può fare in un solo colpo o con un solo passo, ma con molti passi!</a:t>
            </a:r>
          </a:p>
          <a:p>
            <a:pPr algn="l">
              <a:lnSpc>
                <a:spcPct val="110000"/>
              </a:lnSpc>
            </a:pPr>
            <a:endParaRPr lang="it-IT" sz="11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2319A2-428E-4595-99E4-7BBE5003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296301" y="-223312"/>
            <a:ext cx="2718384" cy="42441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F882551-CDFB-4A0F-8209-922B3EFDF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277323" y="2950290"/>
            <a:ext cx="2738569" cy="401004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1D742B-AE62-4EEF-818B-03180320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63142" y="635841"/>
            <a:ext cx="528858" cy="62220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7CBD83D-457E-48F5-AF42-8D9212FBC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51409" y="527567"/>
            <a:ext cx="609600" cy="609600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A0FB2D6-E6BA-4B03-8591-855A466E73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8416" y="3611747"/>
            <a:ext cx="609600" cy="609600"/>
          </a:xfrm>
          <a:prstGeom prst="rect">
            <a:avLst/>
          </a:prstGeom>
        </p:spPr>
      </p:pic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8499D5C4-7317-49BB-BDF8-0F6F8E07E6DE}"/>
              </a:ext>
            </a:extLst>
          </p:cNvPr>
          <p:cNvSpPr/>
          <p:nvPr/>
        </p:nvSpPr>
        <p:spPr>
          <a:xfrm>
            <a:off x="6315017" y="59236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C97444-E431-46C9-B3F6-5B47E3479B4E}"/>
              </a:ext>
            </a:extLst>
          </p:cNvPr>
          <p:cNvSpPr txBox="1"/>
          <p:nvPr/>
        </p:nvSpPr>
        <p:spPr>
          <a:xfrm>
            <a:off x="7726718" y="707666"/>
            <a:ext cx="249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Audio 1</a:t>
            </a:r>
          </a:p>
        </p:txBody>
      </p:sp>
      <p:sp>
        <p:nvSpPr>
          <p:cNvPr id="11" name="Freccia in su 10">
            <a:extLst>
              <a:ext uri="{FF2B5EF4-FFF2-40B4-BE49-F238E27FC236}">
                <a16:creationId xmlns:a16="http://schemas.microsoft.com/office/drawing/2014/main" id="{04B0DBC9-A5ED-4712-B76B-5739C9B8A79E}"/>
              </a:ext>
            </a:extLst>
          </p:cNvPr>
          <p:cNvSpPr/>
          <p:nvPr/>
        </p:nvSpPr>
        <p:spPr>
          <a:xfrm>
            <a:off x="5010221" y="444466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BC8B83-08F7-4B28-967B-64371C5536AC}"/>
              </a:ext>
            </a:extLst>
          </p:cNvPr>
          <p:cNvSpPr txBox="1"/>
          <p:nvPr/>
        </p:nvSpPr>
        <p:spPr>
          <a:xfrm>
            <a:off x="4768701" y="5876014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Audio 2</a:t>
            </a:r>
          </a:p>
        </p:txBody>
      </p:sp>
    </p:spTree>
    <p:extLst>
      <p:ext uri="{BB962C8B-B14F-4D97-AF65-F5344CB8AC3E}">
        <p14:creationId xmlns:p14="http://schemas.microsoft.com/office/powerpoint/2010/main" val="40777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AD250C-A0FE-4AA4-89C7-85E61D1ED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4" y="829620"/>
            <a:ext cx="4906290" cy="3437793"/>
          </a:xfrm>
        </p:spPr>
        <p:txBody>
          <a:bodyPr anchor="t">
            <a:normAutofit/>
          </a:bodyPr>
          <a:lstStyle/>
          <a:p>
            <a:pPr algn="l"/>
            <a:r>
              <a:rPr lang="it-IT" sz="4700" dirty="0"/>
              <a:t>La </a:t>
            </a:r>
            <a:r>
              <a:rPr lang="it-IT" sz="4700" dirty="0">
                <a:solidFill>
                  <a:srgbClr val="FF0000"/>
                </a:solidFill>
              </a:rPr>
              <a:t>mappa</a:t>
            </a:r>
            <a:r>
              <a:rPr lang="it-IT" sz="4700" dirty="0"/>
              <a:t> concettuale</a:t>
            </a:r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DB84C093-8221-48DC-8F64-3EC774B2B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414" y="4361411"/>
            <a:ext cx="4054780" cy="1167378"/>
          </a:xfrm>
        </p:spPr>
        <p:txBody>
          <a:bodyPr>
            <a:normAutofit/>
          </a:bodyPr>
          <a:lstStyle/>
          <a:p>
            <a:pPr algn="l"/>
            <a:endParaRPr lang="it-IT"/>
          </a:p>
          <a:p>
            <a:pPr algn="l"/>
            <a:endParaRPr lang="it-IT"/>
          </a:p>
          <a:p>
            <a:pPr algn="l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06809C-9A9B-40D0-A164-9E38BE7F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080" y="745308"/>
            <a:ext cx="2857517" cy="23163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6485B1-2088-49E1-95F4-195BE5567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246076" y="2733426"/>
            <a:ext cx="2735155" cy="4452823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C9C5E7E-BBED-4E69-82A0-E0FEB859D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7004" y="2912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74063C-09DE-4EFF-87D6-34A378CDA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4" y="829620"/>
            <a:ext cx="4906290" cy="3437793"/>
          </a:xfrm>
        </p:spPr>
        <p:txBody>
          <a:bodyPr anchor="t">
            <a:normAutofit/>
          </a:bodyPr>
          <a:lstStyle/>
          <a:p>
            <a:pPr algn="l"/>
            <a:r>
              <a:rPr lang="it-IT" sz="2900" dirty="0"/>
              <a:t>A questo punto devo </a:t>
            </a:r>
            <a:r>
              <a:rPr lang="it-IT" sz="2900" dirty="0">
                <a:solidFill>
                  <a:srgbClr val="FF0000"/>
                </a:solidFill>
              </a:rPr>
              <a:t>ripetere a voce </a:t>
            </a:r>
            <a:r>
              <a:rPr lang="it-IT" sz="2900" dirty="0"/>
              <a:t>le informazioni che ho organizzato e  poi </a:t>
            </a:r>
            <a:r>
              <a:rPr lang="it-IT" sz="2900" dirty="0">
                <a:solidFill>
                  <a:srgbClr val="FF0000"/>
                </a:solidFill>
              </a:rPr>
              <a:t>far</a:t>
            </a:r>
            <a:r>
              <a:rPr lang="it-IT" sz="2900" dirty="0"/>
              <a:t> </a:t>
            </a:r>
            <a:r>
              <a:rPr lang="it-IT" sz="2900" dirty="0">
                <a:solidFill>
                  <a:srgbClr val="FF0000"/>
                </a:solidFill>
              </a:rPr>
              <a:t>ascoltare</a:t>
            </a:r>
            <a:r>
              <a:rPr lang="it-IT" sz="2900" dirty="0"/>
              <a:t>  la riesposizione ad un adulto</a:t>
            </a: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27A69187-572E-45C3-A773-C91001F6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414" y="4361411"/>
            <a:ext cx="4054780" cy="1167378"/>
          </a:xfrm>
        </p:spPr>
        <p:txBody>
          <a:bodyPr>
            <a:normAutofit/>
          </a:bodyPr>
          <a:lstStyle/>
          <a:p>
            <a:pPr algn="l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B036DD-0FCC-4CF8-823B-D916FF81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60018" y="93830"/>
            <a:ext cx="2377834" cy="36193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A79725-98B5-4B50-A072-3514DA8CB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548740" y="3497962"/>
            <a:ext cx="2735155" cy="289427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7B4ED9A-076C-4D42-8CE2-88BCCDC7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4860" y="4730364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5D732585-82D2-4AAF-8D19-A2EEAE31A5C5}"/>
              </a:ext>
            </a:extLst>
          </p:cNvPr>
          <p:cNvSpPr/>
          <p:nvPr/>
        </p:nvSpPr>
        <p:spPr>
          <a:xfrm>
            <a:off x="2123719" y="47303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8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2F185F7-4D86-4B09-B1BE-934D3AD83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920" y="800849"/>
            <a:ext cx="4065767" cy="3510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l"/>
            <a:r>
              <a:rPr lang="en-US" sz="4400" b="1" spc="300"/>
              <a:t>COME COSTRUIRE UNA MAPPA?</a:t>
            </a:r>
            <a:br>
              <a:rPr lang="en-US" sz="4400" b="1" spc="300"/>
            </a:br>
            <a:endParaRPr lang="en-US" sz="440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79E268-F4C4-427C-B585-734055030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753" y="533400"/>
            <a:ext cx="545804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 err="1"/>
              <a:t>Immaginiamo</a:t>
            </a:r>
            <a:r>
              <a:rPr lang="en-US" sz="1100" dirty="0"/>
              <a:t> di dover </a:t>
            </a:r>
            <a:r>
              <a:rPr lang="en-US" sz="1100" dirty="0" err="1"/>
              <a:t>studiare</a:t>
            </a:r>
            <a:r>
              <a:rPr lang="en-US" sz="1100" dirty="0"/>
              <a:t> e </a:t>
            </a:r>
            <a:r>
              <a:rPr lang="en-US" sz="1100" dirty="0" err="1"/>
              <a:t>saper</a:t>
            </a:r>
            <a:r>
              <a:rPr lang="en-US" sz="1100" dirty="0"/>
              <a:t> </a:t>
            </a:r>
            <a:r>
              <a:rPr lang="en-US" sz="1100" dirty="0" err="1"/>
              <a:t>ripetere</a:t>
            </a:r>
            <a:r>
              <a:rPr lang="en-US" sz="1100" dirty="0"/>
              <a:t> </a:t>
            </a:r>
            <a:r>
              <a:rPr lang="en-US" sz="1100" dirty="0" err="1"/>
              <a:t>questo</a:t>
            </a:r>
            <a:r>
              <a:rPr lang="en-US" sz="1100" dirty="0"/>
              <a:t> </a:t>
            </a:r>
            <a:r>
              <a:rPr lang="en-US" sz="1100" dirty="0" err="1"/>
              <a:t>argomento</a:t>
            </a:r>
            <a:endParaRPr lang="en-US" sz="1100" dirty="0"/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 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 LE PIANTE : "</a:t>
            </a:r>
            <a:r>
              <a:rPr lang="en-US" sz="1100" dirty="0">
                <a:solidFill>
                  <a:srgbClr val="FF0000"/>
                </a:solidFill>
              </a:rPr>
              <a:t>Le </a:t>
            </a:r>
            <a:r>
              <a:rPr lang="en-US" sz="1100" dirty="0" err="1">
                <a:solidFill>
                  <a:srgbClr val="FF0000"/>
                </a:solidFill>
              </a:rPr>
              <a:t>piante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 err="1"/>
              <a:t>sono</a:t>
            </a:r>
            <a:r>
              <a:rPr lang="en-US" sz="1100" dirty="0"/>
              <a:t> </a:t>
            </a:r>
            <a:r>
              <a:rPr lang="en-US" sz="1100" dirty="0" err="1"/>
              <a:t>esseri</a:t>
            </a:r>
            <a:r>
              <a:rPr lang="en-US" sz="1100" dirty="0"/>
              <a:t> </a:t>
            </a:r>
            <a:r>
              <a:rPr lang="en-US" sz="1100" dirty="0" err="1"/>
              <a:t>viventi</a:t>
            </a:r>
            <a:r>
              <a:rPr lang="en-US" sz="1100" dirty="0"/>
              <a:t> </a:t>
            </a:r>
            <a:r>
              <a:rPr lang="en-US" sz="1100" dirty="0" err="1"/>
              <a:t>vegetali</a:t>
            </a:r>
            <a:r>
              <a:rPr lang="en-US" sz="1100" dirty="0"/>
              <a:t> </a:t>
            </a:r>
            <a:r>
              <a:rPr lang="en-US" sz="1100" dirty="0" err="1"/>
              <a:t>che</a:t>
            </a:r>
            <a:r>
              <a:rPr lang="en-US" sz="1100" dirty="0"/>
              <a:t> </a:t>
            </a:r>
            <a:r>
              <a:rPr lang="en-US" sz="1100" dirty="0" err="1"/>
              <a:t>nascono</a:t>
            </a:r>
            <a:r>
              <a:rPr lang="en-US" sz="1100" dirty="0"/>
              <a:t> da </a:t>
            </a:r>
            <a:r>
              <a:rPr lang="en-US" sz="1100" dirty="0">
                <a:highlight>
                  <a:srgbClr val="FFFF00"/>
                </a:highlight>
              </a:rPr>
              <a:t>semi</a:t>
            </a:r>
            <a:r>
              <a:rPr lang="en-US" sz="1100" dirty="0"/>
              <a:t>. Il </a:t>
            </a:r>
            <a:r>
              <a:rPr lang="en-US" sz="1100" dirty="0" err="1"/>
              <a:t>termine</a:t>
            </a:r>
            <a:r>
              <a:rPr lang="en-US" sz="1100" dirty="0"/>
              <a:t> </a:t>
            </a:r>
            <a:r>
              <a:rPr lang="en-US" sz="1100" dirty="0" err="1"/>
              <a:t>pianta</a:t>
            </a:r>
            <a:r>
              <a:rPr lang="en-US" sz="1100" dirty="0"/>
              <a:t> </a:t>
            </a:r>
            <a:r>
              <a:rPr lang="en-US" sz="1100" dirty="0" err="1"/>
              <a:t>si</a:t>
            </a:r>
            <a:r>
              <a:rPr lang="en-US" sz="1100" dirty="0"/>
              <a:t> </a:t>
            </a:r>
            <a:r>
              <a:rPr lang="en-US" sz="1100" dirty="0" err="1"/>
              <a:t>riferisce</a:t>
            </a:r>
            <a:r>
              <a:rPr lang="en-US" sz="1100" dirty="0"/>
              <a:t> in </a:t>
            </a:r>
            <a:r>
              <a:rPr lang="en-US" sz="1100" dirty="0" err="1"/>
              <a:t>maniera</a:t>
            </a:r>
            <a:r>
              <a:rPr lang="en-US" sz="1100" dirty="0"/>
              <a:t> </a:t>
            </a:r>
            <a:r>
              <a:rPr lang="en-US" sz="1100" dirty="0" err="1"/>
              <a:t>generica</a:t>
            </a:r>
            <a:r>
              <a:rPr lang="en-US" sz="1100" dirty="0"/>
              <a:t> a </a:t>
            </a:r>
            <a:r>
              <a:rPr lang="en-US" sz="1100" dirty="0" err="1"/>
              <a:t>differenti</a:t>
            </a:r>
            <a:r>
              <a:rPr lang="en-US" sz="1100" dirty="0"/>
              <a:t> </a:t>
            </a:r>
            <a:r>
              <a:rPr lang="en-US" sz="1100" dirty="0" err="1"/>
              <a:t>elementi</a:t>
            </a:r>
            <a:r>
              <a:rPr lang="en-US" sz="1100" dirty="0"/>
              <a:t> </a:t>
            </a:r>
            <a:r>
              <a:rPr lang="en-US" sz="1100" dirty="0" err="1"/>
              <a:t>vegetali</a:t>
            </a:r>
            <a:r>
              <a:rPr lang="en-US" sz="1100" dirty="0"/>
              <a:t> </a:t>
            </a:r>
            <a:r>
              <a:rPr lang="en-US" sz="1100" dirty="0" err="1"/>
              <a:t>che</a:t>
            </a:r>
            <a:r>
              <a:rPr lang="en-US" sz="1100" dirty="0"/>
              <a:t>, </a:t>
            </a:r>
            <a:r>
              <a:rPr lang="en-US" sz="1100" dirty="0" err="1"/>
              <a:t>tuttavia</a:t>
            </a:r>
            <a:r>
              <a:rPr lang="en-US" sz="1100" dirty="0"/>
              <a:t>, </a:t>
            </a:r>
            <a:r>
              <a:rPr lang="en-US" sz="1100" dirty="0" err="1"/>
              <a:t>presentano</a:t>
            </a:r>
            <a:r>
              <a:rPr lang="en-US" sz="1100" dirty="0"/>
              <a:t> </a:t>
            </a:r>
            <a:r>
              <a:rPr lang="en-US" sz="1100" dirty="0" err="1"/>
              <a:t>caratteristiche</a:t>
            </a:r>
            <a:r>
              <a:rPr lang="en-US" sz="1100" dirty="0"/>
              <a:t> e </a:t>
            </a:r>
            <a:r>
              <a:rPr lang="en-US" sz="1100" dirty="0" err="1"/>
              <a:t>parti</a:t>
            </a:r>
            <a:r>
              <a:rPr lang="en-US" sz="1100" dirty="0"/>
              <a:t> </a:t>
            </a:r>
            <a:r>
              <a:rPr lang="en-US" sz="1100" dirty="0" err="1"/>
              <a:t>comuni</a:t>
            </a:r>
            <a:r>
              <a:rPr lang="en-US" sz="1100" dirty="0"/>
              <a:t>. </a:t>
            </a:r>
            <a:r>
              <a:rPr lang="en-US" sz="1100" dirty="0" err="1"/>
              <a:t>Essenzialmente</a:t>
            </a:r>
            <a:r>
              <a:rPr lang="en-US" sz="1100" dirty="0"/>
              <a:t> una </a:t>
            </a:r>
            <a:r>
              <a:rPr lang="en-US" sz="1100" dirty="0" err="1"/>
              <a:t>pianta</a:t>
            </a:r>
            <a:r>
              <a:rPr lang="en-US" sz="1100" dirty="0"/>
              <a:t> è </a:t>
            </a:r>
            <a:r>
              <a:rPr lang="en-US" sz="1100" dirty="0" err="1"/>
              <a:t>costituita</a:t>
            </a:r>
            <a:r>
              <a:rPr lang="en-US" sz="1100" dirty="0"/>
              <a:t> da </a:t>
            </a:r>
            <a:r>
              <a:rPr lang="en-US" sz="1100" dirty="0">
                <a:highlight>
                  <a:srgbClr val="FFFF00"/>
                </a:highlight>
              </a:rPr>
              <a:t>3 </a:t>
            </a:r>
            <a:r>
              <a:rPr lang="en-US" sz="1100" dirty="0" err="1">
                <a:highlight>
                  <a:srgbClr val="FFFF00"/>
                </a:highlight>
              </a:rPr>
              <a:t>parti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 err="1">
                <a:highlight>
                  <a:srgbClr val="FFFF00"/>
                </a:highlight>
              </a:rPr>
              <a:t>fondamentali</a:t>
            </a:r>
            <a:r>
              <a:rPr lang="en-US" sz="1100" dirty="0"/>
              <a:t>: le </a:t>
            </a:r>
            <a:r>
              <a:rPr lang="en-US" sz="1100" dirty="0" err="1">
                <a:highlight>
                  <a:srgbClr val="FFFF00"/>
                </a:highlight>
              </a:rPr>
              <a:t>radici</a:t>
            </a:r>
            <a:r>
              <a:rPr lang="en-US" sz="1100" dirty="0"/>
              <a:t> </a:t>
            </a:r>
            <a:r>
              <a:rPr lang="en-US" sz="1100" dirty="0" err="1"/>
              <a:t>sotterranee</a:t>
            </a:r>
            <a:r>
              <a:rPr lang="en-US" sz="1100" dirty="0"/>
              <a:t>, </a:t>
            </a:r>
            <a:r>
              <a:rPr lang="en-US" sz="1100" dirty="0" err="1"/>
              <a:t>il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 err="1">
                <a:highlight>
                  <a:srgbClr val="FFFF00"/>
                </a:highlight>
              </a:rPr>
              <a:t>fusto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/>
              <a:t>(</a:t>
            </a:r>
            <a:r>
              <a:rPr lang="en-US" sz="1100" dirty="0" err="1"/>
              <a:t>erbaceo</a:t>
            </a:r>
            <a:r>
              <a:rPr lang="en-US" sz="1100" dirty="0"/>
              <a:t> o </a:t>
            </a:r>
            <a:r>
              <a:rPr lang="en-US" sz="1100" dirty="0" err="1"/>
              <a:t>legnoso</a:t>
            </a:r>
            <a:r>
              <a:rPr lang="en-US" sz="1100" dirty="0"/>
              <a:t>), la </a:t>
            </a:r>
            <a:r>
              <a:rPr lang="en-US" sz="1100" dirty="0" err="1"/>
              <a:t>parte</a:t>
            </a:r>
            <a:r>
              <a:rPr lang="en-US" sz="1100" dirty="0"/>
              <a:t> </a:t>
            </a:r>
            <a:r>
              <a:rPr lang="en-US" sz="1100" dirty="0" err="1"/>
              <a:t>superiore</a:t>
            </a:r>
            <a:r>
              <a:rPr lang="en-US" sz="1100" dirty="0"/>
              <a:t> </a:t>
            </a:r>
            <a:r>
              <a:rPr lang="en-US" sz="1100" dirty="0" err="1"/>
              <a:t>verde</a:t>
            </a:r>
            <a:r>
              <a:rPr lang="en-US" sz="1100" dirty="0"/>
              <a:t> (</a:t>
            </a:r>
            <a:r>
              <a:rPr lang="en-US" sz="1100" dirty="0" err="1">
                <a:highlight>
                  <a:srgbClr val="FFFF00"/>
                </a:highlight>
              </a:rPr>
              <a:t>foglie</a:t>
            </a:r>
            <a:r>
              <a:rPr lang="en-US" sz="1100" dirty="0"/>
              <a:t>).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Le </a:t>
            </a:r>
            <a:r>
              <a:rPr lang="en-US" sz="1100" dirty="0" err="1"/>
              <a:t>funzioni</a:t>
            </a:r>
            <a:r>
              <a:rPr lang="en-US" sz="1100" dirty="0"/>
              <a:t> </a:t>
            </a:r>
            <a:r>
              <a:rPr lang="en-US" sz="1100" dirty="0" err="1"/>
              <a:t>delle</a:t>
            </a:r>
            <a:r>
              <a:rPr lang="en-US" sz="1100" dirty="0"/>
              <a:t> 3 </a:t>
            </a:r>
            <a:r>
              <a:rPr lang="en-US" sz="1100" dirty="0" err="1"/>
              <a:t>parti</a:t>
            </a:r>
            <a:r>
              <a:rPr lang="en-US" sz="1100" dirty="0"/>
              <a:t> </a:t>
            </a:r>
            <a:r>
              <a:rPr lang="en-US" sz="1100" dirty="0" err="1"/>
              <a:t>si</a:t>
            </a:r>
            <a:r>
              <a:rPr lang="en-US" sz="1100" dirty="0"/>
              <a:t> </a:t>
            </a:r>
            <a:r>
              <a:rPr lang="en-US" sz="1100" dirty="0" err="1"/>
              <a:t>possono</a:t>
            </a:r>
            <a:r>
              <a:rPr lang="en-US" sz="1100" dirty="0"/>
              <a:t> </a:t>
            </a:r>
            <a:r>
              <a:rPr lang="en-US" sz="1100" dirty="0" err="1"/>
              <a:t>riassumere</a:t>
            </a:r>
            <a:r>
              <a:rPr lang="en-US" sz="1100" dirty="0"/>
              <a:t> </a:t>
            </a:r>
            <a:r>
              <a:rPr lang="en-US" sz="1100" dirty="0" err="1"/>
              <a:t>così</a:t>
            </a:r>
            <a:r>
              <a:rPr lang="en-US" sz="1100" dirty="0"/>
              <a:t>: le </a:t>
            </a:r>
            <a:r>
              <a:rPr lang="en-US" sz="1100" dirty="0" err="1"/>
              <a:t>radici</a:t>
            </a:r>
            <a:r>
              <a:rPr lang="en-US" sz="1100" dirty="0"/>
              <a:t> </a:t>
            </a:r>
            <a:r>
              <a:rPr lang="en-US" sz="1100" dirty="0" err="1"/>
              <a:t>assorbono</a:t>
            </a:r>
            <a:r>
              <a:rPr lang="en-US" sz="1100" dirty="0"/>
              <a:t> </a:t>
            </a:r>
            <a:r>
              <a:rPr lang="en-US" sz="1100" dirty="0" err="1"/>
              <a:t>l'acqua</a:t>
            </a:r>
            <a:r>
              <a:rPr lang="en-US" sz="1100" dirty="0"/>
              <a:t> e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sali</a:t>
            </a:r>
            <a:r>
              <a:rPr lang="en-US" sz="1100" dirty="0"/>
              <a:t> </a:t>
            </a:r>
            <a:r>
              <a:rPr lang="en-US" sz="1100" dirty="0" err="1"/>
              <a:t>minerali</a:t>
            </a:r>
            <a:r>
              <a:rPr lang="en-US" sz="1100" dirty="0"/>
              <a:t> dal </a:t>
            </a:r>
            <a:r>
              <a:rPr lang="en-US" sz="1100" dirty="0" err="1"/>
              <a:t>terreno</a:t>
            </a:r>
            <a:r>
              <a:rPr lang="en-US" sz="1100" dirty="0"/>
              <a:t>, </a:t>
            </a:r>
            <a:r>
              <a:rPr lang="en-US" sz="1100" dirty="0" err="1"/>
              <a:t>il</a:t>
            </a:r>
            <a:r>
              <a:rPr lang="en-US" sz="1100" dirty="0"/>
              <a:t> </a:t>
            </a:r>
            <a:r>
              <a:rPr lang="en-US" sz="1100" dirty="0" err="1"/>
              <a:t>fusto</a:t>
            </a:r>
            <a:r>
              <a:rPr lang="en-US" sz="1100" dirty="0"/>
              <a:t> </a:t>
            </a:r>
            <a:r>
              <a:rPr lang="en-US" sz="1100" dirty="0" err="1"/>
              <a:t>sostiene</a:t>
            </a:r>
            <a:r>
              <a:rPr lang="en-US" sz="1100" dirty="0"/>
              <a:t> la </a:t>
            </a:r>
            <a:r>
              <a:rPr lang="en-US" sz="1100" dirty="0" err="1"/>
              <a:t>pianta</a:t>
            </a:r>
            <a:r>
              <a:rPr lang="en-US" sz="1100" dirty="0"/>
              <a:t>, le </a:t>
            </a:r>
            <a:r>
              <a:rPr lang="en-US" sz="1100" dirty="0" err="1"/>
              <a:t>foglie</a:t>
            </a:r>
            <a:r>
              <a:rPr lang="en-US" sz="1100" dirty="0"/>
              <a:t> (</a:t>
            </a:r>
            <a:r>
              <a:rPr lang="en-US" sz="1100" dirty="0" err="1"/>
              <a:t>grazie</a:t>
            </a:r>
            <a:r>
              <a:rPr lang="en-US" sz="1100" dirty="0"/>
              <a:t> </a:t>
            </a:r>
            <a:r>
              <a:rPr lang="en-US" sz="1100" dirty="0" err="1"/>
              <a:t>alla</a:t>
            </a:r>
            <a:r>
              <a:rPr lang="en-US" sz="1100" dirty="0"/>
              <a:t> </a:t>
            </a:r>
            <a:r>
              <a:rPr lang="en-US" sz="1100" dirty="0" err="1"/>
              <a:t>clorofilla</a:t>
            </a:r>
            <a:r>
              <a:rPr lang="en-US" sz="1100" dirty="0"/>
              <a:t> e in </a:t>
            </a:r>
            <a:r>
              <a:rPr lang="en-US" sz="1100" dirty="0" err="1"/>
              <a:t>presenza</a:t>
            </a:r>
            <a:r>
              <a:rPr lang="en-US" sz="1100" dirty="0"/>
              <a:t> </a:t>
            </a:r>
            <a:r>
              <a:rPr lang="en-US" sz="1100" dirty="0" err="1"/>
              <a:t>della</a:t>
            </a:r>
            <a:r>
              <a:rPr lang="en-US" sz="1100" dirty="0"/>
              <a:t> luce) </a:t>
            </a:r>
            <a:r>
              <a:rPr lang="en-US" sz="1100" dirty="0" err="1"/>
              <a:t>producono</a:t>
            </a:r>
            <a:r>
              <a:rPr lang="en-US" sz="1100" dirty="0"/>
              <a:t> e </a:t>
            </a:r>
            <a:r>
              <a:rPr lang="en-US" sz="1100" dirty="0" err="1"/>
              <a:t>rielaborano</a:t>
            </a:r>
            <a:r>
              <a:rPr lang="en-US" sz="1100" dirty="0"/>
              <a:t> </a:t>
            </a:r>
            <a:r>
              <a:rPr lang="en-US" sz="1100" dirty="0" err="1"/>
              <a:t>il</a:t>
            </a:r>
            <a:r>
              <a:rPr lang="en-US" sz="1100" dirty="0"/>
              <a:t> </a:t>
            </a:r>
            <a:r>
              <a:rPr lang="en-US" sz="1100" dirty="0" err="1"/>
              <a:t>nutrimento</a:t>
            </a:r>
            <a:r>
              <a:rPr lang="en-US" sz="1100" dirty="0"/>
              <a:t> per la PIANTA (</a:t>
            </a:r>
            <a:r>
              <a:rPr lang="en-US" sz="1100" dirty="0" err="1"/>
              <a:t>grazie</a:t>
            </a:r>
            <a:r>
              <a:rPr lang="en-US" sz="1100" dirty="0"/>
              <a:t> </a:t>
            </a:r>
            <a:r>
              <a:rPr lang="en-US" sz="1100" dirty="0" err="1"/>
              <a:t>alla</a:t>
            </a:r>
            <a:r>
              <a:rPr lang="en-US" sz="1100" dirty="0"/>
              <a:t> </a:t>
            </a:r>
            <a:r>
              <a:rPr lang="en-US" sz="1100" dirty="0" err="1"/>
              <a:t>clorofilla</a:t>
            </a:r>
            <a:r>
              <a:rPr lang="en-US" sz="1100" dirty="0"/>
              <a:t> e in </a:t>
            </a:r>
            <a:r>
              <a:rPr lang="en-US" sz="1100" dirty="0" err="1"/>
              <a:t>presenza</a:t>
            </a:r>
            <a:r>
              <a:rPr lang="en-US" sz="1100" dirty="0"/>
              <a:t> </a:t>
            </a:r>
            <a:r>
              <a:rPr lang="en-US" sz="1100" dirty="0" err="1"/>
              <a:t>della</a:t>
            </a:r>
            <a:r>
              <a:rPr lang="en-US" sz="1100" dirty="0"/>
              <a:t> luce) . La </a:t>
            </a:r>
            <a:r>
              <a:rPr lang="en-US" sz="1100" dirty="0" err="1"/>
              <a:t>grandissima</a:t>
            </a:r>
            <a:r>
              <a:rPr lang="en-US" sz="1100" dirty="0"/>
              <a:t> </a:t>
            </a:r>
            <a:r>
              <a:rPr lang="en-US" sz="1100" dirty="0" err="1"/>
              <a:t>varietà</a:t>
            </a:r>
            <a:r>
              <a:rPr lang="en-US" sz="1100" dirty="0"/>
              <a:t> di </a:t>
            </a:r>
            <a:r>
              <a:rPr lang="en-US" sz="1100" dirty="0" err="1"/>
              <a:t>piante</a:t>
            </a:r>
            <a:r>
              <a:rPr lang="en-US" sz="1100" dirty="0"/>
              <a:t> </a:t>
            </a:r>
            <a:r>
              <a:rPr lang="en-US" sz="1100" dirty="0" err="1"/>
              <a:t>esistenti</a:t>
            </a:r>
            <a:r>
              <a:rPr lang="en-US" sz="1100" dirty="0"/>
              <a:t> </a:t>
            </a:r>
            <a:r>
              <a:rPr lang="en-US" sz="1100" dirty="0" err="1"/>
              <a:t>costringe</a:t>
            </a:r>
            <a:r>
              <a:rPr lang="en-US" sz="1100" dirty="0"/>
              <a:t> ad una </a:t>
            </a:r>
            <a:r>
              <a:rPr lang="en-US" sz="1100" dirty="0" err="1">
                <a:highlight>
                  <a:srgbClr val="FFFF00"/>
                </a:highlight>
              </a:rPr>
              <a:t>classificazione</a:t>
            </a:r>
            <a:r>
              <a:rPr lang="en-US" sz="1100" dirty="0"/>
              <a:t> </a:t>
            </a:r>
            <a:r>
              <a:rPr lang="en-US" sz="1100" dirty="0" err="1"/>
              <a:t>scientifica</a:t>
            </a:r>
            <a:r>
              <a:rPr lang="en-US" sz="1100" dirty="0"/>
              <a:t> </a:t>
            </a:r>
            <a:r>
              <a:rPr lang="en-US" sz="1100" dirty="0" err="1"/>
              <a:t>più</a:t>
            </a:r>
            <a:r>
              <a:rPr lang="en-US" sz="1100" dirty="0"/>
              <a:t> </a:t>
            </a:r>
            <a:r>
              <a:rPr lang="en-US" sz="1100" dirty="0" err="1"/>
              <a:t>precisa</a:t>
            </a:r>
            <a:r>
              <a:rPr lang="en-US" sz="1100" dirty="0"/>
              <a:t> ed </a:t>
            </a:r>
            <a:r>
              <a:rPr lang="en-US" sz="1100" dirty="0" err="1"/>
              <a:t>ordinata</a:t>
            </a:r>
            <a:r>
              <a:rPr lang="en-US" sz="1100" dirty="0"/>
              <a:t>: un </a:t>
            </a:r>
            <a:r>
              <a:rPr lang="en-US" sz="1100" dirty="0" err="1"/>
              <a:t>cespo</a:t>
            </a:r>
            <a:r>
              <a:rPr lang="en-US" sz="1100" dirty="0"/>
              <a:t> di </a:t>
            </a:r>
            <a:r>
              <a:rPr lang="en-US" sz="1100" dirty="0" err="1"/>
              <a:t>lattuga</a:t>
            </a:r>
            <a:r>
              <a:rPr lang="en-US" sz="1100" dirty="0"/>
              <a:t> è una </a:t>
            </a:r>
            <a:r>
              <a:rPr lang="en-US" sz="1100" dirty="0" err="1"/>
              <a:t>pianta</a:t>
            </a:r>
            <a:r>
              <a:rPr lang="en-US" sz="1100" dirty="0"/>
              <a:t>, ma </a:t>
            </a:r>
            <a:r>
              <a:rPr lang="en-US" sz="1100" dirty="0" err="1"/>
              <a:t>anche</a:t>
            </a:r>
            <a:r>
              <a:rPr lang="en-US" sz="1100" dirty="0"/>
              <a:t> un </a:t>
            </a:r>
            <a:r>
              <a:rPr lang="en-US" sz="1100" dirty="0" err="1"/>
              <a:t>abete</a:t>
            </a:r>
            <a:r>
              <a:rPr lang="en-US" sz="1100" dirty="0"/>
              <a:t> è una </a:t>
            </a:r>
            <a:r>
              <a:rPr lang="en-US" sz="1100" dirty="0" err="1"/>
              <a:t>pianta</a:t>
            </a:r>
            <a:r>
              <a:rPr lang="en-US" sz="1100" dirty="0"/>
              <a:t>...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QUALI SONO LE TRE PAROLE-CHIAVE?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SEME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PARTI DELLA PIANTA</a:t>
            </a:r>
          </a:p>
          <a:p>
            <a:pPr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CLASSIFICAZIONE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3EE1C7D-E072-4769-B551-CE3FD8EAE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001" y="3763180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B72F2A6-DEE6-4C4C-8D10-C36950CB0D5B}"/>
              </a:ext>
            </a:extLst>
          </p:cNvPr>
          <p:cNvSpPr/>
          <p:nvPr/>
        </p:nvSpPr>
        <p:spPr>
          <a:xfrm>
            <a:off x="829155" y="38574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0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8572CB4-198F-40EB-A56D-65D841A3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78" y="-11084"/>
            <a:ext cx="7384765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2078525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078525 w 6699211"/>
              <a:gd name="connsiteY4" fmla="*/ 18674 h 6822053"/>
              <a:gd name="connsiteX0" fmla="*/ 1925231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1925231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1925231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1925231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8C95EB-E90D-4D82-8371-8680811B8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87" y="424207"/>
            <a:ext cx="5062193" cy="2479249"/>
          </a:xfrm>
        </p:spPr>
        <p:txBody>
          <a:bodyPr anchor="t">
            <a:normAutofit fontScale="90000"/>
          </a:bodyPr>
          <a:lstStyle/>
          <a:p>
            <a:pPr algn="l"/>
            <a:r>
              <a:rPr lang="it-IT" sz="3300" dirty="0"/>
              <a:t>Ciascuna </a:t>
            </a:r>
            <a:r>
              <a:rPr lang="it-IT" sz="3300" dirty="0">
                <a:solidFill>
                  <a:srgbClr val="FF0000"/>
                </a:solidFill>
              </a:rPr>
              <a:t>idea - chiave </a:t>
            </a:r>
            <a:r>
              <a:rPr lang="it-IT" sz="3300" dirty="0"/>
              <a:t>racchiude delle informazioni collegate che devo </a:t>
            </a:r>
            <a:r>
              <a:rPr lang="it-IT" sz="3300" dirty="0">
                <a:solidFill>
                  <a:srgbClr val="FF0000"/>
                </a:solidFill>
              </a:rPr>
              <a:t>indicare nella mappa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70269"/>
            <a:ext cx="8526326" cy="15877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11182145-EEED-4C84-A452-CB3C25D76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148" y="2696066"/>
            <a:ext cx="4389315" cy="407237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it-IT" dirty="0"/>
              <a:t>Per creare un </a:t>
            </a:r>
            <a:r>
              <a:rPr lang="it-IT" dirty="0">
                <a:solidFill>
                  <a:srgbClr val="FF0000"/>
                </a:solidFill>
              </a:rPr>
              <a:t>diagramma</a:t>
            </a:r>
            <a:r>
              <a:rPr lang="it-IT" dirty="0"/>
              <a:t> dovrò farmi delle domande:</a:t>
            </a:r>
          </a:p>
          <a:p>
            <a:pPr algn="l"/>
            <a:r>
              <a:rPr lang="it-IT" dirty="0"/>
              <a:t>Chi?</a:t>
            </a:r>
          </a:p>
          <a:p>
            <a:pPr algn="l"/>
            <a:r>
              <a:rPr lang="it-IT" dirty="0"/>
              <a:t>Cosa?</a:t>
            </a:r>
          </a:p>
          <a:p>
            <a:pPr algn="l"/>
            <a:r>
              <a:rPr lang="it-IT" dirty="0"/>
              <a:t>Perché?</a:t>
            </a:r>
          </a:p>
          <a:p>
            <a:pPr algn="l"/>
            <a:r>
              <a:rPr lang="it-IT" dirty="0"/>
              <a:t>Dove?</a:t>
            </a:r>
          </a:p>
          <a:p>
            <a:pPr algn="l"/>
            <a:r>
              <a:rPr lang="it-IT" dirty="0"/>
              <a:t>QUANDO?</a:t>
            </a:r>
          </a:p>
          <a:p>
            <a:pPr algn="l"/>
            <a:r>
              <a:rPr lang="it-IT" dirty="0"/>
              <a:t>Perché?</a:t>
            </a:r>
          </a:p>
          <a:p>
            <a:pPr algn="l"/>
            <a:r>
              <a:rPr lang="it-IT" dirty="0"/>
              <a:t>Le risposte messe insieme saranno la mia lezione riesposta.</a:t>
            </a:r>
          </a:p>
          <a:p>
            <a:pPr algn="l"/>
            <a:r>
              <a:rPr lang="it-IT" dirty="0"/>
              <a:t>(ovviamente potrei non dovermi fare sempre tutte queste domande, </a:t>
            </a:r>
            <a:r>
              <a:rPr lang="it-IT" dirty="0" err="1"/>
              <a:t>dipendera’</a:t>
            </a:r>
            <a:r>
              <a:rPr lang="it-IT" dirty="0"/>
              <a:t> dall’argomento che affronto)</a:t>
            </a:r>
          </a:p>
          <a:p>
            <a:pPr algn="l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2A2149-D42A-4C1B-98D0-0BFC2E8418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03276" y="108634"/>
            <a:ext cx="3414149" cy="26489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9E1999-969F-4FBE-925C-DB2781312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76" y="2903456"/>
            <a:ext cx="3414149" cy="386498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2EDD36-C2DC-4937-9733-59CA90A6CFDC}"/>
              </a:ext>
            </a:extLst>
          </p:cNvPr>
          <p:cNvSpPr txBox="1"/>
          <p:nvPr/>
        </p:nvSpPr>
        <p:spPr>
          <a:xfrm>
            <a:off x="5964691" y="1201710"/>
            <a:ext cx="199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Qui c’è la </a:t>
            </a:r>
            <a:r>
              <a:rPr lang="it-IT" dirty="0">
                <a:solidFill>
                  <a:srgbClr val="FF0000"/>
                </a:solidFill>
              </a:rPr>
              <a:t>mappa</a:t>
            </a:r>
            <a:r>
              <a:rPr lang="it-IT" dirty="0"/>
              <a:t> per riesporre il testo sulle piante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F876F1-B820-4B64-81D3-330BDF8A49C7}"/>
              </a:ext>
            </a:extLst>
          </p:cNvPr>
          <p:cNvSpPr txBox="1"/>
          <p:nvPr/>
        </p:nvSpPr>
        <p:spPr>
          <a:xfrm>
            <a:off x="5413905" y="4799161"/>
            <a:ext cx="208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 A dx un </a:t>
            </a:r>
            <a:r>
              <a:rPr lang="it-IT" dirty="0">
                <a:solidFill>
                  <a:srgbClr val="FF0000"/>
                </a:solidFill>
              </a:rPr>
              <a:t>diagramma</a:t>
            </a:r>
            <a:r>
              <a:rPr lang="it-IT" dirty="0"/>
              <a:t> per aiutarvi a riesporre la lezione introduttiva di geografia.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43B92923-3A2D-46A7-A2DD-CDD8173F45E1}"/>
              </a:ext>
            </a:extLst>
          </p:cNvPr>
          <p:cNvSpPr/>
          <p:nvPr/>
        </p:nvSpPr>
        <p:spPr>
          <a:xfrm>
            <a:off x="6681637" y="55995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29350C5-5D83-45E2-ADFC-94A0AE40F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707" y="1734617"/>
            <a:ext cx="999831" cy="51820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F865525-E799-4FF7-BD4B-832431BF3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4015" y="3709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21">
            <a:extLst>
              <a:ext uri="{FF2B5EF4-FFF2-40B4-BE49-F238E27FC236}">
                <a16:creationId xmlns:a16="http://schemas.microsoft.com/office/drawing/2014/main" id="{81775E6C-9FE7-4AE4-ABE7-2568D95D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8CECB99A-E2AB-482F-A307-48795531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50"/>
            <a:ext cx="5676966" cy="6869953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0885" h="6869951">
                <a:moveTo>
                  <a:pt x="1754909" y="0"/>
                </a:moveTo>
                <a:lnTo>
                  <a:pt x="6430885" y="11953"/>
                </a:lnTo>
                <a:lnTo>
                  <a:pt x="6430885" y="6869951"/>
                </a:lnTo>
                <a:lnTo>
                  <a:pt x="0" y="6869951"/>
                </a:lnTo>
                <a:lnTo>
                  <a:pt x="175490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94B654-491C-4163-9742-DBFF2EAD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920" y="800849"/>
            <a:ext cx="4065767" cy="3510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/>
              <a:t>REGOLE PER IMPARARE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4CA5B4-D3E5-4CE7-835A-48A692714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753" y="533400"/>
            <a:ext cx="5458046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800"/>
              </a:spcAft>
            </a:pPr>
            <a:r>
              <a:rPr lang="en-US" sz="1300" dirty="0"/>
              <a:t> 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Leggi</a:t>
            </a:r>
            <a:r>
              <a:rPr lang="en-US" sz="1300" dirty="0"/>
              <a:t> con </a:t>
            </a:r>
            <a:r>
              <a:rPr lang="en-US" sz="1300" dirty="0" err="1"/>
              <a:t>attenzione</a:t>
            </a:r>
            <a:r>
              <a:rPr lang="en-US" sz="1300" dirty="0"/>
              <a:t> </a:t>
            </a:r>
            <a:r>
              <a:rPr lang="en-US" sz="1300" dirty="0" err="1"/>
              <a:t>ciò</a:t>
            </a:r>
            <a:r>
              <a:rPr lang="en-US" sz="1300" dirty="0"/>
              <a:t>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devi</a:t>
            </a:r>
            <a:r>
              <a:rPr lang="en-US" sz="1300" dirty="0"/>
              <a:t> </a:t>
            </a:r>
            <a:r>
              <a:rPr lang="en-US" sz="1300" dirty="0" err="1"/>
              <a:t>imparare</a:t>
            </a:r>
            <a:r>
              <a:rPr lang="en-US" sz="1300" dirty="0"/>
              <a:t>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Sottolinea</a:t>
            </a:r>
            <a:r>
              <a:rPr lang="en-US" sz="1300" dirty="0"/>
              <a:t> le parole </a:t>
            </a:r>
            <a:r>
              <a:rPr lang="en-US" sz="1300" dirty="0" err="1"/>
              <a:t>nuove</a:t>
            </a:r>
            <a:r>
              <a:rPr lang="en-US" sz="1300" dirty="0"/>
              <a:t> o </a:t>
            </a:r>
            <a:r>
              <a:rPr lang="en-US" sz="1300" dirty="0" err="1"/>
              <a:t>difficili</a:t>
            </a:r>
            <a:r>
              <a:rPr lang="en-US" sz="1300" dirty="0"/>
              <a:t>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devi</a:t>
            </a:r>
            <a:r>
              <a:rPr lang="en-US" sz="1300" dirty="0"/>
              <a:t> </a:t>
            </a:r>
            <a:r>
              <a:rPr lang="en-US" sz="1300" dirty="0" err="1"/>
              <a:t>capire</a:t>
            </a:r>
            <a:r>
              <a:rPr lang="en-US" sz="1300" dirty="0"/>
              <a:t> (</a:t>
            </a:r>
            <a:r>
              <a:rPr lang="en-US" sz="1300" dirty="0" err="1"/>
              <a:t>altrimenti</a:t>
            </a:r>
            <a:r>
              <a:rPr lang="en-US" sz="1300" dirty="0"/>
              <a:t>...</a:t>
            </a:r>
            <a:r>
              <a:rPr lang="en-US" sz="1300" dirty="0" err="1"/>
              <a:t>ripeterai</a:t>
            </a:r>
            <a:r>
              <a:rPr lang="en-US" sz="1300" dirty="0"/>
              <a:t> solo come un "</a:t>
            </a:r>
            <a:r>
              <a:rPr lang="en-US" sz="1300" dirty="0" err="1"/>
              <a:t>pappagallo</a:t>
            </a:r>
            <a:r>
              <a:rPr lang="en-US" sz="1300" dirty="0"/>
              <a:t>" </a:t>
            </a:r>
            <a:r>
              <a:rPr lang="en-US" sz="1300" dirty="0" err="1"/>
              <a:t>che</a:t>
            </a:r>
            <a:r>
              <a:rPr lang="en-US" sz="1300" dirty="0"/>
              <a:t> </a:t>
            </a:r>
            <a:r>
              <a:rPr lang="en-US" sz="1300" dirty="0" err="1"/>
              <a:t>parla</a:t>
            </a:r>
            <a:r>
              <a:rPr lang="en-US" sz="1300" dirty="0"/>
              <a:t> e non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cosa</a:t>
            </a:r>
            <a:r>
              <a:rPr lang="en-US" sz="1300" dirty="0"/>
              <a:t> dice!), </a:t>
            </a:r>
            <a:r>
              <a:rPr lang="en-US" sz="1300" dirty="0" err="1"/>
              <a:t>cerca</a:t>
            </a:r>
            <a:r>
              <a:rPr lang="en-US" sz="1300" dirty="0"/>
              <a:t> 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loro</a:t>
            </a:r>
            <a:r>
              <a:rPr lang="en-US" sz="1300" dirty="0"/>
              <a:t> </a:t>
            </a:r>
            <a:r>
              <a:rPr lang="en-US" sz="1300" dirty="0" err="1"/>
              <a:t>significato</a:t>
            </a:r>
            <a:r>
              <a:rPr lang="en-US" sz="1300" dirty="0"/>
              <a:t> </a:t>
            </a:r>
            <a:r>
              <a:rPr lang="en-US" sz="1300" dirty="0" err="1"/>
              <a:t>sul</a:t>
            </a:r>
            <a:r>
              <a:rPr lang="en-US" sz="1300" dirty="0"/>
              <a:t> </a:t>
            </a:r>
            <a:r>
              <a:rPr lang="en-US" sz="1300" dirty="0" err="1"/>
              <a:t>vocabolario</a:t>
            </a:r>
            <a:r>
              <a:rPr lang="en-US" sz="1300" dirty="0"/>
              <a:t> e </a:t>
            </a:r>
            <a:r>
              <a:rPr lang="en-US" sz="1300" dirty="0" err="1"/>
              <a:t>memorizzalo</a:t>
            </a:r>
            <a:r>
              <a:rPr lang="en-US" sz="1300" dirty="0"/>
              <a:t>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Segna</a:t>
            </a:r>
            <a:r>
              <a:rPr lang="en-US" sz="1300" dirty="0"/>
              <a:t> con la </a:t>
            </a:r>
            <a:r>
              <a:rPr lang="en-US" sz="1300" dirty="0" err="1"/>
              <a:t>matita</a:t>
            </a:r>
            <a:r>
              <a:rPr lang="en-US" sz="1300" dirty="0"/>
              <a:t> le </a:t>
            </a:r>
            <a:r>
              <a:rPr lang="en-US" sz="1300" dirty="0" err="1"/>
              <a:t>idee</a:t>
            </a:r>
            <a:r>
              <a:rPr lang="en-US" sz="1300" dirty="0"/>
              <a:t> – </a:t>
            </a:r>
            <a:r>
              <a:rPr lang="en-US" sz="1300" dirty="0" err="1"/>
              <a:t>chiave</a:t>
            </a:r>
            <a:r>
              <a:rPr lang="en-US" sz="1300" dirty="0"/>
              <a:t>.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Rileggi</a:t>
            </a:r>
            <a:r>
              <a:rPr lang="en-US" sz="1300" dirty="0"/>
              <a:t> 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testo</a:t>
            </a:r>
            <a:r>
              <a:rPr lang="en-US" sz="1300" dirty="0"/>
              <a:t> e </a:t>
            </a:r>
            <a:r>
              <a:rPr lang="en-US" sz="1300" dirty="0" err="1"/>
              <a:t>ripetilo</a:t>
            </a:r>
            <a:r>
              <a:rPr lang="en-US" sz="1300" dirty="0"/>
              <a:t> ad </a:t>
            </a:r>
            <a:r>
              <a:rPr lang="en-US" sz="1300" dirty="0" err="1"/>
              <a:t>alta</a:t>
            </a:r>
            <a:r>
              <a:rPr lang="en-US" sz="1300" dirty="0"/>
              <a:t> voce.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Prepara</a:t>
            </a:r>
            <a:r>
              <a:rPr lang="en-US" sz="1300" dirty="0">
                <a:solidFill>
                  <a:srgbClr val="FF0000"/>
                </a:solidFill>
              </a:rPr>
              <a:t> una </a:t>
            </a:r>
            <a:r>
              <a:rPr lang="en-US" sz="1300" dirty="0" err="1">
                <a:solidFill>
                  <a:srgbClr val="FF0000"/>
                </a:solidFill>
              </a:rPr>
              <a:t>mappa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/>
              <a:t>con le </a:t>
            </a:r>
            <a:r>
              <a:rPr lang="en-US" sz="1300" dirty="0" err="1"/>
              <a:t>idee-chiave</a:t>
            </a:r>
            <a:r>
              <a:rPr lang="en-US" sz="1300" dirty="0"/>
              <a:t> e con </a:t>
            </a:r>
            <a:r>
              <a:rPr lang="en-US" sz="1300" dirty="0" err="1"/>
              <a:t>i</a:t>
            </a:r>
            <a:r>
              <a:rPr lang="en-US" sz="1300" dirty="0"/>
              <a:t> </a:t>
            </a:r>
            <a:r>
              <a:rPr lang="en-US" sz="1300" dirty="0" err="1"/>
              <a:t>collegamenti</a:t>
            </a:r>
            <a:r>
              <a:rPr lang="en-US" sz="1300" dirty="0"/>
              <a:t> </a:t>
            </a:r>
            <a:r>
              <a:rPr lang="en-US" sz="1300" dirty="0" err="1"/>
              <a:t>esatti</a:t>
            </a:r>
            <a:endParaRPr lang="en-US" sz="1300" dirty="0"/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Rileggi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err="1">
                <a:solidFill>
                  <a:srgbClr val="FF0000"/>
                </a:solidFill>
              </a:rPr>
              <a:t>nuovamente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 err="1"/>
              <a:t>tutto</a:t>
            </a:r>
            <a:r>
              <a:rPr lang="en-US" sz="1300" dirty="0"/>
              <a:t> e </a:t>
            </a:r>
            <a:r>
              <a:rPr lang="en-US" sz="1300" dirty="0" err="1"/>
              <a:t>ripeti</a:t>
            </a:r>
            <a:r>
              <a:rPr lang="en-US" sz="1300" dirty="0"/>
              <a:t> ad </a:t>
            </a:r>
            <a:r>
              <a:rPr lang="en-US" sz="1300" dirty="0" err="1"/>
              <a:t>alta</a:t>
            </a:r>
            <a:r>
              <a:rPr lang="en-US" sz="1300" dirty="0"/>
              <a:t> voce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Arricchisci</a:t>
            </a:r>
            <a:r>
              <a:rPr lang="en-US" sz="1300" dirty="0"/>
              <a:t> la </a:t>
            </a:r>
            <a:r>
              <a:rPr lang="en-US" sz="1300" dirty="0" err="1"/>
              <a:t>tua</a:t>
            </a:r>
            <a:r>
              <a:rPr lang="en-US" sz="1300" dirty="0"/>
              <a:t> </a:t>
            </a:r>
            <a:r>
              <a:rPr lang="en-US" sz="1300" dirty="0" err="1"/>
              <a:t>esposizione</a:t>
            </a:r>
            <a:r>
              <a:rPr lang="en-US" sz="1300" dirty="0"/>
              <a:t> con </a:t>
            </a:r>
            <a:r>
              <a:rPr lang="en-US" sz="1300" dirty="0" err="1"/>
              <a:t>particolari</a:t>
            </a:r>
            <a:r>
              <a:rPr lang="en-US" sz="1300" dirty="0"/>
              <a:t> ed </a:t>
            </a:r>
            <a:r>
              <a:rPr lang="en-US" sz="1300" dirty="0" err="1"/>
              <a:t>osservazioni</a:t>
            </a:r>
            <a:endParaRPr lang="en-US" sz="1300" dirty="0"/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>
                <a:solidFill>
                  <a:srgbClr val="FF0000"/>
                </a:solidFill>
              </a:rPr>
              <a:t>Fai </a:t>
            </a:r>
            <a:r>
              <a:rPr lang="en-US" sz="1300" dirty="0" err="1">
                <a:solidFill>
                  <a:srgbClr val="FF0000"/>
                </a:solidFill>
              </a:rPr>
              <a:t>ascoltare</a:t>
            </a:r>
            <a:r>
              <a:rPr lang="en-US" sz="1300" dirty="0">
                <a:solidFill>
                  <a:srgbClr val="FF0000"/>
                </a:solidFill>
              </a:rPr>
              <a:t> </a:t>
            </a:r>
            <a:r>
              <a:rPr lang="en-US" sz="1300" dirty="0"/>
              <a:t>a </a:t>
            </a:r>
            <a:r>
              <a:rPr lang="en-US" sz="1300" dirty="0" err="1"/>
              <a:t>qualcuno</a:t>
            </a:r>
            <a:r>
              <a:rPr lang="en-US" sz="1300" dirty="0"/>
              <a:t> la </a:t>
            </a:r>
            <a:r>
              <a:rPr lang="en-US" sz="1300" dirty="0" err="1"/>
              <a:t>tua</a:t>
            </a:r>
            <a:r>
              <a:rPr lang="en-US" sz="1300" dirty="0"/>
              <a:t> </a:t>
            </a:r>
            <a:r>
              <a:rPr lang="en-US" sz="1300" dirty="0" err="1"/>
              <a:t>esposizione</a:t>
            </a:r>
            <a:r>
              <a:rPr lang="en-US" sz="1300" dirty="0"/>
              <a:t> </a:t>
            </a:r>
          </a:p>
          <a:p>
            <a:pPr marL="342900" lvl="0" indent="-228600" algn="l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solidFill>
                  <a:srgbClr val="FF0000"/>
                </a:solidFill>
              </a:rPr>
              <a:t>Ripassa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err="1"/>
              <a:t>tutto</a:t>
            </a:r>
            <a:r>
              <a:rPr lang="en-US" sz="1300" dirty="0"/>
              <a:t> </a:t>
            </a:r>
            <a:r>
              <a:rPr lang="en-US" sz="1300" dirty="0" err="1"/>
              <a:t>il</a:t>
            </a:r>
            <a:r>
              <a:rPr lang="en-US" sz="1300" dirty="0"/>
              <a:t> </a:t>
            </a:r>
            <a:r>
              <a:rPr lang="en-US" sz="1300" dirty="0" err="1"/>
              <a:t>giorno</a:t>
            </a:r>
            <a:r>
              <a:rPr lang="en-US" sz="1300" dirty="0"/>
              <a:t> </a:t>
            </a:r>
            <a:r>
              <a:rPr lang="en-US" sz="1300" dirty="0" err="1"/>
              <a:t>dopo</a:t>
            </a:r>
            <a:r>
              <a:rPr lang="en-US" sz="1300" dirty="0"/>
              <a:t>, </a:t>
            </a:r>
            <a:r>
              <a:rPr lang="en-US" sz="1300" dirty="0" err="1"/>
              <a:t>rileggendo</a:t>
            </a:r>
            <a:r>
              <a:rPr lang="en-US" sz="1300" dirty="0"/>
              <a:t> e </a:t>
            </a:r>
            <a:r>
              <a:rPr lang="en-US" sz="1300" dirty="0" err="1"/>
              <a:t>ripetendo</a:t>
            </a:r>
            <a:r>
              <a:rPr lang="en-US" sz="1300" dirty="0"/>
              <a:t> </a:t>
            </a:r>
            <a:r>
              <a:rPr lang="en-US" sz="1300" dirty="0" err="1"/>
              <a:t>ancora</a:t>
            </a:r>
            <a:r>
              <a:rPr lang="en-US" sz="1300" dirty="0"/>
              <a:t> 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E8A66062-E0FE-4EE7-9840-EC05B87A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4541520"/>
            <a:ext cx="5895754" cy="231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A3B4C179-2540-4304-9C9C-2AAAA53EF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2988236"/>
            <a:ext cx="2418079" cy="38876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1FD62A0-32EE-4A9B-B82F-5896ED884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691" y="3611880"/>
            <a:ext cx="609600" cy="609600"/>
          </a:xfrm>
          <a:prstGeom prst="rect">
            <a:avLst/>
          </a:prstGeom>
        </p:spPr>
      </p:pic>
      <p:sp>
        <p:nvSpPr>
          <p:cNvPr id="5" name="Freccia in su 4">
            <a:extLst>
              <a:ext uri="{FF2B5EF4-FFF2-40B4-BE49-F238E27FC236}">
                <a16:creationId xmlns:a16="http://schemas.microsoft.com/office/drawing/2014/main" id="{8ED521A1-7924-43A7-91AA-F1C20424027A}"/>
              </a:ext>
            </a:extLst>
          </p:cNvPr>
          <p:cNvSpPr/>
          <p:nvPr/>
        </p:nvSpPr>
        <p:spPr>
          <a:xfrm>
            <a:off x="2297175" y="48127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8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534</Words>
  <Application>Microsoft Office PowerPoint</Application>
  <PresentationFormat>Widescreen</PresentationFormat>
  <Paragraphs>43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Univers Condensed Light</vt:lpstr>
      <vt:lpstr>Walbaum Display Light</vt:lpstr>
      <vt:lpstr>AngleLinesVTI</vt:lpstr>
      <vt:lpstr>«Impariamo ad imparare»  ( il metodo di studio)</vt:lpstr>
      <vt:lpstr>Quante volte vi è capitato di aver «paura» della lezione da riesporre?  Parecchie, ma non dovete lasciarvi prendere dall’ansia, tutto si può imparare prestando attenzione ed impegnandoci insieme.  Siete pronti ?  Ed allora seguite queste regole  e diventerete bravissimi.</vt:lpstr>
      <vt:lpstr>La mappa concettuale</vt:lpstr>
      <vt:lpstr>A questo punto devo ripetere a voce le informazioni che ho organizzato e  poi far ascoltare  la riesposizione ad un adulto</vt:lpstr>
      <vt:lpstr>COME COSTRUIRE UNA MAPPA? </vt:lpstr>
      <vt:lpstr>Ciascuna idea - chiave racchiude delle informazioni collegate che devo indicare nella mappa </vt:lpstr>
      <vt:lpstr>REGOLE PER IMPARARE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«Impariamo ad imparare»  ( il metodo di studio)</dc:title>
  <dc:creator>Vincenzo Romano</dc:creator>
  <cp:lastModifiedBy>Raffaella Castiello</cp:lastModifiedBy>
  <cp:revision>10</cp:revision>
  <dcterms:created xsi:type="dcterms:W3CDTF">2020-11-06T12:01:30Z</dcterms:created>
  <dcterms:modified xsi:type="dcterms:W3CDTF">2020-11-10T06:41:35Z</dcterms:modified>
</cp:coreProperties>
</file>