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4" r:id="rId3"/>
    <p:sldMasterId id="2147483996" r:id="rId4"/>
  </p:sldMasterIdLst>
  <p:notesMasterIdLst>
    <p:notesMasterId r:id="rId15"/>
  </p:notesMasterIdLst>
  <p:sldIdLst>
    <p:sldId id="262" r:id="rId5"/>
    <p:sldId id="257" r:id="rId6"/>
    <p:sldId id="269" r:id="rId7"/>
    <p:sldId id="265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F26"/>
    <a:srgbClr val="F2D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8" autoAdjust="0"/>
  </p:normalViewPr>
  <p:slideViewPr>
    <p:cSldViewPr>
      <p:cViewPr varScale="1">
        <p:scale>
          <a:sx n="61" d="100"/>
          <a:sy n="61" d="100"/>
        </p:scale>
        <p:origin x="14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POESIA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42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</a:t>
            </a:r>
            <a:r>
              <a:rPr lang="it-IT" baseline="0" dirty="0"/>
              <a:t> RIME: BACIATA E ALTERNATA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55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6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3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1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7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91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38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84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9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78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73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67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6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47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29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89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98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32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3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82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56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05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40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71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96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16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4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54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37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97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42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0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8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5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ZP5ojpDYDmA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5.m4a"/><Relationship Id="rId7" Type="http://schemas.openxmlformats.org/officeDocument/2006/relationships/image" Target="../media/image16.png"/><Relationship Id="rId2" Type="http://schemas.microsoft.com/office/2007/relationships/media" Target="../media/media5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4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v74fQQNjKCQ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L TESTO POETICO&#10;Esprimere se stessi e descrivere il mondo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1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36" y="2683846"/>
            <a:ext cx="9036496" cy="936104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hlinkClick r:id="rId2"/>
              </a:rPr>
              <a:t>https://www.youtube.com/watch?v=ZP5ojpDYDmA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Il mito di Pangu – La Terra tra mito e scienz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6" y="3557705"/>
            <a:ext cx="378065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630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metto 3 4"/>
          <p:cNvSpPr/>
          <p:nvPr/>
        </p:nvSpPr>
        <p:spPr>
          <a:xfrm rot="3180691">
            <a:off x="2166255" y="-42894"/>
            <a:ext cx="2575029" cy="2472474"/>
          </a:xfrm>
          <a:prstGeom prst="wedgeEllipseCallout">
            <a:avLst>
              <a:gd name="adj1" fmla="val -27665"/>
              <a:gd name="adj2" fmla="val 697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18655" y="551632"/>
            <a:ext cx="265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Adesso che hai scoperto cosa è il Mito, ascolta questi ragazzini, te ne racconteranno alcuni!</a:t>
            </a:r>
          </a:p>
        </p:txBody>
      </p:sp>
      <p:sp>
        <p:nvSpPr>
          <p:cNvPr id="8" name="Nastro perforato 7"/>
          <p:cNvSpPr/>
          <p:nvPr/>
        </p:nvSpPr>
        <p:spPr>
          <a:xfrm>
            <a:off x="5076056" y="3789040"/>
            <a:ext cx="3600400" cy="2232248"/>
          </a:xfrm>
          <a:prstGeom prst="flowChartPunched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20072" y="4285043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Illustra il mito di PANKU in quattro sequenze e completa pag. 103 del libro</a:t>
            </a:r>
          </a:p>
        </p:txBody>
      </p:sp>
      <p:pic>
        <p:nvPicPr>
          <p:cNvPr id="2052" name="Picture 4" descr="Filastrocche che raccontano storie - Famiglia 2017 - 2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89" y="319630"/>
            <a:ext cx="4240740" cy="210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2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2800" b="1" dirty="0">
                <a:solidFill>
                  <a:srgbClr val="211922"/>
                </a:solidFill>
                <a:latin typeface="Segoe UI"/>
                <a:ea typeface="Calibri"/>
                <a:cs typeface="Times New Roman"/>
              </a:rPr>
              <a:t>La poesia</a:t>
            </a:r>
            <a:r>
              <a:rPr lang="it-IT" sz="2800" dirty="0">
                <a:solidFill>
                  <a:srgbClr val="211922"/>
                </a:solidFill>
                <a:latin typeface="Segoe UI"/>
                <a:ea typeface="Calibri"/>
                <a:cs typeface="Times New Roman"/>
              </a:rPr>
              <a:t> è una forma d’arte con la quale il poeta esprime sentimenti, emozioni, descrive fatti, immagini.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2800" dirty="0">
                <a:solidFill>
                  <a:srgbClr val="211922"/>
                </a:solidFill>
                <a:latin typeface="Segoe UI"/>
                <a:ea typeface="Calibri"/>
                <a:cs typeface="Times New Roman"/>
              </a:rPr>
              <a:t>Nella poesia sono presenti 2 elementi: </a:t>
            </a:r>
            <a:r>
              <a:rPr lang="it-IT" sz="2800" b="1" dirty="0">
                <a:solidFill>
                  <a:srgbClr val="211922"/>
                </a:solidFill>
                <a:latin typeface="Segoe UI"/>
                <a:ea typeface="Calibri"/>
                <a:cs typeface="Times New Roman"/>
              </a:rPr>
              <a:t>il verso e la strofa</a:t>
            </a:r>
            <a:r>
              <a:rPr lang="it-IT" sz="2800" dirty="0">
                <a:solidFill>
                  <a:srgbClr val="211922"/>
                </a:solidFill>
                <a:latin typeface="Segoe UI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2800" b="1" dirty="0">
                <a:solidFill>
                  <a:srgbClr val="211922"/>
                </a:solidFill>
                <a:latin typeface="Segoe UI"/>
                <a:ea typeface="Calibri"/>
                <a:cs typeface="Times New Roman"/>
              </a:rPr>
              <a:t>Il verso </a:t>
            </a:r>
            <a:r>
              <a:rPr lang="it-IT" sz="2800" dirty="0">
                <a:solidFill>
                  <a:srgbClr val="211922"/>
                </a:solidFill>
                <a:latin typeface="Segoe UI"/>
                <a:ea typeface="Calibri"/>
                <a:cs typeface="Times New Roman"/>
              </a:rPr>
              <a:t>è ciascuna delle righe che formano il testo poetico.</a:t>
            </a:r>
            <a:endParaRPr lang="it-IT" sz="2800" b="1" dirty="0">
              <a:solidFill>
                <a:srgbClr val="211922"/>
              </a:solidFill>
              <a:latin typeface="Segoe U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2800" b="1" dirty="0">
                <a:solidFill>
                  <a:srgbClr val="211922"/>
                </a:solidFill>
                <a:latin typeface="Segoe UI"/>
                <a:ea typeface="Calibri"/>
                <a:cs typeface="Times New Roman"/>
              </a:rPr>
              <a:t>La strofa è un insieme di versi. Le strofe sono separate tra loro da uno spazio.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2800" dirty="0">
                <a:solidFill>
                  <a:srgbClr val="211922"/>
                </a:solidFill>
                <a:latin typeface="Segoe UI"/>
                <a:ea typeface="Calibri"/>
                <a:cs typeface="Times New Roman"/>
              </a:rPr>
              <a:t>Quando due versi finiscono con le stesse lettere a partire dall’ultimo accento si dice che fanno </a:t>
            </a:r>
            <a:r>
              <a:rPr lang="it-IT" sz="2800" b="1" dirty="0">
                <a:solidFill>
                  <a:srgbClr val="211922"/>
                </a:solidFill>
                <a:latin typeface="Segoe UI"/>
                <a:ea typeface="Calibri"/>
                <a:cs typeface="Times New Roman"/>
              </a:rPr>
              <a:t>rima</a:t>
            </a:r>
            <a:r>
              <a:rPr lang="it-IT" sz="2800" dirty="0">
                <a:solidFill>
                  <a:srgbClr val="211922"/>
                </a:solidFill>
                <a:latin typeface="Segoe UI"/>
                <a:ea typeface="Calibri"/>
                <a:cs typeface="Times New Roman"/>
              </a:rPr>
              <a:t>.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2800" dirty="0">
                <a:solidFill>
                  <a:srgbClr val="211922"/>
                </a:solidFill>
                <a:latin typeface="Segoe UI"/>
                <a:ea typeface="Calibri"/>
                <a:cs typeface="Times New Roman"/>
              </a:rPr>
              <a:t> 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LA POESIA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4208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it-IT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 RIME: BACIATA E ALTERNATA</a:t>
            </a:r>
            <a:br>
              <a:rPr lang="it-IT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1752" y="2132856"/>
            <a:ext cx="4038600" cy="392047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it-IT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Io sono l’ape</a:t>
            </a:r>
            <a:endParaRPr lang="it-IT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it-IT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Io sono l’ape </a:t>
            </a:r>
            <a:r>
              <a:rPr lang="it-IT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piccolina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it-IT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qualche volta </a:t>
            </a:r>
            <a:r>
              <a:rPr lang="it-IT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birichina.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it-IT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Quando volo nel </a:t>
            </a:r>
            <a:r>
              <a:rPr lang="it-IT" sz="2000" dirty="0">
                <a:solidFill>
                  <a:srgbClr val="8FB08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giardino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it-IT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scappa, scappa bel </a:t>
            </a:r>
            <a:r>
              <a:rPr lang="it-IT" sz="2000" dirty="0">
                <a:solidFill>
                  <a:srgbClr val="8FB08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bambino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!.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it-IT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 sono anche </a:t>
            </a:r>
            <a:r>
              <a:rPr lang="it-IT" sz="2000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operosa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it-IT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cerco la più bella </a:t>
            </a:r>
            <a:r>
              <a:rPr lang="it-IT" sz="2000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rosa!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it-IT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So la cera </a:t>
            </a:r>
            <a:r>
              <a:rPr lang="it-IT" sz="2000" dirty="0">
                <a:solidFill>
                  <a:srgbClr val="D19049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fabbricare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it-IT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e il miele si può </a:t>
            </a:r>
            <a:r>
              <a:rPr lang="it-IT" sz="2000" dirty="0">
                <a:solidFill>
                  <a:srgbClr val="D19049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mangiare</a:t>
            </a:r>
            <a:endParaRPr lang="it-IT" sz="2000" dirty="0">
              <a:solidFill>
                <a:srgbClr val="D19049">
                  <a:lumMod val="75000"/>
                </a:srgbClr>
              </a:solidFill>
            </a:endParaRP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D16349"/>
              </a:buClr>
            </a:pPr>
            <a:r>
              <a:rPr lang="it-IT" sz="2200" b="1" dirty="0">
                <a:solidFill>
                  <a:srgbClr val="FF00FF"/>
                </a:solidFill>
                <a:latin typeface="Lato"/>
              </a:rPr>
              <a:t> </a:t>
            </a:r>
            <a:r>
              <a:rPr lang="it-IT" sz="1500" b="1" dirty="0">
                <a:solidFill>
                  <a:srgbClr val="FF0000"/>
                </a:solidFill>
                <a:latin typeface="Lato"/>
              </a:rPr>
              <a:t>Rima alternata</a:t>
            </a:r>
            <a:r>
              <a:rPr lang="it-IT" sz="1900" b="1" dirty="0">
                <a:solidFill>
                  <a:srgbClr val="FF00FF"/>
                </a:solidFill>
                <a:latin typeface="Lato"/>
              </a:rPr>
              <a:t>: </a:t>
            </a:r>
            <a:r>
              <a:rPr lang="it-IT" sz="1500" b="1" dirty="0">
                <a:solidFill>
                  <a:srgbClr val="0070C0"/>
                </a:solidFill>
                <a:latin typeface="Lato"/>
              </a:rPr>
              <a:t>quando il primo verso fa rima col terzo, il secondo col quarto</a:t>
            </a:r>
            <a:endParaRPr lang="it-IT" sz="1500" dirty="0">
              <a:solidFill>
                <a:srgbClr val="0070C0"/>
              </a:solidFill>
              <a:latin typeface="Lato"/>
            </a:endParaRPr>
          </a:p>
          <a:p>
            <a:pPr marL="0" lvl="0" indent="0">
              <a:buClr>
                <a:srgbClr val="D16349"/>
              </a:buClr>
              <a:buNone/>
            </a:pPr>
            <a:r>
              <a:rPr lang="it-IT" sz="2700" b="1" dirty="0">
                <a:solidFill>
                  <a:srgbClr val="282828"/>
                </a:solidFill>
                <a:latin typeface="Lato"/>
              </a:rPr>
              <a:t> </a:t>
            </a:r>
            <a:endParaRPr lang="it-IT" sz="2700" b="1" dirty="0">
              <a:solidFill>
                <a:prstClr val="black"/>
              </a:solidFill>
              <a:latin typeface="Lato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2600" b="1" dirty="0">
                <a:solidFill>
                  <a:prstClr val="black"/>
                </a:solidFill>
              </a:rPr>
              <a:t>   </a:t>
            </a:r>
            <a:r>
              <a:rPr lang="it-IT" sz="2200" dirty="0">
                <a:latin typeface="Calibri"/>
                <a:ea typeface="Calibri"/>
                <a:cs typeface="Times New Roman"/>
              </a:rPr>
              <a:t>Ascoltate la </a:t>
            </a:r>
            <a:r>
              <a:rPr lang="it-IT" sz="2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novella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2200" dirty="0">
                <a:latin typeface="Calibri"/>
                <a:ea typeface="Calibri"/>
                <a:cs typeface="Times New Roman"/>
              </a:rPr>
              <a:t>   che portiamo a tutto il  </a:t>
            </a:r>
            <a:r>
              <a:rPr lang="it-IT" sz="22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mondo </a:t>
            </a:r>
            <a:r>
              <a:rPr lang="it-IT" sz="2200" dirty="0">
                <a:latin typeface="Calibri"/>
                <a:ea typeface="Calibri"/>
                <a:cs typeface="Times New Roman"/>
              </a:rPr>
              <a:t>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2200" dirty="0">
                <a:latin typeface="Calibri"/>
                <a:ea typeface="Calibri"/>
                <a:cs typeface="Times New Roman"/>
              </a:rPr>
              <a:t>    È di tutta la più </a:t>
            </a:r>
            <a:r>
              <a:rPr lang="it-IT" sz="2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bella</a:t>
            </a:r>
          </a:p>
          <a:p>
            <a:pPr marL="0" indent="0">
              <a:buNone/>
            </a:pPr>
            <a:r>
              <a:rPr lang="it-IT" sz="2200" dirty="0">
                <a:latin typeface="Calibri"/>
                <a:ea typeface="Calibri"/>
                <a:cs typeface="Times New Roman"/>
              </a:rPr>
              <a:t>     È nata dal </a:t>
            </a:r>
            <a:r>
              <a:rPr lang="it-IT" sz="22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profondo</a:t>
            </a:r>
            <a:endParaRPr lang="it-IT" sz="2200" dirty="0">
              <a:solidFill>
                <a:srgbClr val="7030A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48478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  <a:latin typeface="Lato"/>
                <a:ea typeface="+mj-ea"/>
                <a:cs typeface="+mj-cs"/>
              </a:rPr>
              <a:t>Rima baciata</a:t>
            </a:r>
            <a:r>
              <a:rPr lang="it-IT" sz="1200" dirty="0">
                <a:solidFill>
                  <a:srgbClr val="8CADAE">
                    <a:shade val="75000"/>
                  </a:srgbClr>
                </a:solidFill>
                <a:latin typeface="Lato"/>
                <a:ea typeface="+mj-ea"/>
                <a:cs typeface="+mj-cs"/>
              </a:rPr>
              <a:t>: </a:t>
            </a:r>
            <a:r>
              <a:rPr lang="it-IT" sz="1200" dirty="0">
                <a:solidFill>
                  <a:srgbClr val="1A0DAB"/>
                </a:solidFill>
                <a:ea typeface="+mj-ea"/>
                <a:cs typeface="+mj-cs"/>
              </a:rPr>
              <a:t>un verso della composizione è in </a:t>
            </a:r>
            <a:r>
              <a:rPr lang="it-IT" sz="1200" b="1" dirty="0">
                <a:solidFill>
                  <a:srgbClr val="1A0DAB"/>
                </a:solidFill>
                <a:ea typeface="+mj-ea"/>
                <a:cs typeface="+mj-cs"/>
              </a:rPr>
              <a:t>rima</a:t>
            </a:r>
            <a:r>
              <a:rPr lang="it-IT" sz="1200" dirty="0">
                <a:solidFill>
                  <a:srgbClr val="1A0DAB"/>
                </a:solidFill>
                <a:ea typeface="+mj-ea"/>
                <a:cs typeface="+mj-cs"/>
              </a:rPr>
              <a:t> con quello immediatamente successivo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458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36584"/>
            <a:ext cx="8534400" cy="7589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it-IT" sz="16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Rima incrociata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si realizza mettendo in rima il primo verso con il quarto e il secondo con il terzo</a:t>
            </a:r>
            <a:br>
              <a:rPr lang="it-IT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 descr="Visualizza immagine di origine"/>
          <p:cNvPicPr>
            <a:picLocks noGrp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292419" cy="3462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51520" y="2420888"/>
            <a:ext cx="4572000" cy="22334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latin typeface="Calibri"/>
                <a:ea typeface="Calibri"/>
                <a:cs typeface="Times New Roman"/>
              </a:rPr>
              <a:t> Le stelle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/>
                <a:ea typeface="Calibri"/>
                <a:cs typeface="Times New Roman"/>
              </a:rPr>
              <a:t>Sono sopra e sotto il mare le </a:t>
            </a:r>
            <a:r>
              <a:rPr lang="it-IT" b="1" u="sng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stelle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/>
                <a:ea typeface="Calibri"/>
                <a:cs typeface="Times New Roman"/>
              </a:rPr>
              <a:t>Quelle sopra sono da </a:t>
            </a:r>
            <a:r>
              <a:rPr lang="it-IT" b="1" u="sng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ammirare</a:t>
            </a:r>
            <a:endParaRPr lang="it-IT" sz="12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/>
                <a:ea typeface="Calibri"/>
                <a:cs typeface="Times New Roman"/>
              </a:rPr>
              <a:t>Le altre si possono </a:t>
            </a:r>
            <a:r>
              <a:rPr lang="it-IT" b="1" u="sng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toccare</a:t>
            </a:r>
            <a:endParaRPr lang="it-IT" sz="12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/>
                <a:ea typeface="Calibri"/>
                <a:cs typeface="Times New Roman"/>
              </a:rPr>
              <a:t>Ma sono tutte luminose e </a:t>
            </a:r>
            <a:r>
              <a:rPr lang="it-IT" b="1" u="sng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belle</a:t>
            </a:r>
            <a:r>
              <a:rPr lang="it-IT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it-IT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99978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Visualizza immagine di 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17" y="260648"/>
            <a:ext cx="6120765" cy="604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10259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044" y="4063115"/>
            <a:ext cx="1495703" cy="11457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702761"/>
            <a:ext cx="1289818" cy="125455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22313" y="533399"/>
            <a:ext cx="7772400" cy="3569191"/>
          </a:xfrm>
        </p:spPr>
        <p:txBody>
          <a:bodyPr>
            <a:normAutofit/>
          </a:bodyPr>
          <a:lstStyle/>
          <a:p>
            <a:r>
              <a:rPr lang="it-IT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r>
              <a:rPr lang="it-IT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poetry</a:t>
            </a:r>
            <a:r>
              <a:rPr lang="it-IT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it-IT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Autumn</a:t>
            </a:r>
            <a:r>
              <a:rPr lang="it-IT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  <a:r>
              <a:rPr lang="it-IT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Copy </a:t>
            </a:r>
            <a:r>
              <a:rPr lang="it-IT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it-IT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copybook</a:t>
            </a:r>
            <a:r>
              <a:rPr lang="it-IT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it-IT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it-IT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928" y="5002314"/>
            <a:ext cx="1921783" cy="16784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3044" y="4557481"/>
            <a:ext cx="2370956" cy="21817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5302001"/>
            <a:ext cx="1370561" cy="1079086"/>
          </a:xfrm>
          <a:prstGeom prst="rect">
            <a:avLst/>
          </a:prstGeom>
        </p:spPr>
      </p:pic>
      <p:pic>
        <p:nvPicPr>
          <p:cNvPr id="1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547664" y="1628800"/>
            <a:ext cx="6552728" cy="30963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Autumn leaves are falling down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falling down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falling down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Autumn leaves are falling down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red, yellow, orange and brown.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260648"/>
            <a:ext cx="4599196" cy="115212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5188316"/>
            <a:ext cx="1728192" cy="147273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380" y="404376"/>
            <a:ext cx="2017951" cy="194479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5229200"/>
            <a:ext cx="1656184" cy="14318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277" y="528989"/>
            <a:ext cx="1838467" cy="1820180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898804"/>
              </p:ext>
            </p:extLst>
          </p:nvPr>
        </p:nvGraphicFramePr>
        <p:xfrm>
          <a:off x="3814763" y="3209925"/>
          <a:ext cx="15144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Oggetto shell Packager" showAsIcon="1" r:id="rId10" imgW="1514520" imgH="437760" progId="Package">
                  <p:embed/>
                </p:oleObj>
              </mc:Choice>
              <mc:Fallback>
                <p:oleObj name="Oggetto shell Packager" showAsIcon="1" r:id="rId10" imgW="15145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4763" y="3209925"/>
                        <a:ext cx="15144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1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de didattiche di italiano per la scuola primaria | Scuola, Quaderni di  scuola, Biblioteca di clas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200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15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31640" y="5517232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  <a:hlinkClick r:id="rId2"/>
              </a:rPr>
              <a:t>https://www.youtube.com/watch?v=v74fQQNjKCQ</a:t>
            </a:r>
            <a:endParaRPr lang="it-IT" sz="2400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3980195" y="3284984"/>
            <a:ext cx="576064" cy="201423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metto 3 7"/>
          <p:cNvSpPr/>
          <p:nvPr/>
        </p:nvSpPr>
        <p:spPr>
          <a:xfrm rot="2544976">
            <a:off x="4655368" y="62182"/>
            <a:ext cx="3479452" cy="3352117"/>
          </a:xfrm>
          <a:prstGeom prst="wedgeEllipseCallout">
            <a:avLst>
              <a:gd name="adj1" fmla="val -45747"/>
              <a:gd name="adj2" fmla="val 71653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830299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Vuoi conoscere  cosa sono i </a:t>
            </a:r>
            <a:r>
              <a:rPr lang="it-IT" sz="2800" b="1" u="sng" dirty="0">
                <a:solidFill>
                  <a:srgbClr val="FF0000"/>
                </a:solidFill>
              </a:rPr>
              <a:t>Miti</a:t>
            </a:r>
            <a:r>
              <a:rPr lang="it-IT" sz="2800" b="1" dirty="0">
                <a:solidFill>
                  <a:prstClr val="black"/>
                </a:solidFill>
              </a:rPr>
              <a:t> ? Guarda questo video e lo scoprirai!</a:t>
            </a:r>
          </a:p>
        </p:txBody>
      </p:sp>
    </p:spTree>
    <p:extLst>
      <p:ext uri="{BB962C8B-B14F-4D97-AF65-F5344CB8AC3E}">
        <p14:creationId xmlns:p14="http://schemas.microsoft.com/office/powerpoint/2010/main" val="2447086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578</TotalTime>
  <Words>362</Words>
  <Application>Microsoft Office PowerPoint</Application>
  <PresentationFormat>Presentazione su schermo (4:3)</PresentationFormat>
  <Paragraphs>42</Paragraphs>
  <Slides>10</Slides>
  <Notes>3</Notes>
  <HiddenSlides>0</HiddenSlides>
  <MMClips>5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3" baseType="lpstr">
      <vt:lpstr>Arial</vt:lpstr>
      <vt:lpstr>Calibri</vt:lpstr>
      <vt:lpstr>Georgia</vt:lpstr>
      <vt:lpstr>Lato</vt:lpstr>
      <vt:lpstr>Segoe UI</vt:lpstr>
      <vt:lpstr>Times New Roman</vt:lpstr>
      <vt:lpstr>Wingdings</vt:lpstr>
      <vt:lpstr>Wingdings 2</vt:lpstr>
      <vt:lpstr>Città</vt:lpstr>
      <vt:lpstr>Tema di Office</vt:lpstr>
      <vt:lpstr>1_Tema di Office</vt:lpstr>
      <vt:lpstr>2_Tema di Office</vt:lpstr>
      <vt:lpstr>Oggetto shell Packager</vt:lpstr>
      <vt:lpstr>Presentazione standard di PowerPoint</vt:lpstr>
      <vt:lpstr>LA POESIA</vt:lpstr>
      <vt:lpstr>LE RIME: BACIATA E ALTERNATA </vt:lpstr>
      <vt:lpstr>Rima incrociata: si realizza mettendo in rima il primo verso con il quarto e il secondo con il terzo </vt:lpstr>
      <vt:lpstr>Presentazione standard di PowerPoint</vt:lpstr>
      <vt:lpstr>Listen this poetry «Autumn leaves». Copy it on your copybook. Then learn </vt:lpstr>
      <vt:lpstr>Autumn leaves are falling down falling down  falling down Autumn leaves are falling down red, yellow, orange and brown. 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</dc:title>
  <dc:creator>Lina</dc:creator>
  <cp:lastModifiedBy>Raffaella Castiello</cp:lastModifiedBy>
  <cp:revision>116</cp:revision>
  <dcterms:created xsi:type="dcterms:W3CDTF">2020-03-22T15:44:21Z</dcterms:created>
  <dcterms:modified xsi:type="dcterms:W3CDTF">2020-11-10T06:38:16Z</dcterms:modified>
</cp:coreProperties>
</file>