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8C54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elementari.net/2013/10/gli-albori-del-cristianesimo-da.html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elementari.net/2020/08/nerone-imperatore.html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83" y="0"/>
            <a:ext cx="9223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 rot="202493">
            <a:off x="42499" y="3582534"/>
            <a:ext cx="94340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IL VANGELO A </a:t>
            </a:r>
            <a:r>
              <a:rPr lang="it-IT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ROMA</a:t>
            </a:r>
            <a:endParaRPr lang="it-IT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66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PANTHEON | romanoimper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" y="-6564"/>
            <a:ext cx="9146415" cy="69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69167" y="170760"/>
            <a:ext cx="793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B050">
                      <a:alpha val="40000"/>
                    </a:srgbClr>
                  </a:outerShdw>
                </a:effectLst>
              </a:rPr>
              <a:t>LA RELIGIONE DEI ROMANI</a:t>
            </a:r>
            <a:endParaRPr lang="it-IT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B05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31398" y="1025275"/>
            <a:ext cx="3163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POLITEISTI</a:t>
            </a:r>
          </a:p>
          <a:p>
            <a:r>
              <a:rPr lang="it-IT" b="1" dirty="0" smtClean="0"/>
              <a:t>I Romani erano molto concreti, per cui la religione era a misura d’uomo e mai in  contrasto con lo stato. Adoravano </a:t>
            </a:r>
            <a:r>
              <a:rPr lang="it-IT" b="1" dirty="0"/>
              <a:t>gli </a:t>
            </a:r>
            <a:r>
              <a:rPr lang="it-IT" b="1" dirty="0" smtClean="0"/>
              <a:t>stessi</a:t>
            </a:r>
          </a:p>
          <a:p>
            <a:r>
              <a:rPr lang="it-IT" b="1" dirty="0" smtClean="0"/>
              <a:t>dei </a:t>
            </a:r>
            <a:r>
              <a:rPr lang="it-IT" b="1" dirty="0"/>
              <a:t>greci ma con nomi </a:t>
            </a:r>
            <a:r>
              <a:rPr lang="it-IT" b="1" dirty="0" smtClean="0"/>
              <a:t>diversi. Adoravano  anche molte </a:t>
            </a:r>
            <a:r>
              <a:rPr lang="it-IT" b="1" dirty="0"/>
              <a:t>divinità familiari:</a:t>
            </a:r>
          </a:p>
          <a:p>
            <a:r>
              <a:rPr lang="it-IT" b="1" dirty="0" smtClean="0"/>
              <a:t>        MANI</a:t>
            </a:r>
            <a:endParaRPr lang="it-IT" b="1" dirty="0"/>
          </a:p>
          <a:p>
            <a:r>
              <a:rPr lang="it-IT" b="1" dirty="0" smtClean="0"/>
              <a:t>       PENATI</a:t>
            </a:r>
            <a:endParaRPr lang="it-IT" b="1" dirty="0"/>
          </a:p>
          <a:p>
            <a:r>
              <a:rPr lang="it-IT" b="1" dirty="0" smtClean="0"/>
              <a:t>          LARI</a:t>
            </a:r>
            <a:endParaRPr lang="it-IT" b="1" dirty="0"/>
          </a:p>
          <a:p>
            <a:r>
              <a:rPr lang="it-IT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281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2" y="188640"/>
            <a:ext cx="4059382" cy="77809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Il Cristianesimo</a:t>
            </a:r>
            <a:endParaRPr lang="it-IT" sz="3600" b="1" dirty="0">
              <a:solidFill>
                <a:srgbClr val="0000FF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22839" y="44153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con la predicazione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degli Apostoli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14127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diventa religione universale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33076" y="224416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basata su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29255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uguaglianza e solidarietà economica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37398" y="3824625"/>
            <a:ext cx="153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In contrasto 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42015" y="43271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 l’Impero Romano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10771" y="458863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Nerone li accusa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56276" y="4485928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dell’incendio di Roma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402926" y="574184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iniziano le persecuzioni</a:t>
            </a:r>
            <a:endParaRPr lang="it-IT" b="1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4188353" y="620688"/>
            <a:ext cx="95971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467235" y="977635"/>
            <a:ext cx="80659" cy="336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008575" y="4149080"/>
            <a:ext cx="519309" cy="336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6310300" y="2547021"/>
            <a:ext cx="313869" cy="336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6741635" y="2062589"/>
            <a:ext cx="299151" cy="304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3985828" y="3571855"/>
            <a:ext cx="490380" cy="288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esù manda 70 discepoli a predicare | Vita di Ges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364233"/>
            <a:ext cx="1761022" cy="8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tangolo arrotondato 28"/>
          <p:cNvSpPr/>
          <p:nvPr/>
        </p:nvSpPr>
        <p:spPr>
          <a:xfrm>
            <a:off x="6102959" y="1412388"/>
            <a:ext cx="1676935" cy="64633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4225948" y="2883080"/>
            <a:ext cx="2223597" cy="64633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3275856" y="5638532"/>
            <a:ext cx="1900185" cy="8529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1259632" y="4265470"/>
            <a:ext cx="1676935" cy="64633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6992537" y="4485139"/>
            <a:ext cx="1676935" cy="6463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ONORIFICENZE E PUNIZIONI NELL'ESERCITO ROMANO | romanoimpero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5188"/>
            <a:ext cx="2187302" cy="10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 Grande incendio di Roma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31" y="5307027"/>
            <a:ext cx="1873870" cy="14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mani Impero Maya Il Cristianesimo - Lessons - Tes Te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3" y="5333007"/>
            <a:ext cx="2193600" cy="14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arrotondato 38"/>
          <p:cNvSpPr/>
          <p:nvPr/>
        </p:nvSpPr>
        <p:spPr>
          <a:xfrm>
            <a:off x="107504" y="331304"/>
            <a:ext cx="3960440" cy="6463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1 40"/>
          <p:cNvCxnSpPr/>
          <p:nvPr/>
        </p:nvCxnSpPr>
        <p:spPr>
          <a:xfrm flipH="1">
            <a:off x="3135734" y="4808304"/>
            <a:ext cx="11797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10" idx="3"/>
          </p:cNvCxnSpPr>
          <p:nvPr/>
        </p:nvCxnSpPr>
        <p:spPr>
          <a:xfrm flipV="1">
            <a:off x="5634907" y="4909810"/>
            <a:ext cx="1135315" cy="19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5331060" y="5918782"/>
            <a:ext cx="444350" cy="318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5464282" y="5549450"/>
            <a:ext cx="12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Nel 51 d.C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54" name="Connettore 1 53"/>
          <p:cNvCxnSpPr/>
          <p:nvPr/>
        </p:nvCxnSpPr>
        <p:spPr>
          <a:xfrm flipH="1">
            <a:off x="6342026" y="5132259"/>
            <a:ext cx="606238" cy="441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561" y="880150"/>
            <a:ext cx="8964488" cy="933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Le persecuzione romane non furono mai continuative ma caratterizzarono solo alcuni periodi e territori </a:t>
            </a:r>
            <a:r>
              <a:rPr lang="it-IT" sz="2400" b="1" dirty="0" smtClean="0"/>
              <a:t>dell’impero.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79512" y="27856"/>
            <a:ext cx="8493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GRANDI PERSECUZIONI</a:t>
            </a:r>
            <a:endParaRPr lang="it-IT" sz="5400" b="1" cap="none" spc="30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7" y="2278684"/>
            <a:ext cx="1009534" cy="14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1310"/>
            <a:ext cx="1171563" cy="15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592" y="1769645"/>
            <a:ext cx="791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Le persecuzione più atroci furono quelle attuate da: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43584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hlinkClick r:id="rId4"/>
              </a:rPr>
              <a:t>Nerone</a:t>
            </a:r>
            <a:r>
              <a:rPr lang="it-IT" sz="3600" b="1" dirty="0">
                <a:hlinkClick r:id="rId4"/>
              </a:rPr>
              <a:t> </a:t>
            </a:r>
            <a:r>
              <a:rPr lang="it-IT" sz="1600" b="1" dirty="0"/>
              <a:t>nel 64 d.C</a:t>
            </a:r>
            <a:r>
              <a:rPr lang="it-IT" sz="1600" b="1" dirty="0" smtClean="0"/>
              <a:t>.</a:t>
            </a:r>
          </a:p>
          <a:p>
            <a:endParaRPr lang="it-IT" b="1" u="sng" dirty="0" smtClean="0"/>
          </a:p>
          <a:p>
            <a:r>
              <a:rPr lang="it-IT" sz="3600" b="1" u="sng" dirty="0">
                <a:solidFill>
                  <a:srgbClr val="0000FF"/>
                </a:solidFill>
              </a:rPr>
              <a:t>Decio</a:t>
            </a:r>
            <a:r>
              <a:rPr lang="it-IT" dirty="0"/>
              <a:t> </a:t>
            </a:r>
            <a:r>
              <a:rPr lang="it-IT" sz="1600" b="1" dirty="0"/>
              <a:t>nel </a:t>
            </a:r>
            <a:r>
              <a:rPr lang="it-IT" sz="1600" b="1" dirty="0" smtClean="0"/>
              <a:t>250 d. C.</a:t>
            </a:r>
          </a:p>
          <a:p>
            <a:endParaRPr lang="it-IT" dirty="0"/>
          </a:p>
          <a:p>
            <a:r>
              <a:rPr lang="it-IT" sz="3600" b="1" dirty="0" smtClean="0">
                <a:hlinkClick r:id="rId5"/>
              </a:rPr>
              <a:t>Diocleziano</a:t>
            </a:r>
            <a:r>
              <a:rPr lang="it-IT" dirty="0"/>
              <a:t> </a:t>
            </a:r>
            <a:r>
              <a:rPr lang="it-IT" sz="1600" b="1" dirty="0"/>
              <a:t>nel 304 d.C</a:t>
            </a:r>
            <a:r>
              <a:rPr lang="it-IT" sz="1600" b="1" dirty="0" smtClean="0"/>
              <a:t>.</a:t>
            </a:r>
            <a:endParaRPr lang="it-IT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0" y="3745664"/>
            <a:ext cx="1727098" cy="14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27" y="2265769"/>
            <a:ext cx="1148984" cy="20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an Tarcisio - Focolare della Mad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34" y="5301208"/>
            <a:ext cx="1886862" cy="14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l mistero delle origini di San Gennaro. Una antica tradizione lo vuole  calabre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64" y="5290476"/>
            <a:ext cx="1840492" cy="141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er secoli Regina poi Traviata | L'Archetip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49" y="3825690"/>
            <a:ext cx="21431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7544" y="494116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MORIRONO 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MIGLIAIA 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DI MARTIRI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8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66172" y="188640"/>
            <a:ext cx="713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Una Legge per la libertà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33081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313 d. C.</a:t>
            </a:r>
          </a:p>
          <a:p>
            <a:pPr algn="ctr"/>
            <a:r>
              <a:rPr lang="it-IT" sz="1600" b="1" dirty="0" smtClean="0"/>
              <a:t>Editto di Milano</a:t>
            </a:r>
            <a:endParaRPr lang="it-IT" sz="1600" b="1" dirty="0"/>
          </a:p>
        </p:txBody>
      </p:sp>
      <p:pic>
        <p:nvPicPr>
          <p:cNvPr id="2050" name="Picture 2" descr="25 Luglio 306 d.C. … Roma Antica, Costantino è proclamato Impera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9709"/>
            <a:ext cx="1728192" cy="23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rgamena 1 5"/>
          <p:cNvSpPr/>
          <p:nvPr/>
        </p:nvSpPr>
        <p:spPr>
          <a:xfrm>
            <a:off x="2195736" y="1183978"/>
            <a:ext cx="1800200" cy="2041573"/>
          </a:xfrm>
          <a:prstGeom prst="verticalScroll">
            <a:avLst/>
          </a:prstGeom>
          <a:solidFill>
            <a:srgbClr val="C8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1313685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</a:t>
            </a:r>
            <a:r>
              <a:rPr lang="it-IT" b="1" dirty="0" smtClean="0"/>
              <a:t>abbiamo deciso di dare ai cristiani e agli altri la libertà di culto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2052" name="Picture 4" descr="Accadde Oggi: 8 Novembre 392 / IV Editto di Teodosio | Storia Romana e  Bizan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3978"/>
            <a:ext cx="2072854" cy="24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ergamena 1 10"/>
          <p:cNvSpPr/>
          <p:nvPr/>
        </p:nvSpPr>
        <p:spPr>
          <a:xfrm>
            <a:off x="6860878" y="1261484"/>
            <a:ext cx="1959594" cy="2256454"/>
          </a:xfrm>
          <a:prstGeom prst="verticalScroll">
            <a:avLst/>
          </a:prstGeom>
          <a:solidFill>
            <a:srgbClr val="C8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83006" y="3517938"/>
            <a:ext cx="251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380 d. C.</a:t>
            </a:r>
          </a:p>
          <a:p>
            <a:pPr algn="ctr"/>
            <a:r>
              <a:rPr lang="it-IT" sz="1600" b="1" dirty="0" smtClean="0"/>
              <a:t>Editto di Tessalonica</a:t>
            </a:r>
            <a:endParaRPr lang="it-IT" sz="1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63964" y="1486612"/>
            <a:ext cx="1756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</a:t>
            </a:r>
            <a:r>
              <a:rPr lang="it-IT" b="1" dirty="0" smtClean="0"/>
              <a:t>tutti quelli </a:t>
            </a:r>
          </a:p>
          <a:p>
            <a:r>
              <a:rPr lang="it-IT" b="1" dirty="0" smtClean="0"/>
              <a:t>che vivono nell’Impero di Roma devono rimanere fedeli alla religione cristiana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2054" name="Picture 6" descr="18 febbraio 1984: Craxi firma il Nuovo Concordato | Internettu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4" y="4102713"/>
            <a:ext cx="3254160" cy="24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rgamena 1 14"/>
          <p:cNvSpPr/>
          <p:nvPr/>
        </p:nvSpPr>
        <p:spPr>
          <a:xfrm>
            <a:off x="4427984" y="4102712"/>
            <a:ext cx="1928256" cy="2041573"/>
          </a:xfrm>
          <a:prstGeom prst="verticalScroll">
            <a:avLst/>
          </a:prstGeom>
          <a:solidFill>
            <a:srgbClr val="C8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92335" y="4389959"/>
            <a:ext cx="1599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Tutte le confessioni religiose sono egualmente libere di fronte alla Legge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27984" y="6144285"/>
            <a:ext cx="213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Art. 8 della Costituzione Italiana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0920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" y="445314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700" b="1" dirty="0" smtClean="0">
                <a:solidFill>
                  <a:srgbClr val="FF0000"/>
                </a:solidFill>
              </a:rPr>
              <a:t>313-imperatore Costantino-editto di Milano-editto di Tessalonica-Costituzione Italiana-380-1948-imperatore Teodosio-Repubblica Italiana-Cristianesimo diventa religione di Stato-tutte le religioni sono ugualmente libere davanti alla legge- libertà di culto.</a:t>
            </a:r>
            <a:endParaRPr lang="it-IT" sz="27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sz="2000" b="1" dirty="0">
                <a:solidFill>
                  <a:srgbClr val="0000FF"/>
                </a:solidFill>
              </a:rPr>
              <a:t>Ricopia la tabella e inserisci le seguenti informazioni nella colonna giusta: </a:t>
            </a:r>
            <a:endParaRPr lang="it-IT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12452"/>
              </p:ext>
            </p:extLst>
          </p:nvPr>
        </p:nvGraphicFramePr>
        <p:xfrm>
          <a:off x="251520" y="3068960"/>
          <a:ext cx="84249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358262"/>
                <a:gridCol w="1368152"/>
                <a:gridCol w="25922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autorità giuridica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atto emanato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anno 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contenuto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53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208</Words>
  <Application>Microsoft Office PowerPoint</Application>
  <PresentationFormat>Presentazione su schermo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Il Cristianesimo</vt:lpstr>
      <vt:lpstr>Presentazione standard di PowerPoint</vt:lpstr>
      <vt:lpstr>Presentazione standard di PowerPoint</vt:lpstr>
      <vt:lpstr> 313-imperatore Costantino-editto di Milano-editto di Tessalonica-Costituzione Italiana-380-1948-imperatore Teodosio-Repubblica Italiana-Cristianesimo diventa religione di Stato-tutte le religioni sono ugualmente libere davanti alla legge- libertà di culto.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46</cp:revision>
  <dcterms:created xsi:type="dcterms:W3CDTF">2020-11-13T17:23:16Z</dcterms:created>
  <dcterms:modified xsi:type="dcterms:W3CDTF">2020-11-17T10:49:48Z</dcterms:modified>
</cp:coreProperties>
</file>