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1"/>
  </p:notesMasterIdLst>
  <p:sldIdLst>
    <p:sldId id="258" r:id="rId2"/>
    <p:sldId id="266" r:id="rId3"/>
    <p:sldId id="264" r:id="rId4"/>
    <p:sldId id="265" r:id="rId5"/>
    <p:sldId id="259" r:id="rId6"/>
    <p:sldId id="260" r:id="rId7"/>
    <p:sldId id="261"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F6600"/>
    <a:srgbClr val="F2CA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042A06-4A66-4502-B322-6AC89E5A5457}" type="datetimeFigureOut">
              <a:rPr lang="it-IT" smtClean="0"/>
              <a:t>13/11/2020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8D51E1-672A-4BC2-9F8D-B57979A59310}" type="slidenum">
              <a:rPr lang="it-IT" smtClean="0"/>
              <a:t>‹N›</a:t>
            </a:fld>
            <a:endParaRPr lang="it-IT"/>
          </a:p>
        </p:txBody>
      </p:sp>
    </p:spTree>
    <p:extLst>
      <p:ext uri="{BB962C8B-B14F-4D97-AF65-F5344CB8AC3E}">
        <p14:creationId xmlns:p14="http://schemas.microsoft.com/office/powerpoint/2010/main" val="138566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88D51E1-672A-4BC2-9F8D-B57979A59310}" type="slidenum">
              <a:rPr lang="it-IT" smtClean="0"/>
              <a:t>3</a:t>
            </a:fld>
            <a:endParaRPr lang="it-IT"/>
          </a:p>
        </p:txBody>
      </p:sp>
    </p:spTree>
    <p:extLst>
      <p:ext uri="{BB962C8B-B14F-4D97-AF65-F5344CB8AC3E}">
        <p14:creationId xmlns:p14="http://schemas.microsoft.com/office/powerpoint/2010/main" val="4178273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9057089-92ED-432A-9A25-7992A8ED3987}" type="datetimeFigureOut">
              <a:rPr lang="it-IT" smtClean="0"/>
              <a:t>13/11/2020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3B5492F-C2B2-4ADB-95F1-C319FB0288E1}" type="slidenum">
              <a:rPr lang="it-IT" smtClean="0"/>
              <a:t>‹N›</a:t>
            </a:fld>
            <a:endParaRPr lang="it-IT"/>
          </a:p>
        </p:txBody>
      </p:sp>
    </p:spTree>
    <p:extLst>
      <p:ext uri="{BB962C8B-B14F-4D97-AF65-F5344CB8AC3E}">
        <p14:creationId xmlns:p14="http://schemas.microsoft.com/office/powerpoint/2010/main" val="36752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9057089-92ED-432A-9A25-7992A8ED3987}" type="datetimeFigureOut">
              <a:rPr lang="it-IT" smtClean="0"/>
              <a:t>13/11/2020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3B5492F-C2B2-4ADB-95F1-C319FB0288E1}" type="slidenum">
              <a:rPr lang="it-IT" smtClean="0"/>
              <a:t>‹N›</a:t>
            </a:fld>
            <a:endParaRPr lang="it-IT"/>
          </a:p>
        </p:txBody>
      </p:sp>
    </p:spTree>
    <p:extLst>
      <p:ext uri="{BB962C8B-B14F-4D97-AF65-F5344CB8AC3E}">
        <p14:creationId xmlns:p14="http://schemas.microsoft.com/office/powerpoint/2010/main" val="61137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9057089-92ED-432A-9A25-7992A8ED3987}" type="datetimeFigureOut">
              <a:rPr lang="it-IT" smtClean="0"/>
              <a:t>13/11/2020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3B5492F-C2B2-4ADB-95F1-C319FB0288E1}" type="slidenum">
              <a:rPr lang="it-IT" smtClean="0"/>
              <a:t>‹N›</a:t>
            </a:fld>
            <a:endParaRPr lang="it-IT"/>
          </a:p>
        </p:txBody>
      </p:sp>
    </p:spTree>
    <p:extLst>
      <p:ext uri="{BB962C8B-B14F-4D97-AF65-F5344CB8AC3E}">
        <p14:creationId xmlns:p14="http://schemas.microsoft.com/office/powerpoint/2010/main" val="2340171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9057089-92ED-432A-9A25-7992A8ED3987}" type="datetimeFigureOut">
              <a:rPr lang="it-IT" smtClean="0"/>
              <a:t>13/11/2020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3B5492F-C2B2-4ADB-95F1-C319FB0288E1}" type="slidenum">
              <a:rPr lang="it-IT" smtClean="0"/>
              <a:t>‹N›</a:t>
            </a:fld>
            <a:endParaRPr lang="it-IT"/>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53980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9057089-92ED-432A-9A25-7992A8ED3987}" type="datetimeFigureOut">
              <a:rPr lang="it-IT" smtClean="0"/>
              <a:t>13/11/2020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3B5492F-C2B2-4ADB-95F1-C319FB0288E1}" type="slidenum">
              <a:rPr lang="it-IT" smtClean="0"/>
              <a:t>‹N›</a:t>
            </a:fld>
            <a:endParaRPr lang="it-IT"/>
          </a:p>
        </p:txBody>
      </p:sp>
    </p:spTree>
    <p:extLst>
      <p:ext uri="{BB962C8B-B14F-4D97-AF65-F5344CB8AC3E}">
        <p14:creationId xmlns:p14="http://schemas.microsoft.com/office/powerpoint/2010/main" val="1460199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9057089-92ED-432A-9A25-7992A8ED3987}" type="datetimeFigureOut">
              <a:rPr lang="it-IT" smtClean="0"/>
              <a:t>13/11/2020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3B5492F-C2B2-4ADB-95F1-C319FB0288E1}" type="slidenum">
              <a:rPr lang="it-IT" smtClean="0"/>
              <a:t>‹N›</a:t>
            </a:fld>
            <a:endParaRPr lang="it-IT"/>
          </a:p>
        </p:txBody>
      </p:sp>
    </p:spTree>
    <p:extLst>
      <p:ext uri="{BB962C8B-B14F-4D97-AF65-F5344CB8AC3E}">
        <p14:creationId xmlns:p14="http://schemas.microsoft.com/office/powerpoint/2010/main" val="191434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9057089-92ED-432A-9A25-7992A8ED3987}" type="datetimeFigureOut">
              <a:rPr lang="it-IT" smtClean="0"/>
              <a:t>13/11/2020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3B5492F-C2B2-4ADB-95F1-C319FB0288E1}" type="slidenum">
              <a:rPr lang="it-IT" smtClean="0"/>
              <a:t>‹N›</a:t>
            </a:fld>
            <a:endParaRPr lang="it-IT"/>
          </a:p>
        </p:txBody>
      </p:sp>
    </p:spTree>
    <p:extLst>
      <p:ext uri="{BB962C8B-B14F-4D97-AF65-F5344CB8AC3E}">
        <p14:creationId xmlns:p14="http://schemas.microsoft.com/office/powerpoint/2010/main" val="26629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9057089-92ED-432A-9A25-7992A8ED3987}" type="datetimeFigureOut">
              <a:rPr lang="it-IT" smtClean="0"/>
              <a:t>13/11/2020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3B5492F-C2B2-4ADB-95F1-C319FB0288E1}" type="slidenum">
              <a:rPr lang="it-IT" smtClean="0"/>
              <a:t>‹N›</a:t>
            </a:fld>
            <a:endParaRPr lang="it-IT"/>
          </a:p>
        </p:txBody>
      </p:sp>
    </p:spTree>
    <p:extLst>
      <p:ext uri="{BB962C8B-B14F-4D97-AF65-F5344CB8AC3E}">
        <p14:creationId xmlns:p14="http://schemas.microsoft.com/office/powerpoint/2010/main" val="3996639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9057089-92ED-432A-9A25-7992A8ED3987}" type="datetimeFigureOut">
              <a:rPr lang="it-IT" smtClean="0"/>
              <a:t>13/11/2020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3B5492F-C2B2-4ADB-95F1-C319FB0288E1}" type="slidenum">
              <a:rPr lang="it-IT" smtClean="0"/>
              <a:t>‹N›</a:t>
            </a:fld>
            <a:endParaRPr lang="it-IT"/>
          </a:p>
        </p:txBody>
      </p:sp>
    </p:spTree>
    <p:extLst>
      <p:ext uri="{BB962C8B-B14F-4D97-AF65-F5344CB8AC3E}">
        <p14:creationId xmlns:p14="http://schemas.microsoft.com/office/powerpoint/2010/main" val="421175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9057089-92ED-432A-9A25-7992A8ED3987}" type="datetimeFigureOut">
              <a:rPr lang="it-IT" smtClean="0"/>
              <a:t>13/11/2020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3B5492F-C2B2-4ADB-95F1-C319FB0288E1}" type="slidenum">
              <a:rPr lang="it-IT" smtClean="0"/>
              <a:t>‹N›</a:t>
            </a:fld>
            <a:endParaRPr lang="it-IT"/>
          </a:p>
        </p:txBody>
      </p:sp>
    </p:spTree>
    <p:extLst>
      <p:ext uri="{BB962C8B-B14F-4D97-AF65-F5344CB8AC3E}">
        <p14:creationId xmlns:p14="http://schemas.microsoft.com/office/powerpoint/2010/main" val="337164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9057089-92ED-432A-9A25-7992A8ED3987}" type="datetimeFigureOut">
              <a:rPr lang="it-IT" smtClean="0"/>
              <a:t>13/11/2020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3B5492F-C2B2-4ADB-95F1-C319FB0288E1}" type="slidenum">
              <a:rPr lang="it-IT" smtClean="0"/>
              <a:t>‹N›</a:t>
            </a:fld>
            <a:endParaRPr lang="it-IT"/>
          </a:p>
        </p:txBody>
      </p:sp>
    </p:spTree>
    <p:extLst>
      <p:ext uri="{BB962C8B-B14F-4D97-AF65-F5344CB8AC3E}">
        <p14:creationId xmlns:p14="http://schemas.microsoft.com/office/powerpoint/2010/main" val="1903033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9057089-92ED-432A-9A25-7992A8ED3987}" type="datetimeFigureOut">
              <a:rPr lang="it-IT" smtClean="0"/>
              <a:t>13/11/2020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3B5492F-C2B2-4ADB-95F1-C319FB0288E1}" type="slidenum">
              <a:rPr lang="it-IT" smtClean="0"/>
              <a:t>‹N›</a:t>
            </a:fld>
            <a:endParaRPr lang="it-IT"/>
          </a:p>
        </p:txBody>
      </p:sp>
    </p:spTree>
    <p:extLst>
      <p:ext uri="{BB962C8B-B14F-4D97-AF65-F5344CB8AC3E}">
        <p14:creationId xmlns:p14="http://schemas.microsoft.com/office/powerpoint/2010/main" val="3848074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9057089-92ED-432A-9A25-7992A8ED3987}" type="datetimeFigureOut">
              <a:rPr lang="it-IT" smtClean="0"/>
              <a:t>13/11/2020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3B5492F-C2B2-4ADB-95F1-C319FB0288E1}" type="slidenum">
              <a:rPr lang="it-IT" smtClean="0"/>
              <a:t>‹N›</a:t>
            </a:fld>
            <a:endParaRPr lang="it-IT"/>
          </a:p>
        </p:txBody>
      </p:sp>
    </p:spTree>
    <p:extLst>
      <p:ext uri="{BB962C8B-B14F-4D97-AF65-F5344CB8AC3E}">
        <p14:creationId xmlns:p14="http://schemas.microsoft.com/office/powerpoint/2010/main" val="2451474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B9057089-92ED-432A-9A25-7992A8ED3987}" type="datetimeFigureOut">
              <a:rPr lang="it-IT" smtClean="0"/>
              <a:t>13/11/2020</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53B5492F-C2B2-4ADB-95F1-C319FB0288E1}" type="slidenum">
              <a:rPr lang="it-IT" smtClean="0"/>
              <a:t>‹N›</a:t>
            </a:fld>
            <a:endParaRPr lang="it-IT"/>
          </a:p>
        </p:txBody>
      </p:sp>
    </p:spTree>
    <p:extLst>
      <p:ext uri="{BB962C8B-B14F-4D97-AF65-F5344CB8AC3E}">
        <p14:creationId xmlns:p14="http://schemas.microsoft.com/office/powerpoint/2010/main" val="105010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9057089-92ED-432A-9A25-7992A8ED3987}" type="datetimeFigureOut">
              <a:rPr lang="it-IT" smtClean="0"/>
              <a:t>13/11/2020</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53B5492F-C2B2-4ADB-95F1-C319FB0288E1}" type="slidenum">
              <a:rPr lang="it-IT" smtClean="0"/>
              <a:t>‹N›</a:t>
            </a:fld>
            <a:endParaRPr lang="it-IT"/>
          </a:p>
        </p:txBody>
      </p:sp>
    </p:spTree>
    <p:extLst>
      <p:ext uri="{BB962C8B-B14F-4D97-AF65-F5344CB8AC3E}">
        <p14:creationId xmlns:p14="http://schemas.microsoft.com/office/powerpoint/2010/main" val="1631814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B9057089-92ED-432A-9A25-7992A8ED3987}" type="datetimeFigureOut">
              <a:rPr lang="it-IT" smtClean="0"/>
              <a:t>13/11/2020</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53B5492F-C2B2-4ADB-95F1-C319FB0288E1}" type="slidenum">
              <a:rPr lang="it-IT" smtClean="0"/>
              <a:t>‹N›</a:t>
            </a:fld>
            <a:endParaRPr lang="it-IT"/>
          </a:p>
        </p:txBody>
      </p:sp>
    </p:spTree>
    <p:extLst>
      <p:ext uri="{BB962C8B-B14F-4D97-AF65-F5344CB8AC3E}">
        <p14:creationId xmlns:p14="http://schemas.microsoft.com/office/powerpoint/2010/main" val="2845254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9057089-92ED-432A-9A25-7992A8ED3987}" type="datetimeFigureOut">
              <a:rPr lang="it-IT" smtClean="0"/>
              <a:t>13/11/2020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3B5492F-C2B2-4ADB-95F1-C319FB0288E1}" type="slidenum">
              <a:rPr lang="it-IT" smtClean="0"/>
              <a:t>‹N›</a:t>
            </a:fld>
            <a:endParaRPr lang="it-IT"/>
          </a:p>
        </p:txBody>
      </p:sp>
    </p:spTree>
    <p:extLst>
      <p:ext uri="{BB962C8B-B14F-4D97-AF65-F5344CB8AC3E}">
        <p14:creationId xmlns:p14="http://schemas.microsoft.com/office/powerpoint/2010/main" val="350408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9057089-92ED-432A-9A25-7992A8ED3987}" type="datetimeFigureOut">
              <a:rPr lang="it-IT" smtClean="0"/>
              <a:t>13/11/2020</a:t>
            </a:fld>
            <a:endParaRPr lang="it-I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3B5492F-C2B2-4ADB-95F1-C319FB0288E1}" type="slidenum">
              <a:rPr lang="it-IT" smtClean="0"/>
              <a:t>‹N›</a:t>
            </a:fld>
            <a:endParaRPr lang="it-IT"/>
          </a:p>
        </p:txBody>
      </p:sp>
    </p:spTree>
    <p:extLst>
      <p:ext uri="{BB962C8B-B14F-4D97-AF65-F5344CB8AC3E}">
        <p14:creationId xmlns:p14="http://schemas.microsoft.com/office/powerpoint/2010/main" val="389210211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12" Type="http://schemas.openxmlformats.org/officeDocument/2006/relationships/image" Target="../media/image9.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11" Type="http://schemas.openxmlformats.org/officeDocument/2006/relationships/image" Target="../media/image8.jpg"/><Relationship Id="rId5" Type="http://schemas.openxmlformats.org/officeDocument/2006/relationships/image" Target="../media/image1.jpeg"/><Relationship Id="rId10" Type="http://schemas.openxmlformats.org/officeDocument/2006/relationships/image" Target="../media/image7.jp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2.png"/><Relationship Id="rId7"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9.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50DF74-FF78-4CC3-855B-4050F21A72E0}"/>
              </a:ext>
            </a:extLst>
          </p:cNvPr>
          <p:cNvSpPr>
            <a:spLocks noGrp="1"/>
          </p:cNvSpPr>
          <p:nvPr>
            <p:ph type="title"/>
          </p:nvPr>
        </p:nvSpPr>
        <p:spPr>
          <a:xfrm>
            <a:off x="332510" y="2382982"/>
            <a:ext cx="2369126" cy="2491379"/>
          </a:xfrm>
        </p:spPr>
        <p:txBody>
          <a:bodyPr vert="horz" lIns="91440" tIns="45720" rIns="91440" bIns="45720" rtlCol="0" anchor="ctr">
            <a:normAutofit fontScale="90000"/>
          </a:bodyPr>
          <a:lstStyle/>
          <a:p>
            <a:r>
              <a:rPr lang="en-US" sz="3600" b="1" dirty="0" err="1">
                <a:solidFill>
                  <a:srgbClr val="FFC000"/>
                </a:solidFill>
              </a:rPr>
              <a:t>Classe</a:t>
            </a:r>
            <a:r>
              <a:rPr lang="en-US" sz="3600" b="1" dirty="0">
                <a:solidFill>
                  <a:srgbClr val="FFC000"/>
                </a:solidFill>
              </a:rPr>
              <a:t> 4 A</a:t>
            </a:r>
            <a:br>
              <a:rPr lang="en-US" sz="3600" b="1" dirty="0">
                <a:solidFill>
                  <a:srgbClr val="FFC000"/>
                </a:solidFill>
              </a:rPr>
            </a:br>
            <a:r>
              <a:rPr lang="en-US" sz="3600" b="1" dirty="0" err="1">
                <a:solidFill>
                  <a:srgbClr val="FFC000"/>
                </a:solidFill>
              </a:rPr>
              <a:t>Italiano</a:t>
            </a:r>
            <a:br>
              <a:rPr lang="en-US" sz="3600" b="1" dirty="0">
                <a:solidFill>
                  <a:srgbClr val="FFC000"/>
                </a:solidFill>
              </a:rPr>
            </a:br>
            <a:r>
              <a:rPr lang="en-US" sz="3600" b="1" dirty="0">
                <a:solidFill>
                  <a:srgbClr val="FFC000"/>
                </a:solidFill>
              </a:rPr>
              <a:t>Arte</a:t>
            </a:r>
            <a:br>
              <a:rPr lang="en-US" sz="3600" b="1" dirty="0">
                <a:solidFill>
                  <a:srgbClr val="FFC000"/>
                </a:solidFill>
              </a:rPr>
            </a:br>
            <a:r>
              <a:rPr lang="en-US" sz="3600" b="1" dirty="0">
                <a:solidFill>
                  <a:srgbClr val="FFC000"/>
                </a:solidFill>
              </a:rPr>
              <a:t>Inglese</a:t>
            </a:r>
            <a:br>
              <a:rPr lang="en-US" sz="3600" b="1" dirty="0">
                <a:solidFill>
                  <a:srgbClr val="FFC000"/>
                </a:solidFill>
              </a:rPr>
            </a:br>
            <a:r>
              <a:rPr lang="en-US" sz="3600" b="1" dirty="0">
                <a:solidFill>
                  <a:srgbClr val="FFC000"/>
                </a:solidFill>
              </a:rPr>
              <a:t>Ed. </a:t>
            </a:r>
            <a:r>
              <a:rPr lang="en-US" sz="3600" b="1" dirty="0" err="1">
                <a:solidFill>
                  <a:srgbClr val="FFC000"/>
                </a:solidFill>
              </a:rPr>
              <a:t>Civica</a:t>
            </a:r>
            <a:br>
              <a:rPr lang="en-US" sz="3600" b="1" dirty="0">
                <a:solidFill>
                  <a:srgbClr val="FFC000"/>
                </a:solidFill>
              </a:rPr>
            </a:br>
            <a:endParaRPr lang="en-US" sz="3600" b="1" dirty="0">
              <a:solidFill>
                <a:srgbClr val="FFC000"/>
              </a:solidFill>
            </a:endParaRPr>
          </a:p>
        </p:txBody>
      </p:sp>
      <p:sp>
        <p:nvSpPr>
          <p:cNvPr id="3" name="Segnaposto testo 2"/>
          <p:cNvSpPr>
            <a:spLocks noGrp="1"/>
          </p:cNvSpPr>
          <p:nvPr>
            <p:ph type="body" idx="1"/>
          </p:nvPr>
        </p:nvSpPr>
        <p:spPr>
          <a:xfrm>
            <a:off x="332509" y="5929745"/>
            <a:ext cx="9648104" cy="748145"/>
          </a:xfrm>
        </p:spPr>
        <p:txBody>
          <a:bodyPr/>
          <a:lstStyle/>
          <a:p>
            <a:r>
              <a:rPr lang="it-IT" b="1" dirty="0">
                <a:solidFill>
                  <a:srgbClr val="FFC000"/>
                </a:solidFill>
              </a:rPr>
              <a:t>INSEGNANTI : ALLOCCA C. – PERNA F.</a:t>
            </a:r>
          </a:p>
        </p:txBody>
      </p:sp>
      <p:pic>
        <p:nvPicPr>
          <p:cNvPr id="5" name="Segnaposto contenuto 4" descr="Immagine che contiene disegnando&#10;&#10;Descrizione generata automaticamente">
            <a:extLst>
              <a:ext uri="{FF2B5EF4-FFF2-40B4-BE49-F238E27FC236}">
                <a16:creationId xmlns:a16="http://schemas.microsoft.com/office/drawing/2014/main" id="{0C6F728E-DCC4-409E-BA34-20D45E0E6126}"/>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r="1894"/>
          <a:stretch/>
        </p:blipFill>
        <p:spPr>
          <a:xfrm>
            <a:off x="3087977" y="593516"/>
            <a:ext cx="7164387" cy="4808537"/>
          </a:xfrm>
          <a:prstGeom prst="rect">
            <a:avLst/>
          </a:prstGeom>
          <a:effectLst/>
        </p:spPr>
      </p:pic>
    </p:spTree>
    <p:extLst>
      <p:ext uri="{BB962C8B-B14F-4D97-AF65-F5344CB8AC3E}">
        <p14:creationId xmlns:p14="http://schemas.microsoft.com/office/powerpoint/2010/main" val="3772189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FB9A25-4101-4AA3-B782-F3CA1C31DAA5}"/>
              </a:ext>
            </a:extLst>
          </p:cNvPr>
          <p:cNvSpPr>
            <a:spLocks noGrp="1"/>
          </p:cNvSpPr>
          <p:nvPr>
            <p:ph type="title"/>
          </p:nvPr>
        </p:nvSpPr>
        <p:spPr>
          <a:xfrm>
            <a:off x="661182" y="1"/>
            <a:ext cx="9319431" cy="1406768"/>
          </a:xfrm>
        </p:spPr>
        <p:txBody>
          <a:bodyPr/>
          <a:lstStyle/>
          <a:p>
            <a:r>
              <a:rPr lang="it-IT" dirty="0"/>
              <a:t>SCRIVERE UN TESTO NARRATIVO</a:t>
            </a:r>
            <a:br>
              <a:rPr lang="it-IT" dirty="0"/>
            </a:br>
            <a:endParaRPr lang="it-IT" dirty="0"/>
          </a:p>
        </p:txBody>
      </p:sp>
      <p:sp>
        <p:nvSpPr>
          <p:cNvPr id="3" name="Segnaposto testo 2">
            <a:extLst>
              <a:ext uri="{FF2B5EF4-FFF2-40B4-BE49-F238E27FC236}">
                <a16:creationId xmlns:a16="http://schemas.microsoft.com/office/drawing/2014/main" id="{98F685C0-15FE-4F23-993A-6EDDB286E678}"/>
              </a:ext>
            </a:extLst>
          </p:cNvPr>
          <p:cNvSpPr>
            <a:spLocks noGrp="1"/>
          </p:cNvSpPr>
          <p:nvPr>
            <p:ph type="body" idx="1"/>
          </p:nvPr>
        </p:nvSpPr>
        <p:spPr>
          <a:xfrm>
            <a:off x="1154955" y="5849889"/>
            <a:ext cx="8825658" cy="860400"/>
          </a:xfrm>
        </p:spPr>
        <p:txBody>
          <a:bodyPr/>
          <a:lstStyle/>
          <a:p>
            <a:r>
              <a:rPr lang="it-IT" dirty="0"/>
              <a:t>CLASSE 4 a RODARI</a:t>
            </a:r>
          </a:p>
        </p:txBody>
      </p:sp>
      <p:sp>
        <p:nvSpPr>
          <p:cNvPr id="4" name="Rettangolo 3">
            <a:extLst>
              <a:ext uri="{FF2B5EF4-FFF2-40B4-BE49-F238E27FC236}">
                <a16:creationId xmlns:a16="http://schemas.microsoft.com/office/drawing/2014/main" id="{3C078E10-7E74-4906-B057-732BBD16C83D}"/>
              </a:ext>
            </a:extLst>
          </p:cNvPr>
          <p:cNvSpPr/>
          <p:nvPr/>
        </p:nvSpPr>
        <p:spPr>
          <a:xfrm>
            <a:off x="661182" y="1166843"/>
            <a:ext cx="11676184" cy="2585323"/>
          </a:xfrm>
          <a:prstGeom prst="rect">
            <a:avLst/>
          </a:prstGeom>
        </p:spPr>
        <p:txBody>
          <a:bodyPr wrap="square">
            <a:spAutoFit/>
          </a:bodyPr>
          <a:lstStyle/>
          <a:p>
            <a:r>
              <a:rPr lang="it-IT" dirty="0"/>
              <a:t>Le parole giuste per scrivere un testo narrativo sono :</a:t>
            </a:r>
          </a:p>
          <a:p>
            <a:r>
              <a:rPr lang="it-IT" dirty="0">
                <a:solidFill>
                  <a:srgbClr val="FFFF00"/>
                </a:solidFill>
              </a:rPr>
              <a:t>Indicatori temporali: </a:t>
            </a:r>
            <a:r>
              <a:rPr lang="it-IT" dirty="0"/>
              <a:t>ieri ,prima , oggi, in un bel mattino,  verso sera…</a:t>
            </a:r>
          </a:p>
          <a:p>
            <a:r>
              <a:rPr lang="it-IT" dirty="0">
                <a:solidFill>
                  <a:srgbClr val="FFFF00"/>
                </a:solidFill>
              </a:rPr>
              <a:t>Connettivi logici: </a:t>
            </a:r>
            <a:r>
              <a:rPr lang="it-IT" dirty="0"/>
              <a:t>quindi, e, perché, poiché ,siccome ,infatti, ma, </a:t>
            </a:r>
            <a:r>
              <a:rPr lang="it-IT" dirty="0" err="1"/>
              <a:t>pero’</a:t>
            </a:r>
            <a:r>
              <a:rPr lang="it-IT" dirty="0"/>
              <a:t>…</a:t>
            </a:r>
          </a:p>
          <a:p>
            <a:r>
              <a:rPr lang="it-IT" dirty="0">
                <a:solidFill>
                  <a:srgbClr val="002060"/>
                </a:solidFill>
              </a:rPr>
              <a:t> </a:t>
            </a:r>
            <a:r>
              <a:rPr lang="it-IT" dirty="0"/>
              <a:t>Se voglio scrivere un testo </a:t>
            </a:r>
            <a:r>
              <a:rPr lang="it-IT"/>
              <a:t>narrativo realistico  </a:t>
            </a:r>
            <a:r>
              <a:rPr lang="it-IT" dirty="0"/>
              <a:t>o </a:t>
            </a:r>
            <a:r>
              <a:rPr lang="it-IT"/>
              <a:t>fantastico:</a:t>
            </a:r>
            <a:endParaRPr lang="it-IT" dirty="0"/>
          </a:p>
          <a:p>
            <a:r>
              <a:rPr lang="it-IT" dirty="0"/>
              <a:t>-penso ed invento la storia nella mia testa: scegliendo i personaggi , il tempo, il luogo ; immaginando i fatti ed inserendoli mentalmente nello schema della narrazione</a:t>
            </a:r>
          </a:p>
          <a:p>
            <a:r>
              <a:rPr lang="it-IT" dirty="0"/>
              <a:t>-inizio a scrivere, immaginando  i fatti che accadono, i personaggi ed i luoghi come se vedessi un film. Li racconto spiegandoli bene e curando le descrizioni</a:t>
            </a:r>
          </a:p>
          <a:p>
            <a:r>
              <a:rPr lang="it-IT" dirty="0"/>
              <a:t>-rileggo bene , correggo e copio il mio racconto.</a:t>
            </a:r>
          </a:p>
        </p:txBody>
      </p:sp>
    </p:spTree>
    <p:extLst>
      <p:ext uri="{BB962C8B-B14F-4D97-AF65-F5344CB8AC3E}">
        <p14:creationId xmlns:p14="http://schemas.microsoft.com/office/powerpoint/2010/main" val="2003689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5">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41" name="Picture 26">
            <a:extLst>
              <a:ext uri="{FF2B5EF4-FFF2-40B4-BE49-F238E27FC236}">
                <a16:creationId xmlns:a16="http://schemas.microsoft.com/office/drawing/2014/main" id="{1AE58E0A-B0BF-4886-9816-C78679E77B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2" name="Picture 28">
            <a:extLst>
              <a:ext uri="{FF2B5EF4-FFF2-40B4-BE49-F238E27FC236}">
                <a16:creationId xmlns:a16="http://schemas.microsoft.com/office/drawing/2014/main" id="{4C7A6D64-328C-4142-B6C9-8BA25354FD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3" name="Oval 30">
            <a:extLst>
              <a:ext uri="{FF2B5EF4-FFF2-40B4-BE49-F238E27FC236}">
                <a16:creationId xmlns:a16="http://schemas.microsoft.com/office/drawing/2014/main" id="{F5EAC709-009C-44D1-8DB3-C99E7EC78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4" name="Picture 32">
            <a:extLst>
              <a:ext uri="{FF2B5EF4-FFF2-40B4-BE49-F238E27FC236}">
                <a16:creationId xmlns:a16="http://schemas.microsoft.com/office/drawing/2014/main" id="{090DF904-6312-44B6-99A8-7871C61E3E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45" name="Picture 34">
            <a:extLst>
              <a:ext uri="{FF2B5EF4-FFF2-40B4-BE49-F238E27FC236}">
                <a16:creationId xmlns:a16="http://schemas.microsoft.com/office/drawing/2014/main" id="{48907313-A514-4D58-A0C0-C2F3F95ABA7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9">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46" name="Rectangle 36">
            <a:extLst>
              <a:ext uri="{FF2B5EF4-FFF2-40B4-BE49-F238E27FC236}">
                <a16:creationId xmlns:a16="http://schemas.microsoft.com/office/drawing/2014/main" id="{F3481F12-9587-46ED-93CE-846F5108E6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D2EC95AA-F83D-4D11-BD68-954AC3C1AFC2}"/>
              </a:ext>
            </a:extLst>
          </p:cNvPr>
          <p:cNvSpPr>
            <a:spLocks noGrp="1"/>
          </p:cNvSpPr>
          <p:nvPr>
            <p:ph type="title"/>
          </p:nvPr>
        </p:nvSpPr>
        <p:spPr>
          <a:xfrm>
            <a:off x="8201839" y="1447800"/>
            <a:ext cx="3342459" cy="3329581"/>
          </a:xfrm>
        </p:spPr>
        <p:txBody>
          <a:bodyPr vert="horz" lIns="91440" tIns="45720" rIns="91440" bIns="45720" rtlCol="0" anchor="b">
            <a:normAutofit/>
          </a:bodyPr>
          <a:lstStyle/>
          <a:p>
            <a:r>
              <a:rPr lang="en-US" sz="6000" dirty="0" err="1"/>
              <a:t>Scrivere</a:t>
            </a:r>
            <a:r>
              <a:rPr lang="en-US" sz="6000" dirty="0"/>
              <a:t> con la </a:t>
            </a:r>
            <a:r>
              <a:rPr lang="en-US" sz="6000" dirty="0" err="1"/>
              <a:t>mappa</a:t>
            </a:r>
            <a:endParaRPr lang="en-US" sz="6000" dirty="0"/>
          </a:p>
        </p:txBody>
      </p:sp>
      <p:sp>
        <p:nvSpPr>
          <p:cNvPr id="3" name="Segnaposto testo 2">
            <a:extLst>
              <a:ext uri="{FF2B5EF4-FFF2-40B4-BE49-F238E27FC236}">
                <a16:creationId xmlns:a16="http://schemas.microsoft.com/office/drawing/2014/main" id="{C9D4B270-7093-463F-83D7-6FBABA98F466}"/>
              </a:ext>
            </a:extLst>
          </p:cNvPr>
          <p:cNvSpPr>
            <a:spLocks noGrp="1"/>
          </p:cNvSpPr>
          <p:nvPr>
            <p:ph type="body" idx="1"/>
          </p:nvPr>
        </p:nvSpPr>
        <p:spPr>
          <a:xfrm>
            <a:off x="8372895" y="5005981"/>
            <a:ext cx="2750717" cy="1563632"/>
          </a:xfrm>
        </p:spPr>
        <p:txBody>
          <a:bodyPr vert="horz" lIns="91440" tIns="45720" rIns="91440" bIns="45720" rtlCol="0" anchor="t">
            <a:normAutofit/>
          </a:bodyPr>
          <a:lstStyle/>
          <a:p>
            <a:r>
              <a:rPr lang="en-US" sz="1800" dirty="0" err="1"/>
              <a:t>Leggi</a:t>
            </a:r>
            <a:r>
              <a:rPr lang="en-US" sz="1800" dirty="0"/>
              <a:t> e </a:t>
            </a:r>
            <a:r>
              <a:rPr lang="en-US" sz="1800" dirty="0" err="1"/>
              <a:t>completa</a:t>
            </a:r>
            <a:r>
              <a:rPr lang="en-US" sz="1800" dirty="0"/>
              <a:t> </a:t>
            </a:r>
            <a:r>
              <a:rPr lang="en-US" sz="1800" dirty="0" err="1"/>
              <a:t>il</a:t>
            </a:r>
            <a:r>
              <a:rPr lang="en-US" sz="1800" dirty="0"/>
              <a:t> </a:t>
            </a:r>
            <a:r>
              <a:rPr lang="en-US" sz="1800" dirty="0" err="1"/>
              <a:t>racconto</a:t>
            </a:r>
            <a:endParaRPr lang="en-US" sz="1800" dirty="0"/>
          </a:p>
        </p:txBody>
      </p:sp>
      <p:pic>
        <p:nvPicPr>
          <p:cNvPr id="7" name="Immagine 6">
            <a:extLst>
              <a:ext uri="{FF2B5EF4-FFF2-40B4-BE49-F238E27FC236}">
                <a16:creationId xmlns:a16="http://schemas.microsoft.com/office/drawing/2014/main" id="{0B3B2580-29CF-4DAC-AE5B-B48D24B4CF14}"/>
              </a:ext>
            </a:extLst>
          </p:cNvPr>
          <p:cNvPicPr>
            <a:picLocks noChangeAspect="1"/>
          </p:cNvPicPr>
          <p:nvPr/>
        </p:nvPicPr>
        <p:blipFill rotWithShape="1">
          <a:blip r:embed="rId10">
            <a:extLst>
              <a:ext uri="{28A0092B-C50C-407E-A947-70E740481C1C}">
                <a14:useLocalDpi xmlns:a14="http://schemas.microsoft.com/office/drawing/2010/main" val="0"/>
              </a:ext>
            </a:extLst>
          </a:blip>
          <a:srcRect l="8993" r="5888"/>
          <a:stretch/>
        </p:blipFill>
        <p:spPr>
          <a:xfrm>
            <a:off x="607848" y="609601"/>
            <a:ext cx="3419804" cy="5638797"/>
          </a:xfrm>
          <a:prstGeom prst="rect">
            <a:avLst/>
          </a:prstGeom>
          <a:effectLst>
            <a:outerShdw blurRad="50800" dist="38100" dir="5400000" algn="t" rotWithShape="0">
              <a:prstClr val="black">
                <a:alpha val="43000"/>
              </a:prstClr>
            </a:outerShdw>
          </a:effectLst>
        </p:spPr>
      </p:pic>
      <p:pic>
        <p:nvPicPr>
          <p:cNvPr id="5" name="Immagine 4" descr="Immagine che contiene testo&#10;&#10;Descrizione generata automaticamente">
            <a:extLst>
              <a:ext uri="{FF2B5EF4-FFF2-40B4-BE49-F238E27FC236}">
                <a16:creationId xmlns:a16="http://schemas.microsoft.com/office/drawing/2014/main" id="{DF1F13E4-EE9C-41C4-998C-9E732ED99D91}"/>
              </a:ext>
            </a:extLst>
          </p:cNvPr>
          <p:cNvPicPr>
            <a:picLocks noChangeAspect="1"/>
          </p:cNvPicPr>
          <p:nvPr/>
        </p:nvPicPr>
        <p:blipFill rotWithShape="1">
          <a:blip r:embed="rId11">
            <a:extLst>
              <a:ext uri="{28A0092B-C50C-407E-A947-70E740481C1C}">
                <a14:useLocalDpi xmlns:a14="http://schemas.microsoft.com/office/drawing/2010/main" val="0"/>
              </a:ext>
            </a:extLst>
          </a:blip>
          <a:srcRect l="18448"/>
          <a:stretch/>
        </p:blipFill>
        <p:spPr>
          <a:xfrm>
            <a:off x="4139714" y="609601"/>
            <a:ext cx="3414424" cy="5638797"/>
          </a:xfrm>
          <a:prstGeom prst="rect">
            <a:avLst/>
          </a:prstGeom>
          <a:effectLst>
            <a:outerShdw blurRad="50800" dist="38100" dir="5400000" algn="t" rotWithShape="0">
              <a:prstClr val="black">
                <a:alpha val="43000"/>
              </a:prstClr>
            </a:outerShdw>
          </a:effectLst>
        </p:spPr>
      </p:pic>
      <p:pic>
        <p:nvPicPr>
          <p:cNvPr id="8" name="Audio registrato">
            <a:hlinkClick r:id="" action="ppaction://media"/>
            <a:extLst>
              <a:ext uri="{FF2B5EF4-FFF2-40B4-BE49-F238E27FC236}">
                <a16:creationId xmlns:a16="http://schemas.microsoft.com/office/drawing/2014/main" id="{F3EFDAFE-4116-4CD4-A366-ED268F6BE728}"/>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186389" y="571500"/>
            <a:ext cx="609600" cy="609600"/>
          </a:xfrm>
          <a:prstGeom prst="rect">
            <a:avLst/>
          </a:prstGeom>
        </p:spPr>
      </p:pic>
    </p:spTree>
    <p:extLst>
      <p:ext uri="{BB962C8B-B14F-4D97-AF65-F5344CB8AC3E}">
        <p14:creationId xmlns:p14="http://schemas.microsoft.com/office/powerpoint/2010/main" val="314400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28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D3BD322D-4B63-461D-895F-B34FAEC3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82" name="Picture 81">
            <a:extLst>
              <a:ext uri="{FF2B5EF4-FFF2-40B4-BE49-F238E27FC236}">
                <a16:creationId xmlns:a16="http://schemas.microsoft.com/office/drawing/2014/main" id="{5DD5F700-1563-4C8E-8B54-07C9C03074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4" name="Oval 83">
            <a:extLst>
              <a:ext uri="{FF2B5EF4-FFF2-40B4-BE49-F238E27FC236}">
                <a16:creationId xmlns:a16="http://schemas.microsoft.com/office/drawing/2014/main" id="{FFD74693-C07F-483F-8700-DA23A64B7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6" name="Picture 85">
            <a:extLst>
              <a:ext uri="{FF2B5EF4-FFF2-40B4-BE49-F238E27FC236}">
                <a16:creationId xmlns:a16="http://schemas.microsoft.com/office/drawing/2014/main" id="{A03C78E4-BC36-43A7-B1ED-A5FADF22BF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88" name="Picture 87">
            <a:extLst>
              <a:ext uri="{FF2B5EF4-FFF2-40B4-BE49-F238E27FC236}">
                <a16:creationId xmlns:a16="http://schemas.microsoft.com/office/drawing/2014/main" id="{D39A7798-E0AD-4EEC-B122-C569DAA1D1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90" name="Rectangle 89">
            <a:extLst>
              <a:ext uri="{FF2B5EF4-FFF2-40B4-BE49-F238E27FC236}">
                <a16:creationId xmlns:a16="http://schemas.microsoft.com/office/drawing/2014/main" id="{A205A82E-DA0F-418E-9EEC-3862AAC36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00AD23EC-C438-475C-B22F-9FBC4496A910}"/>
              </a:ext>
            </a:extLst>
          </p:cNvPr>
          <p:cNvSpPr>
            <a:spLocks noGrp="1"/>
          </p:cNvSpPr>
          <p:nvPr>
            <p:ph type="title"/>
          </p:nvPr>
        </p:nvSpPr>
        <p:spPr>
          <a:xfrm>
            <a:off x="8201839" y="1447800"/>
            <a:ext cx="3342459" cy="3329581"/>
          </a:xfrm>
        </p:spPr>
        <p:txBody>
          <a:bodyPr vert="horz" lIns="91440" tIns="45720" rIns="91440" bIns="45720" rtlCol="0" anchor="b">
            <a:normAutofit/>
          </a:bodyPr>
          <a:lstStyle/>
          <a:p>
            <a:pPr>
              <a:lnSpc>
                <a:spcPct val="90000"/>
              </a:lnSpc>
            </a:pPr>
            <a:r>
              <a:rPr lang="en-US" sz="3300" dirty="0"/>
              <a:t>13 </a:t>
            </a:r>
            <a:r>
              <a:rPr lang="en-US" sz="3300" dirty="0" err="1"/>
              <a:t>Novembre</a:t>
            </a:r>
            <a:r>
              <a:rPr lang="en-US" sz="3300" dirty="0"/>
              <a:t> </a:t>
            </a:r>
            <a:r>
              <a:rPr lang="en-US" sz="3300" dirty="0" err="1"/>
              <a:t>Festeggiamo</a:t>
            </a:r>
            <a:r>
              <a:rPr lang="en-US" sz="3300" dirty="0"/>
              <a:t> la </a:t>
            </a:r>
            <a:r>
              <a:rPr lang="en-US" sz="3300" dirty="0" err="1"/>
              <a:t>Giornata</a:t>
            </a:r>
            <a:r>
              <a:rPr lang="en-US" sz="3300" dirty="0"/>
              <a:t> </a:t>
            </a:r>
            <a:r>
              <a:rPr lang="en-US" sz="3300" dirty="0" err="1"/>
              <a:t>Mondiale</a:t>
            </a:r>
            <a:r>
              <a:rPr lang="en-US" sz="3300" dirty="0"/>
              <a:t> </a:t>
            </a:r>
            <a:r>
              <a:rPr lang="en-US" sz="3300" dirty="0" err="1"/>
              <a:t>della</a:t>
            </a:r>
            <a:r>
              <a:rPr lang="en-US" sz="3300" dirty="0"/>
              <a:t> </a:t>
            </a:r>
            <a:r>
              <a:rPr lang="en-US" sz="3300" dirty="0" err="1"/>
              <a:t>Gentilezza</a:t>
            </a:r>
            <a:endParaRPr lang="en-US" sz="3300" dirty="0"/>
          </a:p>
        </p:txBody>
      </p:sp>
      <p:sp>
        <p:nvSpPr>
          <p:cNvPr id="3" name="Segnaposto testo 2">
            <a:extLst>
              <a:ext uri="{FF2B5EF4-FFF2-40B4-BE49-F238E27FC236}">
                <a16:creationId xmlns:a16="http://schemas.microsoft.com/office/drawing/2014/main" id="{26E0FF79-E876-40FF-BB1B-CD66B7AA52A9}"/>
              </a:ext>
            </a:extLst>
          </p:cNvPr>
          <p:cNvSpPr>
            <a:spLocks noGrp="1"/>
          </p:cNvSpPr>
          <p:nvPr>
            <p:ph type="body" idx="1"/>
          </p:nvPr>
        </p:nvSpPr>
        <p:spPr>
          <a:xfrm>
            <a:off x="8201839" y="4777379"/>
            <a:ext cx="3342459" cy="1471019"/>
          </a:xfrm>
        </p:spPr>
        <p:txBody>
          <a:bodyPr vert="horz" lIns="91440" tIns="45720" rIns="91440" bIns="45720" rtlCol="0" anchor="t">
            <a:normAutofit/>
          </a:bodyPr>
          <a:lstStyle/>
          <a:p>
            <a:pPr>
              <a:lnSpc>
                <a:spcPct val="90000"/>
              </a:lnSpc>
            </a:pPr>
            <a:r>
              <a:rPr lang="en-US" sz="1400"/>
              <a:t>IL MONDO LA CELEBRA IL 13 NOVEMBRE MA LA GENTILEZZA DEVE FAR PARTE DELLA NOSTRA VITA IN OGNI ISTANTE.NON C’ E’ UN SOLO PERCHE’.MA SE VUOI UN MOTIVO IN Più,  SAPPI CHE FA BENE: AGLI ALTRI E SOPRATTUTTO A TE.</a:t>
            </a:r>
          </a:p>
        </p:txBody>
      </p:sp>
      <p:pic>
        <p:nvPicPr>
          <p:cNvPr id="6" name="Immagine 5" descr="Immagine che contiene testo&#10;&#10;Descrizione generata automaticamente">
            <a:extLst>
              <a:ext uri="{FF2B5EF4-FFF2-40B4-BE49-F238E27FC236}">
                <a16:creationId xmlns:a16="http://schemas.microsoft.com/office/drawing/2014/main" id="{B188B0DC-794A-4C20-83DA-48EDBE8DCBD2}"/>
              </a:ext>
            </a:extLst>
          </p:cNvPr>
          <p:cNvPicPr>
            <a:picLocks noChangeAspect="1"/>
          </p:cNvPicPr>
          <p:nvPr/>
        </p:nvPicPr>
        <p:blipFill rotWithShape="1">
          <a:blip r:embed="rId7">
            <a:extLst>
              <a:ext uri="{28A0092B-C50C-407E-A947-70E740481C1C}">
                <a14:useLocalDpi xmlns:a14="http://schemas.microsoft.com/office/drawing/2010/main" val="0"/>
              </a:ext>
            </a:extLst>
          </a:blip>
          <a:srcRect t="3263" r="1" b="5771"/>
          <a:stretch/>
        </p:blipFill>
        <p:spPr>
          <a:xfrm>
            <a:off x="607848" y="609601"/>
            <a:ext cx="4137660" cy="5638797"/>
          </a:xfrm>
          <a:prstGeom prst="rect">
            <a:avLst/>
          </a:prstGeom>
          <a:effectLst>
            <a:outerShdw blurRad="50800" dist="38100" dir="5400000" algn="t" rotWithShape="0">
              <a:prstClr val="black">
                <a:alpha val="43000"/>
              </a:prstClr>
            </a:outerShdw>
          </a:effectLst>
        </p:spPr>
      </p:pic>
      <p:pic>
        <p:nvPicPr>
          <p:cNvPr id="7" name="Immagine 6">
            <a:extLst>
              <a:ext uri="{FF2B5EF4-FFF2-40B4-BE49-F238E27FC236}">
                <a16:creationId xmlns:a16="http://schemas.microsoft.com/office/drawing/2014/main" id="{1FD4FEBC-6B04-4D3E-8509-BA8648E3A965}"/>
              </a:ext>
            </a:extLst>
          </p:cNvPr>
          <p:cNvPicPr>
            <a:picLocks noChangeAspect="1"/>
          </p:cNvPicPr>
          <p:nvPr/>
        </p:nvPicPr>
        <p:blipFill rotWithShape="1">
          <a:blip r:embed="rId8">
            <a:extLst>
              <a:ext uri="{28A0092B-C50C-407E-A947-70E740481C1C}">
                <a14:useLocalDpi xmlns:a14="http://schemas.microsoft.com/office/drawing/2010/main" val="0"/>
              </a:ext>
            </a:extLst>
          </a:blip>
          <a:srcRect t="1323" r="2" b="22967"/>
          <a:stretch/>
        </p:blipFill>
        <p:spPr>
          <a:xfrm>
            <a:off x="4896384" y="609601"/>
            <a:ext cx="2657754" cy="2743960"/>
          </a:xfrm>
          <a:prstGeom prst="rect">
            <a:avLst/>
          </a:prstGeom>
          <a:effectLst>
            <a:outerShdw blurRad="50800" dist="38100" dir="5400000" algn="t" rotWithShape="0">
              <a:prstClr val="black">
                <a:alpha val="43000"/>
              </a:prstClr>
            </a:outerShdw>
          </a:effectLst>
        </p:spPr>
      </p:pic>
      <p:pic>
        <p:nvPicPr>
          <p:cNvPr id="5" name="Immagine 4">
            <a:extLst>
              <a:ext uri="{FF2B5EF4-FFF2-40B4-BE49-F238E27FC236}">
                <a16:creationId xmlns:a16="http://schemas.microsoft.com/office/drawing/2014/main" id="{E405BBED-1C3B-4CF8-AFA6-FF3CCFA88152}"/>
              </a:ext>
            </a:extLst>
          </p:cNvPr>
          <p:cNvPicPr>
            <a:picLocks noChangeAspect="1"/>
          </p:cNvPicPr>
          <p:nvPr/>
        </p:nvPicPr>
        <p:blipFill rotWithShape="1">
          <a:blip r:embed="rId9">
            <a:extLst>
              <a:ext uri="{28A0092B-C50C-407E-A947-70E740481C1C}">
                <a14:useLocalDpi xmlns:a14="http://schemas.microsoft.com/office/drawing/2010/main" val="0"/>
              </a:ext>
            </a:extLst>
          </a:blip>
          <a:srcRect l="116" r="31357"/>
          <a:stretch/>
        </p:blipFill>
        <p:spPr>
          <a:xfrm>
            <a:off x="4896384" y="3504436"/>
            <a:ext cx="2657754" cy="2743961"/>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168254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2">
                <a:lumMod val="75000"/>
              </a:schemeClr>
            </a:gs>
            <a:gs pos="100000">
              <a:schemeClr val="accent2">
                <a:lumMod val="60000"/>
                <a:lumOff val="40000"/>
              </a:schemeClr>
            </a:gs>
          </a:gsLst>
          <a:lin ang="135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8375D8-5F6D-4B84-A5D8-DA1B8E14FBC6}"/>
              </a:ext>
            </a:extLst>
          </p:cNvPr>
          <p:cNvSpPr>
            <a:spLocks noGrp="1"/>
          </p:cNvSpPr>
          <p:nvPr>
            <p:ph type="title"/>
          </p:nvPr>
        </p:nvSpPr>
        <p:spPr/>
        <p:txBody>
          <a:bodyPr/>
          <a:lstStyle/>
          <a:p>
            <a:r>
              <a:rPr lang="it-IT" dirty="0"/>
              <a:t>La tecnica del puntinismo</a:t>
            </a:r>
          </a:p>
        </p:txBody>
      </p:sp>
      <p:pic>
        <p:nvPicPr>
          <p:cNvPr id="5" name="Segnaposto contenuto 4" descr="Immagine che contiene pianta, albero, pioppo, erba&#10;&#10;Descrizione generata automaticamente">
            <a:extLst>
              <a:ext uri="{FF2B5EF4-FFF2-40B4-BE49-F238E27FC236}">
                <a16:creationId xmlns:a16="http://schemas.microsoft.com/office/drawing/2014/main" id="{26079465-AE49-4A06-BF4C-8437B05E5C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6239" y="2052638"/>
            <a:ext cx="6321298" cy="4195762"/>
          </a:xfrm>
        </p:spPr>
      </p:pic>
    </p:spTree>
    <p:extLst>
      <p:ext uri="{BB962C8B-B14F-4D97-AF65-F5344CB8AC3E}">
        <p14:creationId xmlns:p14="http://schemas.microsoft.com/office/powerpoint/2010/main" val="1068239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PARTITEVE</a:t>
            </a:r>
          </a:p>
        </p:txBody>
      </p:sp>
      <p:pic>
        <p:nvPicPr>
          <p:cNvPr id="4" name="Segnaposto contenuto 3"/>
          <p:cNvPicPr>
            <a:picLocks noGrp="1" noChangeAspect="1"/>
          </p:cNvPicPr>
          <p:nvPr>
            <p:ph idx="1"/>
          </p:nvPr>
        </p:nvPicPr>
        <p:blipFill>
          <a:blip r:embed="rId4"/>
          <a:stretch>
            <a:fillRect/>
          </a:stretch>
        </p:blipFill>
        <p:spPr>
          <a:xfrm>
            <a:off x="1676400" y="1482436"/>
            <a:ext cx="8374433" cy="4765964"/>
          </a:xfrm>
          <a:prstGeom prst="rect">
            <a:avLst/>
          </a:prstGeom>
        </p:spPr>
      </p:pic>
      <p:pic>
        <p:nvPicPr>
          <p:cNvPr id="5"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71522" y="3151909"/>
            <a:ext cx="609600" cy="609600"/>
          </a:xfrm>
          <a:prstGeom prst="rect">
            <a:avLst/>
          </a:prstGeom>
        </p:spPr>
      </p:pic>
    </p:spTree>
    <p:extLst>
      <p:ext uri="{BB962C8B-B14F-4D97-AF65-F5344CB8AC3E}">
        <p14:creationId xmlns:p14="http://schemas.microsoft.com/office/powerpoint/2010/main" val="215217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1845"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1" y="563554"/>
            <a:ext cx="10465234" cy="4673463"/>
          </a:xfrm>
        </p:spPr>
        <p:txBody>
          <a:bodyPr/>
          <a:lstStyle/>
          <a:p>
            <a:r>
              <a:rPr lang="it-IT" sz="2800" b="1" dirty="0">
                <a:solidFill>
                  <a:srgbClr val="FFC000"/>
                </a:solidFill>
                <a:latin typeface="Times New Roman" panose="02020603050405020304" pitchFamily="18" charset="0"/>
                <a:cs typeface="Times New Roman" panose="02020603050405020304" pitchFamily="18" charset="0"/>
              </a:rPr>
              <a:t>AFFIRMATIVE SENTENCES: SOME</a:t>
            </a:r>
            <a:br>
              <a:rPr lang="it-IT" sz="2800" dirty="0"/>
            </a:br>
            <a:r>
              <a:rPr lang="it-IT" sz="2800" dirty="0">
                <a:latin typeface="Times New Roman" panose="02020603050405020304" pitchFamily="18" charset="0"/>
                <a:cs typeface="Times New Roman" panose="02020603050405020304" pitchFamily="18" charset="0"/>
              </a:rPr>
              <a:t>For </a:t>
            </a:r>
            <a:r>
              <a:rPr lang="it-IT" sz="2800" dirty="0" err="1">
                <a:latin typeface="Times New Roman" panose="02020603050405020304" pitchFamily="18" charset="0"/>
                <a:cs typeface="Times New Roman" panose="02020603050405020304" pitchFamily="18" charset="0"/>
              </a:rPr>
              <a:t>example</a:t>
            </a:r>
            <a:r>
              <a:rPr lang="it-IT" sz="2800" dirty="0">
                <a:latin typeface="Times New Roman" panose="02020603050405020304" pitchFamily="18" charset="0"/>
                <a:cs typeface="Times New Roman" panose="02020603050405020304" pitchFamily="18" charset="0"/>
              </a:rPr>
              <a:t>:</a:t>
            </a:r>
            <a:br>
              <a:rPr lang="it-IT" sz="2800" dirty="0">
                <a:latin typeface="Times New Roman" panose="02020603050405020304" pitchFamily="18" charset="0"/>
                <a:cs typeface="Times New Roman" panose="02020603050405020304" pitchFamily="18" charset="0"/>
              </a:rPr>
            </a:br>
            <a:r>
              <a:rPr lang="it-IT" sz="2800" dirty="0" err="1">
                <a:latin typeface="Times New Roman" panose="02020603050405020304" pitchFamily="18" charset="0"/>
                <a:cs typeface="Times New Roman" panose="02020603050405020304" pitchFamily="18" charset="0"/>
              </a:rPr>
              <a:t>There</a:t>
            </a:r>
            <a:r>
              <a:rPr lang="it-IT" sz="2800" dirty="0">
                <a:latin typeface="Times New Roman" panose="02020603050405020304" pitchFamily="18" charset="0"/>
                <a:cs typeface="Times New Roman" panose="02020603050405020304" pitchFamily="18" charset="0"/>
              </a:rPr>
              <a:t> are some </a:t>
            </a:r>
            <a:r>
              <a:rPr lang="it-IT" sz="2800" dirty="0" err="1">
                <a:latin typeface="Times New Roman" panose="02020603050405020304" pitchFamily="18" charset="0"/>
                <a:cs typeface="Times New Roman" panose="02020603050405020304" pitchFamily="18" charset="0"/>
              </a:rPr>
              <a:t>bananas</a:t>
            </a:r>
            <a:r>
              <a:rPr lang="it-IT" sz="2800" dirty="0">
                <a:latin typeface="Times New Roman" panose="02020603050405020304" pitchFamily="18" charset="0"/>
                <a:cs typeface="Times New Roman" panose="02020603050405020304" pitchFamily="18" charset="0"/>
              </a:rPr>
              <a:t>.</a:t>
            </a:r>
            <a:br>
              <a:rPr lang="it-IT" sz="2800" dirty="0">
                <a:latin typeface="Times New Roman" panose="02020603050405020304" pitchFamily="18" charset="0"/>
                <a:cs typeface="Times New Roman" panose="02020603050405020304" pitchFamily="18" charset="0"/>
              </a:rPr>
            </a:br>
            <a:r>
              <a:rPr lang="it-IT" sz="2800" dirty="0" err="1">
                <a:latin typeface="Times New Roman" panose="02020603050405020304" pitchFamily="18" charset="0"/>
                <a:cs typeface="Times New Roman" panose="02020603050405020304" pitchFamily="18" charset="0"/>
              </a:rPr>
              <a:t>There</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is</a:t>
            </a:r>
            <a:r>
              <a:rPr lang="it-IT" sz="2800" dirty="0">
                <a:latin typeface="Times New Roman" panose="02020603050405020304" pitchFamily="18" charset="0"/>
                <a:cs typeface="Times New Roman" panose="02020603050405020304" pitchFamily="18" charset="0"/>
              </a:rPr>
              <a:t> some </a:t>
            </a:r>
            <a:r>
              <a:rPr lang="it-IT" sz="2800" dirty="0" err="1">
                <a:latin typeface="Times New Roman" panose="02020603050405020304" pitchFamily="18" charset="0"/>
                <a:cs typeface="Times New Roman" panose="02020603050405020304" pitchFamily="18" charset="0"/>
              </a:rPr>
              <a:t>fruit</a:t>
            </a:r>
            <a:r>
              <a:rPr lang="it-IT" sz="2800" dirty="0">
                <a:latin typeface="Times New Roman" panose="02020603050405020304" pitchFamily="18" charset="0"/>
                <a:cs typeface="Times New Roman" panose="02020603050405020304" pitchFamily="18" charset="0"/>
              </a:rPr>
              <a:t> on the </a:t>
            </a:r>
            <a:r>
              <a:rPr lang="it-IT" sz="2800" dirty="0" err="1">
                <a:latin typeface="Times New Roman" panose="02020603050405020304" pitchFamily="18" charset="0"/>
                <a:cs typeface="Times New Roman" panose="02020603050405020304" pitchFamily="18" charset="0"/>
              </a:rPr>
              <a:t>tree</a:t>
            </a:r>
            <a:br>
              <a:rPr lang="it-IT" sz="2800" dirty="0">
                <a:latin typeface="Times New Roman" panose="02020603050405020304" pitchFamily="18" charset="0"/>
                <a:cs typeface="Times New Roman" panose="02020603050405020304" pitchFamily="18" charset="0"/>
              </a:rPr>
            </a:br>
            <a:r>
              <a:rPr lang="it-IT" sz="2800" b="1" dirty="0">
                <a:solidFill>
                  <a:srgbClr val="FFC000"/>
                </a:solidFill>
                <a:latin typeface="Times New Roman" panose="02020603050405020304" pitchFamily="18" charset="0"/>
                <a:cs typeface="Times New Roman" panose="02020603050405020304" pitchFamily="18" charset="0"/>
              </a:rPr>
              <a:t>Use some </a:t>
            </a:r>
            <a:r>
              <a:rPr lang="it-IT" sz="2800" b="1" dirty="0" err="1">
                <a:solidFill>
                  <a:srgbClr val="FFC000"/>
                </a:solidFill>
                <a:latin typeface="Times New Roman" panose="02020603050405020304" pitchFamily="18" charset="0"/>
                <a:cs typeface="Times New Roman" panose="02020603050405020304" pitchFamily="18" charset="0"/>
              </a:rPr>
              <a:t>when</a:t>
            </a:r>
            <a:r>
              <a:rPr lang="it-IT" sz="2800" b="1" dirty="0">
                <a:solidFill>
                  <a:srgbClr val="FFC000"/>
                </a:solidFill>
                <a:latin typeface="Times New Roman" panose="02020603050405020304" pitchFamily="18" charset="0"/>
                <a:cs typeface="Times New Roman" panose="02020603050405020304" pitchFamily="18" charset="0"/>
              </a:rPr>
              <a:t> </a:t>
            </a:r>
            <a:r>
              <a:rPr lang="it-IT" sz="2800" b="1" dirty="0" err="1">
                <a:solidFill>
                  <a:srgbClr val="FFC000"/>
                </a:solidFill>
                <a:latin typeface="Times New Roman" panose="02020603050405020304" pitchFamily="18" charset="0"/>
                <a:cs typeface="Times New Roman" panose="02020603050405020304" pitchFamily="18" charset="0"/>
              </a:rPr>
              <a:t>you</a:t>
            </a:r>
            <a:r>
              <a:rPr lang="it-IT" sz="2800" b="1" dirty="0">
                <a:solidFill>
                  <a:srgbClr val="FFC000"/>
                </a:solidFill>
                <a:latin typeface="Times New Roman" panose="02020603050405020304" pitchFamily="18" charset="0"/>
                <a:cs typeface="Times New Roman" panose="02020603050405020304" pitchFamily="18" charset="0"/>
              </a:rPr>
              <a:t> </a:t>
            </a:r>
            <a:r>
              <a:rPr lang="it-IT" sz="2800" b="1" dirty="0" err="1">
                <a:solidFill>
                  <a:srgbClr val="FFC000"/>
                </a:solidFill>
                <a:latin typeface="Times New Roman" panose="02020603050405020304" pitchFamily="18" charset="0"/>
                <a:cs typeface="Times New Roman" panose="02020603050405020304" pitchFamily="18" charset="0"/>
              </a:rPr>
              <a:t>offer</a:t>
            </a:r>
            <a:r>
              <a:rPr lang="it-IT" sz="2800" b="1" dirty="0">
                <a:solidFill>
                  <a:srgbClr val="FFC000"/>
                </a:solidFill>
                <a:latin typeface="Times New Roman" panose="02020603050405020304" pitchFamily="18" charset="0"/>
                <a:cs typeface="Times New Roman" panose="02020603050405020304" pitchFamily="18" charset="0"/>
              </a:rPr>
              <a:t> </a:t>
            </a:r>
            <a:r>
              <a:rPr lang="it-IT" sz="2800" b="1" dirty="0" err="1">
                <a:solidFill>
                  <a:srgbClr val="FFC000"/>
                </a:solidFill>
                <a:latin typeface="Times New Roman" panose="02020603050405020304" pitchFamily="18" charset="0"/>
                <a:cs typeface="Times New Roman" panose="02020603050405020304" pitchFamily="18" charset="0"/>
              </a:rPr>
              <a:t>something</a:t>
            </a:r>
            <a:r>
              <a:rPr lang="it-IT" sz="2800" b="1" dirty="0">
                <a:solidFill>
                  <a:srgbClr val="FFC000"/>
                </a:solidFill>
                <a:latin typeface="Times New Roman" panose="02020603050405020304" pitchFamily="18" charset="0"/>
                <a:cs typeface="Times New Roman" panose="02020603050405020304" pitchFamily="18" charset="0"/>
              </a:rPr>
              <a:t> to </a:t>
            </a:r>
            <a:r>
              <a:rPr lang="it-IT" sz="2800" b="1" dirty="0" err="1">
                <a:solidFill>
                  <a:srgbClr val="FFC000"/>
                </a:solidFill>
                <a:latin typeface="Times New Roman" panose="02020603050405020304" pitchFamily="18" charset="0"/>
                <a:cs typeface="Times New Roman" panose="02020603050405020304" pitchFamily="18" charset="0"/>
              </a:rPr>
              <a:t>someone</a:t>
            </a:r>
            <a:br>
              <a:rPr lang="it-IT" sz="2800" b="1" dirty="0">
                <a:solidFill>
                  <a:srgbClr val="FFC000"/>
                </a:solidFill>
                <a:latin typeface="Times New Roman" panose="02020603050405020304" pitchFamily="18" charset="0"/>
                <a:cs typeface="Times New Roman" panose="02020603050405020304" pitchFamily="18" charset="0"/>
              </a:rPr>
            </a:br>
            <a:r>
              <a:rPr lang="it-IT" sz="2800" b="1" dirty="0">
                <a:solidFill>
                  <a:schemeClr val="tx1"/>
                </a:solidFill>
                <a:latin typeface="Times New Roman" panose="02020603050405020304" pitchFamily="18" charset="0"/>
                <a:cs typeface="Times New Roman" panose="02020603050405020304" pitchFamily="18" charset="0"/>
              </a:rPr>
              <a:t>F</a:t>
            </a:r>
            <a:r>
              <a:rPr lang="it-IT" sz="2800" dirty="0">
                <a:solidFill>
                  <a:schemeClr val="tx1"/>
                </a:solidFill>
                <a:latin typeface="Times New Roman" panose="02020603050405020304" pitchFamily="18" charset="0"/>
                <a:cs typeface="Times New Roman" panose="02020603050405020304" pitchFamily="18" charset="0"/>
              </a:rPr>
              <a:t>or </a:t>
            </a:r>
            <a:r>
              <a:rPr lang="it-IT" sz="2800" dirty="0" err="1">
                <a:solidFill>
                  <a:schemeClr val="tx1"/>
                </a:solidFill>
                <a:latin typeface="Times New Roman" panose="02020603050405020304" pitchFamily="18" charset="0"/>
                <a:cs typeface="Times New Roman" panose="02020603050405020304" pitchFamily="18" charset="0"/>
              </a:rPr>
              <a:t>example</a:t>
            </a:r>
            <a:br>
              <a:rPr lang="it-IT" sz="2800" dirty="0">
                <a:solidFill>
                  <a:schemeClr val="tx1"/>
                </a:solidFill>
                <a:latin typeface="Times New Roman" panose="02020603050405020304" pitchFamily="18" charset="0"/>
                <a:cs typeface="Times New Roman" panose="02020603050405020304" pitchFamily="18" charset="0"/>
              </a:rPr>
            </a:br>
            <a:r>
              <a:rPr lang="it-IT" sz="2800" dirty="0" err="1">
                <a:solidFill>
                  <a:schemeClr val="tx1"/>
                </a:solidFill>
                <a:latin typeface="Times New Roman" panose="02020603050405020304" pitchFamily="18" charset="0"/>
                <a:cs typeface="Times New Roman" panose="02020603050405020304" pitchFamily="18" charset="0"/>
              </a:rPr>
              <a:t>Would</a:t>
            </a:r>
            <a:r>
              <a:rPr lang="it-IT" sz="2800" dirty="0">
                <a:solidFill>
                  <a:schemeClr val="tx1"/>
                </a:solidFill>
                <a:latin typeface="Times New Roman" panose="02020603050405020304" pitchFamily="18" charset="0"/>
                <a:cs typeface="Times New Roman" panose="02020603050405020304" pitchFamily="18" charset="0"/>
              </a:rPr>
              <a:t> </a:t>
            </a:r>
            <a:r>
              <a:rPr lang="it-IT" sz="2800" dirty="0" err="1">
                <a:solidFill>
                  <a:schemeClr val="tx1"/>
                </a:solidFill>
                <a:latin typeface="Times New Roman" panose="02020603050405020304" pitchFamily="18" charset="0"/>
                <a:cs typeface="Times New Roman" panose="02020603050405020304" pitchFamily="18" charset="0"/>
              </a:rPr>
              <a:t>you</a:t>
            </a:r>
            <a:r>
              <a:rPr lang="it-IT" sz="2800" dirty="0">
                <a:solidFill>
                  <a:schemeClr val="tx1"/>
                </a:solidFill>
                <a:latin typeface="Times New Roman" panose="02020603050405020304" pitchFamily="18" charset="0"/>
                <a:cs typeface="Times New Roman" panose="02020603050405020304" pitchFamily="18" charset="0"/>
              </a:rPr>
              <a:t> </a:t>
            </a:r>
            <a:r>
              <a:rPr lang="it-IT" sz="2800" dirty="0" err="1">
                <a:solidFill>
                  <a:schemeClr val="tx1"/>
                </a:solidFill>
                <a:latin typeface="Times New Roman" panose="02020603050405020304" pitchFamily="18" charset="0"/>
                <a:cs typeface="Times New Roman" panose="02020603050405020304" pitchFamily="18" charset="0"/>
              </a:rPr>
              <a:t>like</a:t>
            </a:r>
            <a:r>
              <a:rPr lang="it-IT" sz="2800" dirty="0">
                <a:solidFill>
                  <a:schemeClr val="tx1"/>
                </a:solidFill>
                <a:latin typeface="Times New Roman" panose="02020603050405020304" pitchFamily="18" charset="0"/>
                <a:cs typeface="Times New Roman" panose="02020603050405020304" pitchFamily="18" charset="0"/>
              </a:rPr>
              <a:t> some </a:t>
            </a:r>
            <a:r>
              <a:rPr lang="it-IT" sz="2800" dirty="0" err="1">
                <a:solidFill>
                  <a:schemeClr val="tx1"/>
                </a:solidFill>
                <a:latin typeface="Times New Roman" panose="02020603050405020304" pitchFamily="18" charset="0"/>
                <a:cs typeface="Times New Roman" panose="02020603050405020304" pitchFamily="18" charset="0"/>
              </a:rPr>
              <a:t>cheese</a:t>
            </a:r>
            <a:r>
              <a:rPr lang="it-IT" sz="2800" dirty="0">
                <a:solidFill>
                  <a:schemeClr val="tx1"/>
                </a:solidFill>
                <a:latin typeface="Times New Roman" panose="02020603050405020304" pitchFamily="18" charset="0"/>
                <a:cs typeface="Times New Roman" panose="02020603050405020304" pitchFamily="18" charset="0"/>
              </a:rPr>
              <a:t>?</a:t>
            </a:r>
            <a:br>
              <a:rPr lang="it-IT" sz="2800" dirty="0">
                <a:solidFill>
                  <a:schemeClr val="tx1"/>
                </a:solidFill>
                <a:latin typeface="Times New Roman" panose="02020603050405020304" pitchFamily="18" charset="0"/>
                <a:cs typeface="Times New Roman" panose="02020603050405020304" pitchFamily="18" charset="0"/>
              </a:rPr>
            </a:br>
            <a:r>
              <a:rPr lang="it-IT" sz="2800" dirty="0" err="1">
                <a:solidFill>
                  <a:schemeClr val="tx1"/>
                </a:solidFill>
                <a:latin typeface="Times New Roman" panose="02020603050405020304" pitchFamily="18" charset="0"/>
                <a:cs typeface="Times New Roman" panose="02020603050405020304" pitchFamily="18" charset="0"/>
              </a:rPr>
              <a:t>Would</a:t>
            </a:r>
            <a:r>
              <a:rPr lang="it-IT" sz="2800" dirty="0">
                <a:solidFill>
                  <a:schemeClr val="tx1"/>
                </a:solidFill>
                <a:latin typeface="Times New Roman" panose="02020603050405020304" pitchFamily="18" charset="0"/>
                <a:cs typeface="Times New Roman" panose="02020603050405020304" pitchFamily="18" charset="0"/>
              </a:rPr>
              <a:t> </a:t>
            </a:r>
            <a:r>
              <a:rPr lang="it-IT" sz="2800" dirty="0" err="1">
                <a:solidFill>
                  <a:schemeClr val="tx1"/>
                </a:solidFill>
                <a:latin typeface="Times New Roman" panose="02020603050405020304" pitchFamily="18" charset="0"/>
                <a:cs typeface="Times New Roman" panose="02020603050405020304" pitchFamily="18" charset="0"/>
              </a:rPr>
              <a:t>you</a:t>
            </a:r>
            <a:r>
              <a:rPr lang="it-IT" sz="2800" dirty="0">
                <a:solidFill>
                  <a:schemeClr val="tx1"/>
                </a:solidFill>
                <a:latin typeface="Times New Roman" panose="02020603050405020304" pitchFamily="18" charset="0"/>
                <a:cs typeface="Times New Roman" panose="02020603050405020304" pitchFamily="18" charset="0"/>
              </a:rPr>
              <a:t> </a:t>
            </a:r>
            <a:r>
              <a:rPr lang="it-IT" sz="2800" dirty="0" err="1">
                <a:solidFill>
                  <a:schemeClr val="tx1"/>
                </a:solidFill>
                <a:latin typeface="Times New Roman" panose="02020603050405020304" pitchFamily="18" charset="0"/>
                <a:cs typeface="Times New Roman" panose="02020603050405020304" pitchFamily="18" charset="0"/>
              </a:rPr>
              <a:t>like</a:t>
            </a:r>
            <a:r>
              <a:rPr lang="it-IT" sz="2800" dirty="0">
                <a:solidFill>
                  <a:schemeClr val="tx1"/>
                </a:solidFill>
                <a:latin typeface="Times New Roman" panose="02020603050405020304" pitchFamily="18" charset="0"/>
                <a:cs typeface="Times New Roman" panose="02020603050405020304" pitchFamily="18" charset="0"/>
              </a:rPr>
              <a:t> some </a:t>
            </a:r>
            <a:r>
              <a:rPr lang="it-IT" sz="2800" dirty="0" err="1">
                <a:solidFill>
                  <a:schemeClr val="tx1"/>
                </a:solidFill>
                <a:latin typeface="Times New Roman" panose="02020603050405020304" pitchFamily="18" charset="0"/>
                <a:cs typeface="Times New Roman" panose="02020603050405020304" pitchFamily="18" charset="0"/>
              </a:rPr>
              <a:t>fruit</a:t>
            </a:r>
            <a:r>
              <a:rPr lang="it-IT" sz="2800" dirty="0">
                <a:solidFill>
                  <a:schemeClr val="tx1"/>
                </a:solidFill>
                <a:latin typeface="Times New Roman" panose="02020603050405020304" pitchFamily="18" charset="0"/>
                <a:cs typeface="Times New Roman" panose="02020603050405020304" pitchFamily="18" charset="0"/>
              </a:rPr>
              <a:t>?</a:t>
            </a:r>
            <a:br>
              <a:rPr lang="it-IT" sz="2800" dirty="0">
                <a:solidFill>
                  <a:schemeClr val="tx1"/>
                </a:solidFill>
                <a:latin typeface="Times New Roman" panose="02020603050405020304" pitchFamily="18" charset="0"/>
                <a:cs typeface="Times New Roman" panose="02020603050405020304" pitchFamily="18" charset="0"/>
              </a:rPr>
            </a:br>
            <a:br>
              <a:rPr lang="it-IT" sz="3200" dirty="0">
                <a:solidFill>
                  <a:schemeClr val="tx1"/>
                </a:solidFill>
                <a:latin typeface="Times New Roman" panose="02020603050405020304" pitchFamily="18" charset="0"/>
                <a:cs typeface="Times New Roman" panose="02020603050405020304" pitchFamily="18" charset="0"/>
              </a:rPr>
            </a:br>
            <a:r>
              <a:rPr lang="it-IT" sz="2800" b="1" dirty="0">
                <a:solidFill>
                  <a:srgbClr val="FFC000"/>
                </a:solidFill>
                <a:latin typeface="Times New Roman" panose="02020603050405020304" pitchFamily="18" charset="0"/>
                <a:cs typeface="Times New Roman" panose="02020603050405020304" pitchFamily="18" charset="0"/>
              </a:rPr>
              <a:t>INTERROGATIVE and NEGATIVE SENTENCES: ANY</a:t>
            </a:r>
            <a:br>
              <a:rPr lang="it-IT" sz="2800" b="1" dirty="0">
                <a:solidFill>
                  <a:srgbClr val="FFC000"/>
                </a:solidFill>
                <a:latin typeface="Times New Roman" panose="02020603050405020304" pitchFamily="18" charset="0"/>
                <a:cs typeface="Times New Roman" panose="02020603050405020304" pitchFamily="18" charset="0"/>
              </a:rPr>
            </a:br>
            <a:r>
              <a:rPr lang="it-IT" sz="2800" b="1" dirty="0">
                <a:solidFill>
                  <a:srgbClr val="FFC000"/>
                </a:solidFill>
                <a:latin typeface="Times New Roman" panose="02020603050405020304" pitchFamily="18" charset="0"/>
                <a:cs typeface="Times New Roman" panose="02020603050405020304" pitchFamily="18" charset="0"/>
              </a:rPr>
              <a:t>For </a:t>
            </a:r>
            <a:r>
              <a:rPr lang="it-IT" sz="2800" b="1" dirty="0" err="1">
                <a:solidFill>
                  <a:srgbClr val="FFC000"/>
                </a:solidFill>
                <a:latin typeface="Times New Roman" panose="02020603050405020304" pitchFamily="18" charset="0"/>
                <a:cs typeface="Times New Roman" panose="02020603050405020304" pitchFamily="18" charset="0"/>
              </a:rPr>
              <a:t>example</a:t>
            </a:r>
            <a:r>
              <a:rPr lang="it-IT" sz="2800" b="1" dirty="0">
                <a:solidFill>
                  <a:srgbClr val="FFC000"/>
                </a:solidFill>
                <a:latin typeface="Times New Roman" panose="02020603050405020304" pitchFamily="18" charset="0"/>
                <a:cs typeface="Times New Roman" panose="02020603050405020304" pitchFamily="18" charset="0"/>
              </a:rPr>
              <a:t>:</a:t>
            </a:r>
            <a:br>
              <a:rPr lang="it-IT" sz="2800" b="1" dirty="0">
                <a:solidFill>
                  <a:srgbClr val="FFC000"/>
                </a:solidFill>
                <a:latin typeface="Times New Roman" panose="02020603050405020304" pitchFamily="18" charset="0"/>
                <a:cs typeface="Times New Roman" panose="02020603050405020304" pitchFamily="18" charset="0"/>
              </a:rPr>
            </a:br>
            <a:r>
              <a:rPr lang="it-IT" sz="2800" b="1" dirty="0" err="1">
                <a:solidFill>
                  <a:srgbClr val="FFC000"/>
                </a:solidFill>
                <a:latin typeface="Times New Roman" panose="02020603050405020304" pitchFamily="18" charset="0"/>
                <a:cs typeface="Times New Roman" panose="02020603050405020304" pitchFamily="18" charset="0"/>
              </a:rPr>
              <a:t>T</a:t>
            </a:r>
            <a:r>
              <a:rPr lang="it-IT" sz="2755" dirty="0" err="1">
                <a:solidFill>
                  <a:schemeClr val="tx1"/>
                </a:solidFill>
                <a:latin typeface="Times New Roman" panose="02020603050405020304" pitchFamily="18" charset="0"/>
                <a:cs typeface="Times New Roman" panose="02020603050405020304" pitchFamily="18" charset="0"/>
              </a:rPr>
              <a:t>here</a:t>
            </a:r>
            <a:r>
              <a:rPr lang="it-IT" sz="2755" dirty="0">
                <a:solidFill>
                  <a:schemeClr val="tx1"/>
                </a:solidFill>
                <a:latin typeface="Times New Roman" panose="02020603050405020304" pitchFamily="18" charset="0"/>
                <a:cs typeface="Times New Roman" panose="02020603050405020304" pitchFamily="18" charset="0"/>
              </a:rPr>
              <a:t> </a:t>
            </a:r>
            <a:r>
              <a:rPr lang="it-IT" sz="2755" dirty="0" err="1">
                <a:solidFill>
                  <a:schemeClr val="tx1"/>
                </a:solidFill>
                <a:latin typeface="Times New Roman" panose="02020603050405020304" pitchFamily="18" charset="0"/>
                <a:cs typeface="Times New Roman" panose="02020603050405020304" pitchFamily="18" charset="0"/>
              </a:rPr>
              <a:t>aren’t</a:t>
            </a:r>
            <a:r>
              <a:rPr lang="it-IT" sz="2755" dirty="0">
                <a:solidFill>
                  <a:schemeClr val="tx1"/>
                </a:solidFill>
                <a:latin typeface="Times New Roman" panose="02020603050405020304" pitchFamily="18" charset="0"/>
                <a:cs typeface="Times New Roman" panose="02020603050405020304" pitchFamily="18" charset="0"/>
              </a:rPr>
              <a:t> ……</a:t>
            </a:r>
            <a:r>
              <a:rPr lang="it-IT" sz="2755" dirty="0" err="1">
                <a:solidFill>
                  <a:schemeClr val="tx1"/>
                </a:solidFill>
                <a:latin typeface="Times New Roman" panose="02020603050405020304" pitchFamily="18" charset="0"/>
                <a:cs typeface="Times New Roman" panose="02020603050405020304" pitchFamily="18" charset="0"/>
              </a:rPr>
              <a:t>carrots</a:t>
            </a:r>
            <a:r>
              <a:rPr lang="it-IT" sz="2755" dirty="0">
                <a:solidFill>
                  <a:schemeClr val="tx1"/>
                </a:solidFill>
                <a:latin typeface="Times New Roman" panose="02020603050405020304" pitchFamily="18" charset="0"/>
                <a:cs typeface="Times New Roman" panose="02020603050405020304" pitchFamily="18" charset="0"/>
              </a:rPr>
              <a:t> in the </a:t>
            </a:r>
            <a:r>
              <a:rPr lang="it-IT" sz="2755" dirty="0" err="1">
                <a:solidFill>
                  <a:schemeClr val="tx1"/>
                </a:solidFill>
                <a:latin typeface="Times New Roman" panose="02020603050405020304" pitchFamily="18" charset="0"/>
                <a:cs typeface="Times New Roman" panose="02020603050405020304" pitchFamily="18" charset="0"/>
              </a:rPr>
              <a:t>fridge</a:t>
            </a:r>
            <a:r>
              <a:rPr lang="it-IT" sz="2755" dirty="0">
                <a:solidFill>
                  <a:schemeClr val="tx1"/>
                </a:solidFill>
                <a:latin typeface="Times New Roman" panose="02020603050405020304" pitchFamily="18" charset="0"/>
                <a:cs typeface="Times New Roman" panose="02020603050405020304" pitchFamily="18" charset="0"/>
              </a:rPr>
              <a:t>.</a:t>
            </a:r>
            <a:br>
              <a:rPr lang="it-IT" sz="2755" dirty="0">
                <a:solidFill>
                  <a:schemeClr val="tx1"/>
                </a:solidFill>
                <a:latin typeface="Times New Roman" panose="02020603050405020304" pitchFamily="18" charset="0"/>
                <a:cs typeface="Times New Roman" panose="02020603050405020304" pitchFamily="18" charset="0"/>
              </a:rPr>
            </a:br>
            <a:r>
              <a:rPr lang="it-IT" sz="2755" dirty="0" err="1">
                <a:solidFill>
                  <a:schemeClr val="tx1"/>
                </a:solidFill>
                <a:latin typeface="Times New Roman" panose="02020603050405020304" pitchFamily="18" charset="0"/>
                <a:cs typeface="Times New Roman" panose="02020603050405020304" pitchFamily="18" charset="0"/>
              </a:rPr>
              <a:t>Is</a:t>
            </a:r>
            <a:r>
              <a:rPr lang="it-IT" sz="2755" dirty="0">
                <a:solidFill>
                  <a:schemeClr val="tx1"/>
                </a:solidFill>
                <a:latin typeface="Times New Roman" panose="02020603050405020304" pitchFamily="18" charset="0"/>
                <a:cs typeface="Times New Roman" panose="02020603050405020304" pitchFamily="18" charset="0"/>
              </a:rPr>
              <a:t> </a:t>
            </a:r>
            <a:r>
              <a:rPr lang="it-IT" sz="2755" dirty="0" err="1">
                <a:solidFill>
                  <a:schemeClr val="tx1"/>
                </a:solidFill>
                <a:latin typeface="Times New Roman" panose="02020603050405020304" pitchFamily="18" charset="0"/>
                <a:cs typeface="Times New Roman" panose="02020603050405020304" pitchFamily="18" charset="0"/>
              </a:rPr>
              <a:t>there</a:t>
            </a:r>
            <a:r>
              <a:rPr lang="it-IT" sz="2755" dirty="0">
                <a:solidFill>
                  <a:schemeClr val="tx1"/>
                </a:solidFill>
                <a:latin typeface="Times New Roman" panose="02020603050405020304" pitchFamily="18" charset="0"/>
                <a:cs typeface="Times New Roman" panose="02020603050405020304" pitchFamily="18" charset="0"/>
              </a:rPr>
              <a:t>……</a:t>
            </a:r>
            <a:r>
              <a:rPr lang="it-IT" sz="2755" dirty="0" err="1">
                <a:solidFill>
                  <a:schemeClr val="tx1"/>
                </a:solidFill>
                <a:latin typeface="Times New Roman" panose="02020603050405020304" pitchFamily="18" charset="0"/>
                <a:cs typeface="Times New Roman" panose="02020603050405020304" pitchFamily="18" charset="0"/>
              </a:rPr>
              <a:t>milk</a:t>
            </a:r>
            <a:r>
              <a:rPr lang="it-IT" sz="2755" dirty="0">
                <a:solidFill>
                  <a:schemeClr val="tx1"/>
                </a:solidFill>
                <a:latin typeface="Times New Roman" panose="02020603050405020304" pitchFamily="18" charset="0"/>
                <a:cs typeface="Times New Roman" panose="02020603050405020304" pitchFamily="18" charset="0"/>
              </a:rPr>
              <a:t> on the </a:t>
            </a:r>
            <a:r>
              <a:rPr lang="it-IT" sz="2755" dirty="0" err="1">
                <a:solidFill>
                  <a:schemeClr val="tx1"/>
                </a:solidFill>
                <a:latin typeface="Times New Roman" panose="02020603050405020304" pitchFamily="18" charset="0"/>
                <a:cs typeface="Times New Roman" panose="02020603050405020304" pitchFamily="18" charset="0"/>
              </a:rPr>
              <a:t>table</a:t>
            </a:r>
            <a:r>
              <a:rPr lang="it-IT" sz="2755" dirty="0">
                <a:solidFill>
                  <a:schemeClr val="tx1"/>
                </a:solidFill>
                <a:latin typeface="Times New Roman" panose="02020603050405020304" pitchFamily="18" charset="0"/>
                <a:cs typeface="Times New Roman" panose="02020603050405020304" pitchFamily="18" charset="0"/>
              </a:rPr>
              <a:t>?</a:t>
            </a:r>
            <a:br>
              <a:rPr lang="it-IT" sz="2755" dirty="0">
                <a:solidFill>
                  <a:schemeClr val="tx1"/>
                </a:solidFill>
                <a:latin typeface="Times New Roman" panose="02020603050405020304" pitchFamily="18" charset="0"/>
                <a:cs typeface="Times New Roman" panose="02020603050405020304" pitchFamily="18" charset="0"/>
              </a:rPr>
            </a:br>
            <a:br>
              <a:rPr lang="it-IT" sz="2755" dirty="0">
                <a:solidFill>
                  <a:schemeClr val="tx1"/>
                </a:solidFill>
                <a:latin typeface="Times New Roman" panose="02020603050405020304" pitchFamily="18" charset="0"/>
                <a:cs typeface="Times New Roman" panose="02020603050405020304" pitchFamily="18" charset="0"/>
              </a:rPr>
            </a:br>
            <a:endParaRPr lang="it-IT" sz="2755" dirty="0">
              <a:solidFill>
                <a:schemeClr val="tx1"/>
              </a:solidFill>
              <a:latin typeface="Times New Roman" panose="02020603050405020304" pitchFamily="18" charset="0"/>
              <a:cs typeface="Times New Roman" panose="02020603050405020304" pitchFamily="18" charset="0"/>
            </a:endParaRPr>
          </a:p>
        </p:txBody>
      </p:sp>
      <p:pic>
        <p:nvPicPr>
          <p:cNvPr id="6"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132996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62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1" y="452718"/>
            <a:ext cx="9404723" cy="5144518"/>
          </a:xfrm>
        </p:spPr>
        <p:txBody>
          <a:bodyPr/>
          <a:lstStyle/>
          <a:p>
            <a:r>
              <a:rPr lang="it-IT" sz="3600" dirty="0">
                <a:latin typeface="Times New Roman" panose="02020603050405020304" pitchFamily="18" charset="0"/>
                <a:cs typeface="Times New Roman" panose="02020603050405020304" pitchFamily="18" charset="0"/>
              </a:rPr>
              <a:t>Copy on </a:t>
            </a:r>
            <a:r>
              <a:rPr lang="it-IT" sz="3600" dirty="0" err="1">
                <a:latin typeface="Times New Roman" panose="02020603050405020304" pitchFamily="18" charset="0"/>
                <a:cs typeface="Times New Roman" panose="02020603050405020304" pitchFamily="18" charset="0"/>
              </a:rPr>
              <a:t>your</a:t>
            </a:r>
            <a:r>
              <a:rPr lang="it-IT" sz="3600" dirty="0">
                <a:latin typeface="Times New Roman" panose="02020603050405020304" pitchFamily="18" charset="0"/>
                <a:cs typeface="Times New Roman" panose="02020603050405020304" pitchFamily="18" charset="0"/>
              </a:rPr>
              <a:t> </a:t>
            </a:r>
            <a:r>
              <a:rPr lang="it-IT" sz="3600" dirty="0" err="1">
                <a:latin typeface="Times New Roman" panose="02020603050405020304" pitchFamily="18" charset="0"/>
                <a:cs typeface="Times New Roman" panose="02020603050405020304" pitchFamily="18" charset="0"/>
              </a:rPr>
              <a:t>copybook</a:t>
            </a:r>
            <a:br>
              <a:rPr lang="it-IT" sz="3600" dirty="0">
                <a:latin typeface="Times New Roman" panose="02020603050405020304" pitchFamily="18" charset="0"/>
                <a:cs typeface="Times New Roman" panose="02020603050405020304" pitchFamily="18" charset="0"/>
              </a:rPr>
            </a:br>
            <a:br>
              <a:rPr lang="it-IT" sz="3600" dirty="0">
                <a:latin typeface="Times New Roman" panose="02020603050405020304" pitchFamily="18" charset="0"/>
                <a:cs typeface="Times New Roman" panose="02020603050405020304" pitchFamily="18" charset="0"/>
              </a:rPr>
            </a:br>
            <a:r>
              <a:rPr lang="it-IT" sz="3600" b="1" dirty="0">
                <a:solidFill>
                  <a:srgbClr val="FFC000"/>
                </a:solidFill>
                <a:latin typeface="Times New Roman" panose="02020603050405020304" pitchFamily="18" charset="0"/>
                <a:cs typeface="Times New Roman" panose="02020603050405020304" pitchFamily="18" charset="0"/>
              </a:rPr>
              <a:t>Complete with some or </a:t>
            </a:r>
            <a:r>
              <a:rPr lang="it-IT" sz="3600" b="1" dirty="0" err="1">
                <a:solidFill>
                  <a:srgbClr val="FFC000"/>
                </a:solidFill>
                <a:latin typeface="Times New Roman" panose="02020603050405020304" pitchFamily="18" charset="0"/>
                <a:cs typeface="Times New Roman" panose="02020603050405020304" pitchFamily="18" charset="0"/>
              </a:rPr>
              <a:t>any</a:t>
            </a:r>
            <a:r>
              <a:rPr lang="it-IT" sz="3600" b="1" dirty="0">
                <a:solidFill>
                  <a:srgbClr val="FFC000"/>
                </a:solidFill>
                <a:latin typeface="Times New Roman" panose="02020603050405020304" pitchFamily="18" charset="0"/>
                <a:cs typeface="Times New Roman" panose="02020603050405020304" pitchFamily="18" charset="0"/>
              </a:rPr>
              <a:t>.</a:t>
            </a:r>
            <a:br>
              <a:rPr lang="it-IT" sz="3600" b="1" dirty="0">
                <a:solidFill>
                  <a:srgbClr val="FFC000"/>
                </a:solidFill>
                <a:latin typeface="Times New Roman" panose="02020603050405020304" pitchFamily="18" charset="0"/>
                <a:cs typeface="Times New Roman" panose="02020603050405020304" pitchFamily="18" charset="0"/>
              </a:rPr>
            </a:br>
            <a:r>
              <a:rPr lang="it-IT" sz="3600" b="1" dirty="0">
                <a:solidFill>
                  <a:srgbClr val="FFC000"/>
                </a:solidFill>
                <a:latin typeface="Times New Roman" panose="02020603050405020304" pitchFamily="18" charset="0"/>
                <a:cs typeface="Times New Roman" panose="02020603050405020304" pitchFamily="18" charset="0"/>
              </a:rPr>
              <a:t>1 </a:t>
            </a:r>
            <a:r>
              <a:rPr lang="it-IT" sz="3600" dirty="0" err="1">
                <a:latin typeface="Times New Roman" panose="02020603050405020304" pitchFamily="18" charset="0"/>
                <a:cs typeface="Times New Roman" panose="02020603050405020304" pitchFamily="18" charset="0"/>
              </a:rPr>
              <a:t>There</a:t>
            </a:r>
            <a:r>
              <a:rPr lang="it-IT" sz="3600" dirty="0">
                <a:latin typeface="Times New Roman" panose="02020603050405020304" pitchFamily="18" charset="0"/>
                <a:cs typeface="Times New Roman" panose="02020603050405020304" pitchFamily="18" charset="0"/>
              </a:rPr>
              <a:t> are …..</a:t>
            </a:r>
            <a:r>
              <a:rPr lang="it-IT" sz="3600" dirty="0" err="1">
                <a:latin typeface="Times New Roman" panose="02020603050405020304" pitchFamily="18" charset="0"/>
                <a:cs typeface="Times New Roman" panose="02020603050405020304" pitchFamily="18" charset="0"/>
              </a:rPr>
              <a:t>apples</a:t>
            </a:r>
            <a:r>
              <a:rPr lang="it-IT" sz="3600" dirty="0">
                <a:latin typeface="Times New Roman" panose="02020603050405020304" pitchFamily="18" charset="0"/>
                <a:cs typeface="Times New Roman" panose="02020603050405020304" pitchFamily="18" charset="0"/>
              </a:rPr>
              <a:t> in the </a:t>
            </a:r>
            <a:r>
              <a:rPr lang="it-IT" sz="3600" dirty="0" err="1">
                <a:latin typeface="Times New Roman" panose="02020603050405020304" pitchFamily="18" charset="0"/>
                <a:cs typeface="Times New Roman" panose="02020603050405020304" pitchFamily="18" charset="0"/>
              </a:rPr>
              <a:t>fridge</a:t>
            </a:r>
            <a:br>
              <a:rPr lang="it-IT" sz="3600" dirty="0">
                <a:latin typeface="Times New Roman" panose="02020603050405020304" pitchFamily="18" charset="0"/>
                <a:cs typeface="Times New Roman" panose="02020603050405020304" pitchFamily="18" charset="0"/>
              </a:rPr>
            </a:br>
            <a:r>
              <a:rPr lang="it-IT" sz="3600" dirty="0">
                <a:latin typeface="Times New Roman" panose="02020603050405020304" pitchFamily="18" charset="0"/>
                <a:cs typeface="Times New Roman" panose="02020603050405020304" pitchFamily="18" charset="0"/>
              </a:rPr>
              <a:t>2 </a:t>
            </a:r>
            <a:r>
              <a:rPr lang="it-IT" sz="3600" dirty="0" err="1">
                <a:latin typeface="Times New Roman" panose="02020603050405020304" pitchFamily="18" charset="0"/>
                <a:cs typeface="Times New Roman" panose="02020603050405020304" pitchFamily="18" charset="0"/>
              </a:rPr>
              <a:t>There</a:t>
            </a:r>
            <a:r>
              <a:rPr lang="it-IT" sz="3600" dirty="0">
                <a:latin typeface="Times New Roman" panose="02020603050405020304" pitchFamily="18" charset="0"/>
                <a:cs typeface="Times New Roman" panose="02020603050405020304" pitchFamily="18" charset="0"/>
              </a:rPr>
              <a:t> </a:t>
            </a:r>
            <a:r>
              <a:rPr lang="it-IT" sz="3600" dirty="0" err="1">
                <a:latin typeface="Times New Roman" panose="02020603050405020304" pitchFamily="18" charset="0"/>
                <a:cs typeface="Times New Roman" panose="02020603050405020304" pitchFamily="18" charset="0"/>
              </a:rPr>
              <a:t>aren’t</a:t>
            </a:r>
            <a:r>
              <a:rPr lang="it-IT" sz="3600" dirty="0">
                <a:latin typeface="Times New Roman" panose="02020603050405020304" pitchFamily="18" charset="0"/>
                <a:cs typeface="Times New Roman" panose="02020603050405020304" pitchFamily="18" charset="0"/>
              </a:rPr>
              <a:t>…….. </a:t>
            </a:r>
            <a:r>
              <a:rPr lang="it-IT" sz="3600" dirty="0" err="1">
                <a:latin typeface="Times New Roman" panose="02020603050405020304" pitchFamily="18" charset="0"/>
                <a:cs typeface="Times New Roman" panose="02020603050405020304" pitchFamily="18" charset="0"/>
              </a:rPr>
              <a:t>buiscuits</a:t>
            </a:r>
            <a:br>
              <a:rPr lang="it-IT" sz="3600" dirty="0">
                <a:latin typeface="Times New Roman" panose="02020603050405020304" pitchFamily="18" charset="0"/>
                <a:cs typeface="Times New Roman" panose="02020603050405020304" pitchFamily="18" charset="0"/>
              </a:rPr>
            </a:br>
            <a:r>
              <a:rPr lang="it-IT" sz="3600" dirty="0">
                <a:latin typeface="Times New Roman" panose="02020603050405020304" pitchFamily="18" charset="0"/>
                <a:cs typeface="Times New Roman" panose="02020603050405020304" pitchFamily="18" charset="0"/>
              </a:rPr>
              <a:t>3 </a:t>
            </a:r>
            <a:r>
              <a:rPr lang="it-IT" sz="3600" dirty="0" err="1">
                <a:latin typeface="Times New Roman" panose="02020603050405020304" pitchFamily="18" charset="0"/>
                <a:cs typeface="Times New Roman" panose="02020603050405020304" pitchFamily="18" charset="0"/>
              </a:rPr>
              <a:t>There</a:t>
            </a:r>
            <a:r>
              <a:rPr lang="it-IT" sz="3600" dirty="0">
                <a:latin typeface="Times New Roman" panose="02020603050405020304" pitchFamily="18" charset="0"/>
                <a:cs typeface="Times New Roman" panose="02020603050405020304" pitchFamily="18" charset="0"/>
              </a:rPr>
              <a:t> are…….</a:t>
            </a:r>
            <a:r>
              <a:rPr lang="it-IT" sz="3600" dirty="0" err="1">
                <a:latin typeface="Times New Roman" panose="02020603050405020304" pitchFamily="18" charset="0"/>
                <a:cs typeface="Times New Roman" panose="02020603050405020304" pitchFamily="18" charset="0"/>
              </a:rPr>
              <a:t>pens</a:t>
            </a:r>
            <a:r>
              <a:rPr lang="it-IT" sz="3600" dirty="0">
                <a:latin typeface="Times New Roman" panose="02020603050405020304" pitchFamily="18" charset="0"/>
                <a:cs typeface="Times New Roman" panose="02020603050405020304" pitchFamily="18" charset="0"/>
              </a:rPr>
              <a:t> in </a:t>
            </a:r>
            <a:r>
              <a:rPr lang="it-IT" sz="3600" dirty="0" err="1">
                <a:latin typeface="Times New Roman" panose="02020603050405020304" pitchFamily="18" charset="0"/>
                <a:cs typeface="Times New Roman" panose="02020603050405020304" pitchFamily="18" charset="0"/>
              </a:rPr>
              <a:t>your</a:t>
            </a:r>
            <a:r>
              <a:rPr lang="it-IT" sz="3600" dirty="0">
                <a:latin typeface="Times New Roman" panose="02020603050405020304" pitchFamily="18" charset="0"/>
                <a:cs typeface="Times New Roman" panose="02020603050405020304" pitchFamily="18" charset="0"/>
              </a:rPr>
              <a:t> </a:t>
            </a:r>
            <a:r>
              <a:rPr lang="it-IT" sz="3600" dirty="0" err="1">
                <a:latin typeface="Times New Roman" panose="02020603050405020304" pitchFamily="18" charset="0"/>
                <a:cs typeface="Times New Roman" panose="02020603050405020304" pitchFamily="18" charset="0"/>
              </a:rPr>
              <a:t>pencil</a:t>
            </a:r>
            <a:r>
              <a:rPr lang="it-IT" sz="3600" dirty="0">
                <a:latin typeface="Times New Roman" panose="02020603050405020304" pitchFamily="18" charset="0"/>
                <a:cs typeface="Times New Roman" panose="02020603050405020304" pitchFamily="18" charset="0"/>
              </a:rPr>
              <a:t>-case.</a:t>
            </a:r>
            <a:br>
              <a:rPr lang="it-IT" sz="3600" dirty="0">
                <a:latin typeface="Times New Roman" panose="02020603050405020304" pitchFamily="18" charset="0"/>
                <a:cs typeface="Times New Roman" panose="02020603050405020304" pitchFamily="18" charset="0"/>
              </a:rPr>
            </a:br>
            <a:r>
              <a:rPr lang="it-IT" sz="3600" dirty="0">
                <a:latin typeface="Times New Roman" panose="02020603050405020304" pitchFamily="18" charset="0"/>
                <a:cs typeface="Times New Roman" panose="02020603050405020304" pitchFamily="18" charset="0"/>
              </a:rPr>
              <a:t>4 </a:t>
            </a:r>
            <a:r>
              <a:rPr lang="it-IT" sz="3600" dirty="0" err="1">
                <a:latin typeface="Times New Roman" panose="02020603050405020304" pitchFamily="18" charset="0"/>
                <a:cs typeface="Times New Roman" panose="02020603050405020304" pitchFamily="18" charset="0"/>
              </a:rPr>
              <a:t>There</a:t>
            </a:r>
            <a:r>
              <a:rPr lang="it-IT" sz="3600" dirty="0">
                <a:latin typeface="Times New Roman" panose="02020603050405020304" pitchFamily="18" charset="0"/>
                <a:cs typeface="Times New Roman" panose="02020603050405020304" pitchFamily="18" charset="0"/>
              </a:rPr>
              <a:t> </a:t>
            </a:r>
            <a:r>
              <a:rPr lang="it-IT" sz="3600" dirty="0" err="1">
                <a:latin typeface="Times New Roman" panose="02020603050405020304" pitchFamily="18" charset="0"/>
                <a:cs typeface="Times New Roman" panose="02020603050405020304" pitchFamily="18" charset="0"/>
              </a:rPr>
              <a:t>isn’t</a:t>
            </a:r>
            <a:r>
              <a:rPr lang="it-IT" sz="3600" dirty="0">
                <a:latin typeface="Times New Roman" panose="02020603050405020304" pitchFamily="18" charset="0"/>
                <a:cs typeface="Times New Roman" panose="02020603050405020304" pitchFamily="18" charset="0"/>
              </a:rPr>
              <a:t> ……..</a:t>
            </a:r>
            <a:r>
              <a:rPr lang="it-IT" sz="3600" dirty="0" err="1">
                <a:latin typeface="Times New Roman" panose="02020603050405020304" pitchFamily="18" charset="0"/>
                <a:cs typeface="Times New Roman" panose="02020603050405020304" pitchFamily="18" charset="0"/>
              </a:rPr>
              <a:t>ice-cream</a:t>
            </a:r>
            <a:r>
              <a:rPr lang="it-IT" sz="3600" dirty="0">
                <a:latin typeface="Times New Roman" panose="02020603050405020304" pitchFamily="18" charset="0"/>
                <a:cs typeface="Times New Roman" panose="02020603050405020304" pitchFamily="18" charset="0"/>
              </a:rPr>
              <a:t> in the </a:t>
            </a:r>
            <a:r>
              <a:rPr lang="it-IT" sz="3600" dirty="0" err="1">
                <a:latin typeface="Times New Roman" panose="02020603050405020304" pitchFamily="18" charset="0"/>
                <a:cs typeface="Times New Roman" panose="02020603050405020304" pitchFamily="18" charset="0"/>
              </a:rPr>
              <a:t>fridge</a:t>
            </a:r>
            <a:r>
              <a:rPr lang="it-IT" sz="3600" dirty="0">
                <a:latin typeface="Times New Roman" panose="02020603050405020304" pitchFamily="18" charset="0"/>
                <a:cs typeface="Times New Roman" panose="02020603050405020304" pitchFamily="18" charset="0"/>
              </a:rPr>
              <a:t>.</a:t>
            </a:r>
            <a:br>
              <a:rPr lang="it-IT" sz="3600" dirty="0">
                <a:latin typeface="Times New Roman" panose="02020603050405020304" pitchFamily="18" charset="0"/>
                <a:cs typeface="Times New Roman" panose="02020603050405020304" pitchFamily="18" charset="0"/>
              </a:rPr>
            </a:br>
            <a:r>
              <a:rPr lang="it-IT" sz="3600" dirty="0">
                <a:latin typeface="Times New Roman" panose="02020603050405020304" pitchFamily="18" charset="0"/>
                <a:cs typeface="Times New Roman" panose="02020603050405020304" pitchFamily="18" charset="0"/>
              </a:rPr>
              <a:t>5 </a:t>
            </a:r>
            <a:r>
              <a:rPr lang="it-IT" sz="3600" dirty="0" err="1">
                <a:latin typeface="Times New Roman" panose="02020603050405020304" pitchFamily="18" charset="0"/>
                <a:cs typeface="Times New Roman" panose="02020603050405020304" pitchFamily="18" charset="0"/>
              </a:rPr>
              <a:t>Would</a:t>
            </a:r>
            <a:r>
              <a:rPr lang="it-IT" sz="3600" dirty="0">
                <a:latin typeface="Times New Roman" panose="02020603050405020304" pitchFamily="18" charset="0"/>
                <a:cs typeface="Times New Roman" panose="02020603050405020304" pitchFamily="18" charset="0"/>
              </a:rPr>
              <a:t> </a:t>
            </a:r>
            <a:r>
              <a:rPr lang="it-IT" sz="3600" dirty="0" err="1">
                <a:latin typeface="Times New Roman" panose="02020603050405020304" pitchFamily="18" charset="0"/>
                <a:cs typeface="Times New Roman" panose="02020603050405020304" pitchFamily="18" charset="0"/>
              </a:rPr>
              <a:t>you</a:t>
            </a:r>
            <a:r>
              <a:rPr lang="it-IT" sz="3600" dirty="0">
                <a:latin typeface="Times New Roman" panose="02020603050405020304" pitchFamily="18" charset="0"/>
                <a:cs typeface="Times New Roman" panose="02020603050405020304" pitchFamily="18" charset="0"/>
              </a:rPr>
              <a:t> </a:t>
            </a:r>
            <a:r>
              <a:rPr lang="it-IT" sz="3600" dirty="0" err="1">
                <a:latin typeface="Times New Roman" panose="02020603050405020304" pitchFamily="18" charset="0"/>
                <a:cs typeface="Times New Roman" panose="02020603050405020304" pitchFamily="18" charset="0"/>
              </a:rPr>
              <a:t>like</a:t>
            </a:r>
            <a:r>
              <a:rPr lang="it-IT" sz="3600" dirty="0">
                <a:latin typeface="Times New Roman" panose="02020603050405020304" pitchFamily="18" charset="0"/>
                <a:cs typeface="Times New Roman" panose="02020603050405020304" pitchFamily="18" charset="0"/>
              </a:rPr>
              <a:t>…..</a:t>
            </a:r>
            <a:r>
              <a:rPr lang="it-IT" sz="3600" dirty="0" err="1">
                <a:latin typeface="Times New Roman" panose="02020603050405020304" pitchFamily="18" charset="0"/>
                <a:cs typeface="Times New Roman" panose="02020603050405020304" pitchFamily="18" charset="0"/>
              </a:rPr>
              <a:t>cheese</a:t>
            </a:r>
            <a:r>
              <a:rPr lang="it-IT" sz="3600" dirty="0">
                <a:latin typeface="Times New Roman" panose="02020603050405020304" pitchFamily="18" charset="0"/>
                <a:cs typeface="Times New Roman" panose="02020603050405020304" pitchFamily="18" charset="0"/>
              </a:rPr>
              <a:t>?</a:t>
            </a:r>
            <a:br>
              <a:rPr lang="it-IT" sz="3600" dirty="0">
                <a:latin typeface="Times New Roman" panose="02020603050405020304" pitchFamily="18" charset="0"/>
                <a:cs typeface="Times New Roman" panose="02020603050405020304" pitchFamily="18" charset="0"/>
              </a:rPr>
            </a:br>
            <a:r>
              <a:rPr lang="it-IT" sz="3600" dirty="0">
                <a:latin typeface="Times New Roman" panose="02020603050405020304" pitchFamily="18" charset="0"/>
                <a:cs typeface="Times New Roman" panose="02020603050405020304" pitchFamily="18" charset="0"/>
              </a:rPr>
              <a:t>6 </a:t>
            </a:r>
            <a:r>
              <a:rPr lang="it-IT" sz="3600" dirty="0" err="1">
                <a:latin typeface="Times New Roman" panose="02020603050405020304" pitchFamily="18" charset="0"/>
                <a:cs typeface="Times New Roman" panose="02020603050405020304" pitchFamily="18" charset="0"/>
              </a:rPr>
              <a:t>There</a:t>
            </a:r>
            <a:r>
              <a:rPr lang="it-IT" sz="3600" dirty="0">
                <a:latin typeface="Times New Roman" panose="02020603050405020304" pitchFamily="18" charset="0"/>
                <a:cs typeface="Times New Roman" panose="02020603050405020304" pitchFamily="18" charset="0"/>
              </a:rPr>
              <a:t> </a:t>
            </a:r>
            <a:r>
              <a:rPr lang="it-IT" sz="3600" dirty="0" err="1">
                <a:latin typeface="Times New Roman" panose="02020603050405020304" pitchFamily="18" charset="0"/>
                <a:cs typeface="Times New Roman" panose="02020603050405020304" pitchFamily="18" charset="0"/>
              </a:rPr>
              <a:t>aren’t</a:t>
            </a:r>
            <a:r>
              <a:rPr lang="it-IT" sz="3600" dirty="0">
                <a:latin typeface="Times New Roman" panose="02020603050405020304" pitchFamily="18" charset="0"/>
                <a:cs typeface="Times New Roman" panose="02020603050405020304" pitchFamily="18" charset="0"/>
              </a:rPr>
              <a:t> …..books on </a:t>
            </a:r>
            <a:r>
              <a:rPr lang="it-IT" sz="3600" dirty="0" err="1">
                <a:latin typeface="Times New Roman" panose="02020603050405020304" pitchFamily="18" charset="0"/>
                <a:cs typeface="Times New Roman" panose="02020603050405020304" pitchFamily="18" charset="0"/>
              </a:rPr>
              <a:t>your</a:t>
            </a:r>
            <a:r>
              <a:rPr lang="it-IT" sz="3600" dirty="0">
                <a:latin typeface="Times New Roman" panose="02020603050405020304" pitchFamily="18" charset="0"/>
                <a:cs typeface="Times New Roman" panose="02020603050405020304" pitchFamily="18" charset="0"/>
              </a:rPr>
              <a:t> desk</a:t>
            </a:r>
          </a:p>
        </p:txBody>
      </p:sp>
    </p:spTree>
    <p:extLst>
      <p:ext uri="{BB962C8B-B14F-4D97-AF65-F5344CB8AC3E}">
        <p14:creationId xmlns:p14="http://schemas.microsoft.com/office/powerpoint/2010/main" val="1144518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b="1" dirty="0">
                <a:solidFill>
                  <a:srgbClr val="FFC000"/>
                </a:solidFill>
                <a:latin typeface="Times New Roman" panose="02020603050405020304" pitchFamily="18" charset="0"/>
                <a:cs typeface="Times New Roman" panose="02020603050405020304" pitchFamily="18" charset="0"/>
              </a:rPr>
              <a:t>Complete the </a:t>
            </a:r>
            <a:r>
              <a:rPr lang="it-IT" sz="3600" b="1" dirty="0" err="1">
                <a:solidFill>
                  <a:srgbClr val="FFC000"/>
                </a:solidFill>
                <a:latin typeface="Times New Roman" panose="02020603050405020304" pitchFamily="18" charset="0"/>
                <a:cs typeface="Times New Roman" panose="02020603050405020304" pitchFamily="18" charset="0"/>
              </a:rPr>
              <a:t>dialogue</a:t>
            </a:r>
            <a:r>
              <a:rPr lang="it-IT" sz="3600" b="1" dirty="0">
                <a:solidFill>
                  <a:srgbClr val="FFC000"/>
                </a:solidFill>
                <a:latin typeface="Times New Roman" panose="02020603050405020304" pitchFamily="18" charset="0"/>
                <a:cs typeface="Times New Roman" panose="02020603050405020304" pitchFamily="18" charset="0"/>
              </a:rPr>
              <a:t> with a/an, some or </a:t>
            </a:r>
            <a:r>
              <a:rPr lang="it-IT" sz="3600" b="1" dirty="0" err="1">
                <a:solidFill>
                  <a:srgbClr val="FFC000"/>
                </a:solidFill>
                <a:latin typeface="Times New Roman" panose="02020603050405020304" pitchFamily="18" charset="0"/>
                <a:cs typeface="Times New Roman" panose="02020603050405020304" pitchFamily="18" charset="0"/>
              </a:rPr>
              <a:t>any</a:t>
            </a:r>
            <a:r>
              <a:rPr lang="it-IT" sz="3600" b="1" dirty="0">
                <a:solidFill>
                  <a:srgbClr val="FFC000"/>
                </a:solidFill>
                <a:latin typeface="Times New Roman" panose="02020603050405020304" pitchFamily="18" charset="0"/>
                <a:cs typeface="Times New Roman" panose="02020603050405020304" pitchFamily="18" charset="0"/>
              </a:rPr>
              <a:t>. </a:t>
            </a:r>
            <a:r>
              <a:rPr lang="it-IT" sz="3600" b="1" dirty="0" err="1">
                <a:solidFill>
                  <a:srgbClr val="FFC000"/>
                </a:solidFill>
                <a:latin typeface="Times New Roman" panose="02020603050405020304" pitchFamily="18" charset="0"/>
                <a:cs typeface="Times New Roman" panose="02020603050405020304" pitchFamily="18" charset="0"/>
              </a:rPr>
              <a:t>Then</a:t>
            </a:r>
            <a:r>
              <a:rPr lang="it-IT" sz="3600" b="1" dirty="0">
                <a:solidFill>
                  <a:srgbClr val="FFC000"/>
                </a:solidFill>
                <a:latin typeface="Times New Roman" panose="02020603050405020304" pitchFamily="18" charset="0"/>
                <a:cs typeface="Times New Roman" panose="02020603050405020304" pitchFamily="18" charset="0"/>
              </a:rPr>
              <a:t> </a:t>
            </a:r>
            <a:r>
              <a:rPr lang="it-IT" sz="3600" b="1" dirty="0" err="1">
                <a:solidFill>
                  <a:srgbClr val="FFC000"/>
                </a:solidFill>
                <a:latin typeface="Times New Roman" panose="02020603050405020304" pitchFamily="18" charset="0"/>
                <a:cs typeface="Times New Roman" panose="02020603050405020304" pitchFamily="18" charset="0"/>
              </a:rPr>
              <a:t>read</a:t>
            </a:r>
            <a:r>
              <a:rPr lang="it-IT" sz="3600" b="1" dirty="0">
                <a:solidFill>
                  <a:srgbClr val="FFC000"/>
                </a:solidFill>
                <a:latin typeface="Times New Roman" panose="02020603050405020304" pitchFamily="18" charset="0"/>
                <a:cs typeface="Times New Roman" panose="02020603050405020304" pitchFamily="18" charset="0"/>
              </a:rPr>
              <a:t> and </a:t>
            </a:r>
            <a:r>
              <a:rPr lang="it-IT" sz="3600" b="1" dirty="0" err="1">
                <a:solidFill>
                  <a:srgbClr val="FFC000"/>
                </a:solidFill>
                <a:latin typeface="Times New Roman" panose="02020603050405020304" pitchFamily="18" charset="0"/>
                <a:cs typeface="Times New Roman" panose="02020603050405020304" pitchFamily="18" charset="0"/>
              </a:rPr>
              <a:t>translate</a:t>
            </a:r>
            <a:r>
              <a:rPr lang="it-IT" sz="3600" b="1" dirty="0">
                <a:solidFill>
                  <a:srgbClr val="FFC000"/>
                </a:solidFill>
                <a:latin typeface="Times New Roman" panose="02020603050405020304" pitchFamily="18" charset="0"/>
                <a:cs typeface="Times New Roman" panose="02020603050405020304" pitchFamily="18" charset="0"/>
              </a:rPr>
              <a:t>.</a:t>
            </a:r>
            <a:br>
              <a:rPr lang="it-IT" sz="3600" b="1" dirty="0">
                <a:solidFill>
                  <a:srgbClr val="FFC000"/>
                </a:solidFill>
                <a:latin typeface="Times New Roman" panose="02020603050405020304" pitchFamily="18" charset="0"/>
                <a:cs typeface="Times New Roman" panose="02020603050405020304" pitchFamily="18" charset="0"/>
              </a:rPr>
            </a:br>
            <a:br>
              <a:rPr lang="it-IT" sz="3600" dirty="0">
                <a:latin typeface="Times New Roman" panose="02020603050405020304" pitchFamily="18" charset="0"/>
                <a:cs typeface="Times New Roman" panose="02020603050405020304" pitchFamily="18" charset="0"/>
              </a:rPr>
            </a:br>
            <a:r>
              <a:rPr lang="it-IT" sz="3600" b="1" dirty="0">
                <a:solidFill>
                  <a:schemeClr val="tx1"/>
                </a:solidFill>
                <a:latin typeface="Times New Roman" panose="02020603050405020304" pitchFamily="18" charset="0"/>
                <a:cs typeface="Times New Roman" panose="02020603050405020304" pitchFamily="18" charset="0"/>
              </a:rPr>
              <a:t>Mary:</a:t>
            </a:r>
            <a:r>
              <a:rPr lang="it-IT" sz="3600" dirty="0">
                <a:latin typeface="Times New Roman" panose="02020603050405020304" pitchFamily="18" charset="0"/>
                <a:cs typeface="Times New Roman" panose="02020603050405020304" pitchFamily="18" charset="0"/>
              </a:rPr>
              <a:t> Are </a:t>
            </a:r>
            <a:r>
              <a:rPr lang="it-IT" sz="3600" dirty="0" err="1">
                <a:latin typeface="Times New Roman" panose="02020603050405020304" pitchFamily="18" charset="0"/>
                <a:cs typeface="Times New Roman" panose="02020603050405020304" pitchFamily="18" charset="0"/>
              </a:rPr>
              <a:t>you</a:t>
            </a:r>
            <a:r>
              <a:rPr lang="it-IT" sz="3600" dirty="0">
                <a:latin typeface="Times New Roman" panose="02020603050405020304" pitchFamily="18" charset="0"/>
                <a:cs typeface="Times New Roman" panose="02020603050405020304" pitchFamily="18" charset="0"/>
              </a:rPr>
              <a:t> </a:t>
            </a:r>
            <a:r>
              <a:rPr lang="it-IT" sz="3600" dirty="0" err="1">
                <a:latin typeface="Times New Roman" panose="02020603050405020304" pitchFamily="18" charset="0"/>
                <a:cs typeface="Times New Roman" panose="02020603050405020304" pitchFamily="18" charset="0"/>
              </a:rPr>
              <a:t>hungry</a:t>
            </a:r>
            <a:r>
              <a:rPr lang="it-IT" sz="3600" dirty="0">
                <a:latin typeface="Times New Roman" panose="02020603050405020304" pitchFamily="18" charset="0"/>
                <a:cs typeface="Times New Roman" panose="02020603050405020304" pitchFamily="18" charset="0"/>
              </a:rPr>
              <a:t>, Paul? </a:t>
            </a:r>
            <a:br>
              <a:rPr lang="it-IT" sz="3600" dirty="0">
                <a:latin typeface="Times New Roman" panose="02020603050405020304" pitchFamily="18" charset="0"/>
                <a:cs typeface="Times New Roman" panose="02020603050405020304" pitchFamily="18" charset="0"/>
              </a:rPr>
            </a:br>
            <a:r>
              <a:rPr lang="it-IT" sz="3600" b="1" dirty="0">
                <a:solidFill>
                  <a:schemeClr val="tx1"/>
                </a:solidFill>
                <a:latin typeface="Times New Roman" panose="02020603050405020304" pitchFamily="18" charset="0"/>
                <a:cs typeface="Times New Roman" panose="02020603050405020304" pitchFamily="18" charset="0"/>
              </a:rPr>
              <a:t>Paul</a:t>
            </a:r>
            <a:r>
              <a:rPr lang="it-IT" sz="3600" dirty="0">
                <a:latin typeface="Times New Roman" panose="02020603050405020304" pitchFamily="18" charset="0"/>
                <a:cs typeface="Times New Roman" panose="02020603050405020304" pitchFamily="18" charset="0"/>
              </a:rPr>
              <a:t>: Yes, I </a:t>
            </a:r>
            <a:r>
              <a:rPr lang="it-IT" sz="3600" dirty="0" err="1">
                <a:latin typeface="Times New Roman" panose="02020603050405020304" pitchFamily="18" charset="0"/>
                <a:cs typeface="Times New Roman" panose="02020603050405020304" pitchFamily="18" charset="0"/>
              </a:rPr>
              <a:t>am</a:t>
            </a:r>
            <a:r>
              <a:rPr lang="it-IT" sz="3600" dirty="0">
                <a:latin typeface="Times New Roman" panose="02020603050405020304" pitchFamily="18" charset="0"/>
                <a:cs typeface="Times New Roman" panose="02020603050405020304" pitchFamily="18" charset="0"/>
              </a:rPr>
              <a:t>. </a:t>
            </a:r>
            <a:r>
              <a:rPr lang="it-IT" sz="3600" dirty="0" err="1">
                <a:latin typeface="Times New Roman" panose="02020603050405020304" pitchFamily="18" charset="0"/>
                <a:cs typeface="Times New Roman" panose="02020603050405020304" pitchFamily="18" charset="0"/>
              </a:rPr>
              <a:t>What’s</a:t>
            </a:r>
            <a:r>
              <a:rPr lang="it-IT" sz="3600" dirty="0">
                <a:latin typeface="Times New Roman" panose="02020603050405020304" pitchFamily="18" charset="0"/>
                <a:cs typeface="Times New Roman" panose="02020603050405020304" pitchFamily="18" charset="0"/>
              </a:rPr>
              <a:t> in the </a:t>
            </a:r>
            <a:r>
              <a:rPr lang="it-IT" sz="3600" dirty="0" err="1">
                <a:latin typeface="Times New Roman" panose="02020603050405020304" pitchFamily="18" charset="0"/>
                <a:cs typeface="Times New Roman" panose="02020603050405020304" pitchFamily="18" charset="0"/>
              </a:rPr>
              <a:t>fridge</a:t>
            </a:r>
            <a:r>
              <a:rPr lang="it-IT" sz="3600" dirty="0">
                <a:latin typeface="Times New Roman" panose="02020603050405020304" pitchFamily="18" charset="0"/>
                <a:cs typeface="Times New Roman" panose="02020603050405020304" pitchFamily="18" charset="0"/>
              </a:rPr>
              <a:t>?</a:t>
            </a:r>
            <a:br>
              <a:rPr lang="it-IT" sz="3600" dirty="0">
                <a:latin typeface="Times New Roman" panose="02020603050405020304" pitchFamily="18" charset="0"/>
                <a:cs typeface="Times New Roman" panose="02020603050405020304" pitchFamily="18" charset="0"/>
              </a:rPr>
            </a:br>
            <a:r>
              <a:rPr lang="it-IT" sz="3600" dirty="0">
                <a:latin typeface="Times New Roman" panose="02020603050405020304" pitchFamily="18" charset="0"/>
                <a:cs typeface="Times New Roman" panose="02020603050405020304" pitchFamily="18" charset="0"/>
              </a:rPr>
              <a:t>Mary: </a:t>
            </a:r>
            <a:r>
              <a:rPr lang="it-IT" sz="3600" dirty="0" err="1">
                <a:latin typeface="Times New Roman" panose="02020603050405020304" pitchFamily="18" charset="0"/>
                <a:cs typeface="Times New Roman" panose="02020603050405020304" pitchFamily="18" charset="0"/>
              </a:rPr>
              <a:t>There</a:t>
            </a:r>
            <a:r>
              <a:rPr lang="it-IT" sz="3600" dirty="0">
                <a:latin typeface="Times New Roman" panose="02020603050405020304" pitchFamily="18" charset="0"/>
                <a:cs typeface="Times New Roman" panose="02020603050405020304" pitchFamily="18" charset="0"/>
              </a:rPr>
              <a:t> are…..</a:t>
            </a:r>
            <a:r>
              <a:rPr lang="it-IT" sz="3600" dirty="0" err="1">
                <a:latin typeface="Times New Roman" panose="02020603050405020304" pitchFamily="18" charset="0"/>
                <a:cs typeface="Times New Roman" panose="02020603050405020304" pitchFamily="18" charset="0"/>
              </a:rPr>
              <a:t>apples</a:t>
            </a:r>
            <a:r>
              <a:rPr lang="it-IT" sz="3600" dirty="0">
                <a:latin typeface="Times New Roman" panose="02020603050405020304" pitchFamily="18" charset="0"/>
                <a:cs typeface="Times New Roman" panose="02020603050405020304" pitchFamily="18" charset="0"/>
              </a:rPr>
              <a:t> and </a:t>
            </a:r>
            <a:r>
              <a:rPr lang="it-IT" sz="3600" dirty="0" err="1">
                <a:latin typeface="Times New Roman" panose="02020603050405020304" pitchFamily="18" charset="0"/>
                <a:cs typeface="Times New Roman" panose="02020603050405020304" pitchFamily="18" charset="0"/>
              </a:rPr>
              <a:t>there</a:t>
            </a:r>
            <a:r>
              <a:rPr lang="it-IT" sz="3600" dirty="0">
                <a:latin typeface="Times New Roman" panose="02020603050405020304" pitchFamily="18" charset="0"/>
                <a:cs typeface="Times New Roman" panose="02020603050405020304" pitchFamily="18" charset="0"/>
              </a:rPr>
              <a:t> </a:t>
            </a:r>
            <a:r>
              <a:rPr lang="it-IT" sz="3600" dirty="0" err="1">
                <a:latin typeface="Times New Roman" panose="02020603050405020304" pitchFamily="18" charset="0"/>
                <a:cs typeface="Times New Roman" panose="02020603050405020304" pitchFamily="18" charset="0"/>
              </a:rPr>
              <a:t>is</a:t>
            </a:r>
            <a:r>
              <a:rPr lang="it-IT" sz="3600" dirty="0">
                <a:latin typeface="Times New Roman" panose="02020603050405020304" pitchFamily="18" charset="0"/>
                <a:cs typeface="Times New Roman" panose="02020603050405020304" pitchFamily="18" charset="0"/>
              </a:rPr>
              <a:t> …</a:t>
            </a:r>
            <a:r>
              <a:rPr lang="it-IT" sz="3600" dirty="0" err="1">
                <a:latin typeface="Times New Roman" panose="02020603050405020304" pitchFamily="18" charset="0"/>
                <a:cs typeface="Times New Roman" panose="02020603050405020304" pitchFamily="18" charset="0"/>
              </a:rPr>
              <a:t>orange</a:t>
            </a:r>
            <a:r>
              <a:rPr lang="it-IT" sz="3600" dirty="0">
                <a:latin typeface="Times New Roman" panose="02020603050405020304" pitchFamily="18" charset="0"/>
                <a:cs typeface="Times New Roman" panose="02020603050405020304" pitchFamily="18" charset="0"/>
              </a:rPr>
              <a:t>.</a:t>
            </a:r>
            <a:br>
              <a:rPr lang="it-IT" sz="3600" dirty="0">
                <a:latin typeface="Times New Roman" panose="02020603050405020304" pitchFamily="18" charset="0"/>
                <a:cs typeface="Times New Roman" panose="02020603050405020304" pitchFamily="18" charset="0"/>
              </a:rPr>
            </a:br>
            <a:r>
              <a:rPr lang="it-IT" sz="3600" dirty="0">
                <a:latin typeface="Times New Roman" panose="02020603050405020304" pitchFamily="18" charset="0"/>
                <a:cs typeface="Times New Roman" panose="02020603050405020304" pitchFamily="18" charset="0"/>
              </a:rPr>
              <a:t>Paul: I </a:t>
            </a:r>
            <a:r>
              <a:rPr lang="it-IT" sz="3600" dirty="0" err="1">
                <a:latin typeface="Times New Roman" panose="02020603050405020304" pitchFamily="18" charset="0"/>
                <a:cs typeface="Times New Roman" panose="02020603050405020304" pitchFamily="18" charset="0"/>
              </a:rPr>
              <a:t>don’t</a:t>
            </a:r>
            <a:r>
              <a:rPr lang="it-IT" sz="3600" dirty="0">
                <a:latin typeface="Times New Roman" panose="02020603050405020304" pitchFamily="18" charset="0"/>
                <a:cs typeface="Times New Roman" panose="02020603050405020304" pitchFamily="18" charset="0"/>
              </a:rPr>
              <a:t> </a:t>
            </a:r>
            <a:r>
              <a:rPr lang="it-IT" sz="3600" dirty="0" err="1">
                <a:latin typeface="Times New Roman" panose="02020603050405020304" pitchFamily="18" charset="0"/>
                <a:cs typeface="Times New Roman" panose="02020603050405020304" pitchFamily="18" charset="0"/>
              </a:rPr>
              <a:t>like</a:t>
            </a:r>
            <a:r>
              <a:rPr lang="it-IT" sz="3600" dirty="0">
                <a:latin typeface="Times New Roman" panose="02020603050405020304" pitchFamily="18" charset="0"/>
                <a:cs typeface="Times New Roman" panose="02020603050405020304" pitchFamily="18" charset="0"/>
              </a:rPr>
              <a:t> </a:t>
            </a:r>
            <a:r>
              <a:rPr lang="it-IT" sz="3600" dirty="0" err="1">
                <a:latin typeface="Times New Roman" panose="02020603050405020304" pitchFamily="18" charset="0"/>
                <a:cs typeface="Times New Roman" panose="02020603050405020304" pitchFamily="18" charset="0"/>
              </a:rPr>
              <a:t>fruit</a:t>
            </a:r>
            <a:br>
              <a:rPr lang="it-IT" sz="3600" dirty="0">
                <a:latin typeface="Times New Roman" panose="02020603050405020304" pitchFamily="18" charset="0"/>
                <a:cs typeface="Times New Roman" panose="02020603050405020304" pitchFamily="18" charset="0"/>
              </a:rPr>
            </a:br>
            <a:r>
              <a:rPr lang="it-IT" sz="3600" dirty="0">
                <a:latin typeface="Times New Roman" panose="02020603050405020304" pitchFamily="18" charset="0"/>
                <a:cs typeface="Times New Roman" panose="02020603050405020304" pitchFamily="18" charset="0"/>
              </a:rPr>
              <a:t>Mary: </a:t>
            </a:r>
            <a:r>
              <a:rPr lang="it-IT" sz="3600" dirty="0" err="1">
                <a:latin typeface="Times New Roman" panose="02020603050405020304" pitchFamily="18" charset="0"/>
                <a:cs typeface="Times New Roman" panose="02020603050405020304" pitchFamily="18" charset="0"/>
              </a:rPr>
              <a:t>Would</a:t>
            </a:r>
            <a:r>
              <a:rPr lang="it-IT" sz="3600" dirty="0">
                <a:latin typeface="Times New Roman" panose="02020603050405020304" pitchFamily="18" charset="0"/>
                <a:cs typeface="Times New Roman" panose="02020603050405020304" pitchFamily="18" charset="0"/>
              </a:rPr>
              <a:t> </a:t>
            </a:r>
            <a:r>
              <a:rPr lang="it-IT" sz="3600" dirty="0" err="1">
                <a:latin typeface="Times New Roman" panose="02020603050405020304" pitchFamily="18" charset="0"/>
                <a:cs typeface="Times New Roman" panose="02020603050405020304" pitchFamily="18" charset="0"/>
              </a:rPr>
              <a:t>you</a:t>
            </a:r>
            <a:r>
              <a:rPr lang="it-IT" sz="3600" dirty="0">
                <a:latin typeface="Times New Roman" panose="02020603050405020304" pitchFamily="18" charset="0"/>
                <a:cs typeface="Times New Roman" panose="02020603050405020304" pitchFamily="18" charset="0"/>
              </a:rPr>
              <a:t> </a:t>
            </a:r>
            <a:r>
              <a:rPr lang="it-IT" sz="3600" dirty="0" err="1">
                <a:latin typeface="Times New Roman" panose="02020603050405020304" pitchFamily="18" charset="0"/>
                <a:cs typeface="Times New Roman" panose="02020603050405020304" pitchFamily="18" charset="0"/>
              </a:rPr>
              <a:t>like</a:t>
            </a:r>
            <a:r>
              <a:rPr lang="it-IT" sz="3600" dirty="0">
                <a:latin typeface="Times New Roman" panose="02020603050405020304" pitchFamily="18" charset="0"/>
                <a:cs typeface="Times New Roman" panose="02020603050405020304" pitchFamily="18" charset="0"/>
              </a:rPr>
              <a:t>…..</a:t>
            </a:r>
            <a:r>
              <a:rPr lang="it-IT" sz="3600" dirty="0" err="1">
                <a:latin typeface="Times New Roman" panose="02020603050405020304" pitchFamily="18" charset="0"/>
                <a:cs typeface="Times New Roman" panose="02020603050405020304" pitchFamily="18" charset="0"/>
              </a:rPr>
              <a:t>sandiwiches</a:t>
            </a:r>
            <a:r>
              <a:rPr lang="it-IT" sz="3600" dirty="0">
                <a:latin typeface="Times New Roman" panose="02020603050405020304" pitchFamily="18" charset="0"/>
                <a:cs typeface="Times New Roman" panose="02020603050405020304" pitchFamily="18" charset="0"/>
              </a:rPr>
              <a:t>?</a:t>
            </a:r>
            <a:br>
              <a:rPr lang="it-IT" sz="3600" dirty="0">
                <a:latin typeface="Times New Roman" panose="02020603050405020304" pitchFamily="18" charset="0"/>
                <a:cs typeface="Times New Roman" panose="02020603050405020304" pitchFamily="18" charset="0"/>
              </a:rPr>
            </a:br>
            <a:r>
              <a:rPr lang="it-IT" sz="3600" dirty="0">
                <a:latin typeface="Times New Roman" panose="02020603050405020304" pitchFamily="18" charset="0"/>
                <a:cs typeface="Times New Roman" panose="02020603050405020304" pitchFamily="18" charset="0"/>
              </a:rPr>
              <a:t>Paul: Yes, </a:t>
            </a:r>
            <a:r>
              <a:rPr lang="it-IT" sz="3600" dirty="0" err="1">
                <a:latin typeface="Times New Roman" panose="02020603050405020304" pitchFamily="18" charset="0"/>
                <a:cs typeface="Times New Roman" panose="02020603050405020304" pitchFamily="18" charset="0"/>
              </a:rPr>
              <a:t>please</a:t>
            </a:r>
            <a:r>
              <a:rPr lang="it-IT" sz="3600" dirty="0">
                <a:latin typeface="Times New Roman" panose="02020603050405020304" pitchFamily="18" charset="0"/>
                <a:cs typeface="Times New Roman" panose="02020603050405020304" pitchFamily="18" charset="0"/>
              </a:rPr>
              <a:t>. </a:t>
            </a:r>
            <a:r>
              <a:rPr lang="it-IT" sz="3600" dirty="0" err="1">
                <a:latin typeface="Times New Roman" panose="02020603050405020304" pitchFamily="18" charset="0"/>
                <a:cs typeface="Times New Roman" panose="02020603050405020304" pitchFamily="18" charset="0"/>
              </a:rPr>
              <a:t>Is</a:t>
            </a:r>
            <a:r>
              <a:rPr lang="it-IT" sz="3600" dirty="0">
                <a:latin typeface="Times New Roman" panose="02020603050405020304" pitchFamily="18" charset="0"/>
                <a:cs typeface="Times New Roman" panose="02020603050405020304" pitchFamily="18" charset="0"/>
              </a:rPr>
              <a:t> </a:t>
            </a:r>
            <a:r>
              <a:rPr lang="it-IT" sz="3600" dirty="0" err="1">
                <a:latin typeface="Times New Roman" panose="02020603050405020304" pitchFamily="18" charset="0"/>
                <a:cs typeface="Times New Roman" panose="02020603050405020304" pitchFamily="18" charset="0"/>
              </a:rPr>
              <a:t>there</a:t>
            </a:r>
            <a:r>
              <a:rPr lang="it-IT" sz="3600" dirty="0">
                <a:latin typeface="Times New Roman" panose="02020603050405020304" pitchFamily="18" charset="0"/>
                <a:cs typeface="Times New Roman" panose="02020603050405020304" pitchFamily="18" charset="0"/>
              </a:rPr>
              <a:t>……</a:t>
            </a:r>
            <a:r>
              <a:rPr lang="it-IT" sz="3600" dirty="0" err="1">
                <a:latin typeface="Times New Roman" panose="02020603050405020304" pitchFamily="18" charset="0"/>
                <a:cs typeface="Times New Roman" panose="02020603050405020304" pitchFamily="18" charset="0"/>
              </a:rPr>
              <a:t>meat</a:t>
            </a:r>
            <a:r>
              <a:rPr lang="it-IT" sz="3600" dirty="0">
                <a:latin typeface="Times New Roman" panose="02020603050405020304" pitchFamily="18" charset="0"/>
                <a:cs typeface="Times New Roman" panose="02020603050405020304" pitchFamily="18" charset="0"/>
              </a:rPr>
              <a:t>?</a:t>
            </a:r>
            <a:br>
              <a:rPr lang="it-IT" sz="3600" dirty="0">
                <a:latin typeface="Times New Roman" panose="02020603050405020304" pitchFamily="18" charset="0"/>
                <a:cs typeface="Times New Roman" panose="02020603050405020304" pitchFamily="18" charset="0"/>
              </a:rPr>
            </a:br>
            <a:r>
              <a:rPr lang="it-IT" sz="3600" dirty="0">
                <a:latin typeface="Times New Roman" panose="02020603050405020304" pitchFamily="18" charset="0"/>
                <a:cs typeface="Times New Roman" panose="02020603050405020304" pitchFamily="18" charset="0"/>
              </a:rPr>
              <a:t>Mary: No, </a:t>
            </a:r>
            <a:r>
              <a:rPr lang="it-IT" sz="3600" dirty="0" err="1">
                <a:latin typeface="Times New Roman" panose="02020603050405020304" pitchFamily="18" charset="0"/>
                <a:cs typeface="Times New Roman" panose="02020603050405020304" pitchFamily="18" charset="0"/>
              </a:rPr>
              <a:t>there</a:t>
            </a:r>
            <a:r>
              <a:rPr lang="it-IT" sz="3600" dirty="0">
                <a:latin typeface="Times New Roman" panose="02020603050405020304" pitchFamily="18" charset="0"/>
                <a:cs typeface="Times New Roman" panose="02020603050405020304" pitchFamily="18" charset="0"/>
              </a:rPr>
              <a:t> </a:t>
            </a:r>
            <a:r>
              <a:rPr lang="it-IT" sz="3600" dirty="0" err="1">
                <a:latin typeface="Times New Roman" panose="02020603050405020304" pitchFamily="18" charset="0"/>
                <a:cs typeface="Times New Roman" panose="02020603050405020304" pitchFamily="18" charset="0"/>
              </a:rPr>
              <a:t>isn’t</a:t>
            </a:r>
            <a:r>
              <a:rPr lang="it-IT" sz="3600" dirty="0">
                <a:latin typeface="Times New Roman" panose="02020603050405020304" pitchFamily="18" charset="0"/>
                <a:cs typeface="Times New Roman" panose="02020603050405020304" pitchFamily="18" charset="0"/>
              </a:rPr>
              <a:t> …..</a:t>
            </a:r>
            <a:r>
              <a:rPr lang="it-IT" sz="3600" dirty="0" err="1">
                <a:latin typeface="Times New Roman" panose="02020603050405020304" pitchFamily="18" charset="0"/>
                <a:cs typeface="Times New Roman" panose="02020603050405020304" pitchFamily="18" charset="0"/>
              </a:rPr>
              <a:t>meat</a:t>
            </a:r>
            <a:r>
              <a:rPr lang="it-IT" sz="3600" dirty="0">
                <a:latin typeface="Times New Roman" panose="02020603050405020304" pitchFamily="18" charset="0"/>
                <a:cs typeface="Times New Roman" panose="02020603050405020304" pitchFamily="18" charset="0"/>
              </a:rPr>
              <a:t> </a:t>
            </a:r>
            <a:r>
              <a:rPr lang="it-IT" sz="3600" dirty="0" err="1">
                <a:latin typeface="Times New Roman" panose="02020603050405020304" pitchFamily="18" charset="0"/>
                <a:cs typeface="Times New Roman" panose="02020603050405020304" pitchFamily="18" charset="0"/>
              </a:rPr>
              <a:t>but</a:t>
            </a:r>
            <a:r>
              <a:rPr lang="it-IT" sz="3600" dirty="0">
                <a:latin typeface="Times New Roman" panose="02020603050405020304" pitchFamily="18" charset="0"/>
                <a:cs typeface="Times New Roman" panose="02020603050405020304" pitchFamily="18" charset="0"/>
              </a:rPr>
              <a:t> </a:t>
            </a:r>
            <a:r>
              <a:rPr lang="it-IT" sz="3600" dirty="0" err="1">
                <a:latin typeface="Times New Roman" panose="02020603050405020304" pitchFamily="18" charset="0"/>
                <a:cs typeface="Times New Roman" panose="02020603050405020304" pitchFamily="18" charset="0"/>
              </a:rPr>
              <a:t>there</a:t>
            </a:r>
            <a:r>
              <a:rPr lang="it-IT" sz="3600" dirty="0">
                <a:latin typeface="Times New Roman" panose="02020603050405020304" pitchFamily="18" charset="0"/>
                <a:cs typeface="Times New Roman" panose="02020603050405020304" pitchFamily="18" charset="0"/>
              </a:rPr>
              <a:t> </a:t>
            </a:r>
            <a:r>
              <a:rPr lang="it-IT" sz="3600" dirty="0" err="1">
                <a:latin typeface="Times New Roman" panose="02020603050405020304" pitchFamily="18" charset="0"/>
                <a:cs typeface="Times New Roman" panose="02020603050405020304" pitchFamily="18" charset="0"/>
              </a:rPr>
              <a:t>is</a:t>
            </a:r>
            <a:r>
              <a:rPr lang="it-IT" sz="3600" dirty="0">
                <a:latin typeface="Times New Roman" panose="02020603050405020304" pitchFamily="18" charset="0"/>
                <a:cs typeface="Times New Roman" panose="02020603050405020304" pitchFamily="18" charset="0"/>
              </a:rPr>
              <a:t>….</a:t>
            </a:r>
            <a:r>
              <a:rPr lang="it-IT" sz="3600" dirty="0" err="1">
                <a:latin typeface="Times New Roman" panose="02020603050405020304" pitchFamily="18" charset="0"/>
                <a:cs typeface="Times New Roman" panose="02020603050405020304" pitchFamily="18" charset="0"/>
              </a:rPr>
              <a:t>ham</a:t>
            </a:r>
            <a:br>
              <a:rPr lang="it-IT" sz="3600" dirty="0">
                <a:latin typeface="Times New Roman" panose="02020603050405020304" pitchFamily="18" charset="0"/>
                <a:cs typeface="Times New Roman" panose="02020603050405020304" pitchFamily="18" charset="0"/>
              </a:rPr>
            </a:br>
            <a:r>
              <a:rPr lang="it-IT" sz="3600" dirty="0">
                <a:latin typeface="Times New Roman" panose="02020603050405020304" pitchFamily="18" charset="0"/>
                <a:cs typeface="Times New Roman" panose="02020603050405020304" pitchFamily="18" charset="0"/>
              </a:rPr>
              <a:t>Paul: ok! A </a:t>
            </a:r>
            <a:r>
              <a:rPr lang="it-IT" sz="3600" dirty="0" err="1">
                <a:latin typeface="Times New Roman" panose="02020603050405020304" pitchFamily="18" charset="0"/>
                <a:cs typeface="Times New Roman" panose="02020603050405020304" pitchFamily="18" charset="0"/>
              </a:rPr>
              <a:t>ham</a:t>
            </a:r>
            <a:r>
              <a:rPr lang="it-IT" sz="3600" dirty="0">
                <a:latin typeface="Times New Roman" panose="02020603050405020304" pitchFamily="18" charset="0"/>
                <a:cs typeface="Times New Roman" panose="02020603050405020304" pitchFamily="18" charset="0"/>
              </a:rPr>
              <a:t> sandwich, </a:t>
            </a:r>
            <a:r>
              <a:rPr lang="it-IT" sz="3600" dirty="0" err="1">
                <a:latin typeface="Times New Roman" panose="02020603050405020304" pitchFamily="18" charset="0"/>
                <a:cs typeface="Times New Roman" panose="02020603050405020304" pitchFamily="18" charset="0"/>
              </a:rPr>
              <a:t>please</a:t>
            </a:r>
            <a:r>
              <a:rPr lang="it-IT"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635203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482</Words>
  <Application>Microsoft Office PowerPoint</Application>
  <PresentationFormat>Widescreen</PresentationFormat>
  <Paragraphs>21</Paragraphs>
  <Slides>9</Slides>
  <Notes>1</Notes>
  <HiddenSlides>0</HiddenSlides>
  <MMClips>3</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9</vt:i4>
      </vt:variant>
    </vt:vector>
  </HeadingPairs>
  <TitlesOfParts>
    <vt:vector size="15" baseType="lpstr">
      <vt:lpstr>Arial</vt:lpstr>
      <vt:lpstr>Calibri</vt:lpstr>
      <vt:lpstr>Century Gothic</vt:lpstr>
      <vt:lpstr>Times New Roman</vt:lpstr>
      <vt:lpstr>Wingdings 3</vt:lpstr>
      <vt:lpstr>Ione</vt:lpstr>
      <vt:lpstr>Classe 4 A Italiano Arte Inglese Ed. Civica </vt:lpstr>
      <vt:lpstr>SCRIVERE UN TESTO NARRATIVO </vt:lpstr>
      <vt:lpstr>Scrivere con la mappa</vt:lpstr>
      <vt:lpstr>13 Novembre Festeggiamo la Giornata Mondiale della Gentilezza</vt:lpstr>
      <vt:lpstr>La tecnica del puntinismo</vt:lpstr>
      <vt:lpstr>PARTITEVE</vt:lpstr>
      <vt:lpstr>AFFIRMATIVE SENTENCES: SOME For example: There are some bananas. There is some fruit on the tree Use some when you offer something to someone For example Would you like some cheese? Would you like some fruit?  INTERROGATIVE and NEGATIVE SENTENCES: ANY For example: There aren’t ……carrots in the fridge. Is there……milk on the table?  </vt:lpstr>
      <vt:lpstr>Copy on your copybook  Complete with some or any. 1 There are …..apples in the fridge 2 There aren’t…….. buiscuits 3 There are…….pens in your pencil-case. 4 There isn’t ……..ice-cream in the fridge. 5 Would you like…..cheese? 6 There aren’t …..books on your desk</vt:lpstr>
      <vt:lpstr>Complete the dialogue with a/an, some or any. Then read and translate.  Mary: Are you hungry, Paul?  Paul: Yes, I am. What’s in the fridge? Mary: There are…..apples and there is …orange. Paul: I don’t like fruit Mary: Would you like…..sandiwiches? Paul: Yes, please. Is there……meat? Mary: No, there isn’t …..meat but there is….ham Paul: ok! A ham sandwich, please.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Classe 4 A Italiano Arte Inglese Ed. Civica </dc:title>
  <dc:creator>Allocca Carmela</dc:creator>
  <cp:lastModifiedBy>Allocca Carmela</cp:lastModifiedBy>
  <cp:revision>21</cp:revision>
  <dcterms:created xsi:type="dcterms:W3CDTF">2020-11-11T12:52:59Z</dcterms:created>
  <dcterms:modified xsi:type="dcterms:W3CDTF">2020-11-13T06:41:06Z</dcterms:modified>
</cp:coreProperties>
</file>