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9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57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06140-3BD0-4498-8E47-CA3F5D9DEA7E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C42A3-9B4C-48B8-B4D8-0A1EDEF1315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78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C42A3-9B4C-48B8-B4D8-0A1EDEF13150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91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C42A3-9B4C-48B8-B4D8-0A1EDEF13150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94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9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69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616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149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03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445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570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3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15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86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35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61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1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99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13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04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D20168-3CCC-415D-A1D0-D40F8D9A4120}" type="datetimeFigureOut">
              <a:rPr lang="it-IT" smtClean="0"/>
              <a:pPr/>
              <a:t>04/11/2020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3CD19B-4A3F-4ED5-9452-22FF5095836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06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5pkXqL_hRF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268761"/>
            <a:ext cx="6408712" cy="2331690"/>
          </a:xfrm>
        </p:spPr>
        <p:txBody>
          <a:bodyPr>
            <a:normAutofit fontScale="90000"/>
          </a:bodyPr>
          <a:lstStyle/>
          <a:p>
            <a:r>
              <a:rPr lang="it-IT" dirty="0"/>
              <a:t>IC 3 PONTE-SICILIANO </a:t>
            </a:r>
            <a:br>
              <a:rPr lang="it-IT" dirty="0"/>
            </a:br>
            <a:r>
              <a:rPr lang="it-IT" dirty="0"/>
              <a:t>di Pomigliano d’Arco. </a:t>
            </a:r>
            <a:br>
              <a:rPr lang="it-IT" dirty="0"/>
            </a:b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3886200"/>
            <a:ext cx="5976664" cy="17526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Italiano </a:t>
            </a:r>
          </a:p>
          <a:p>
            <a:r>
              <a:rPr lang="it-IT" dirty="0">
                <a:solidFill>
                  <a:srgbClr val="FF0000"/>
                </a:solidFill>
              </a:rPr>
              <a:t>IL VOCABOLARIO </a:t>
            </a:r>
          </a:p>
          <a:p>
            <a:pPr algn="l"/>
            <a:r>
              <a:rPr lang="it-IT" dirty="0">
                <a:solidFill>
                  <a:srgbClr val="FF0000"/>
                </a:solidFill>
              </a:rPr>
              <a:t>Ins: Feola,Sposito.                   Classi 3A  3B plesso Rodari</a:t>
            </a:r>
            <a:r>
              <a:rPr lang="it-IT" dirty="0"/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6592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664" y="1556792"/>
            <a:ext cx="590465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14356"/>
            <a:ext cx="6858048" cy="516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Cerca sul vocabolario le seguenti parole , poi per ognuna scrivi una frase. </a:t>
            </a:r>
          </a:p>
          <a:p>
            <a:pPr>
              <a:buNone/>
            </a:pPr>
            <a:r>
              <a:rPr lang="it-IT" dirty="0"/>
              <a:t> es. babbuino: scimmia africanadi media grandezza, con muso allungato, occhi cerchiati di chiaro, coda lunga;  </a:t>
            </a:r>
          </a:p>
          <a:p>
            <a:r>
              <a:rPr lang="it-IT" dirty="0"/>
              <a:t>Ieri allo zoo ho visto un babbuino. </a:t>
            </a:r>
          </a:p>
          <a:p>
            <a:pPr>
              <a:buNone/>
            </a:pPr>
            <a:r>
              <a:rPr lang="it-IT" dirty="0"/>
              <a:t>quadricipide, abbeveratoio, ninnolo, macabro , scaltro.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Sottolinea di rosso la parola che viene prima nel vocabolario e di blu la parola che viene dopo.  </a:t>
            </a:r>
          </a:p>
          <a:p>
            <a:r>
              <a:rPr lang="it-IT" dirty="0"/>
              <a:t>Sole                 cane                   barca </a:t>
            </a:r>
          </a:p>
          <a:p>
            <a:r>
              <a:rPr lang="it-IT" dirty="0"/>
              <a:t>Gatto              nave                    uccello </a:t>
            </a:r>
          </a:p>
          <a:p>
            <a:r>
              <a:rPr lang="it-IT" dirty="0"/>
              <a:t>Albero            ancora                 amico </a:t>
            </a:r>
          </a:p>
          <a:p>
            <a:r>
              <a:rPr lang="it-IT" dirty="0"/>
              <a:t>Tetto               rana                     mano </a:t>
            </a:r>
          </a:p>
          <a:p>
            <a:endParaRPr lang="it-IT" dirty="0"/>
          </a:p>
          <a:p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57562"/>
            <a:ext cx="8229600" cy="2768601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 </a:t>
            </a:r>
            <a:r>
              <a:rPr lang="it-IT" dirty="0">
                <a:solidFill>
                  <a:schemeClr val="tx1"/>
                </a:solidFill>
              </a:rPr>
              <a:t>Usare un dizionario è molto importante per avere informazioni sul </a:t>
            </a:r>
            <a:r>
              <a:rPr lang="it-IT" b="1" dirty="0">
                <a:solidFill>
                  <a:schemeClr val="tx1"/>
                </a:solidFill>
              </a:rPr>
              <a:t>significato </a:t>
            </a:r>
            <a:r>
              <a:rPr lang="it-IT" dirty="0">
                <a:solidFill>
                  <a:schemeClr val="tx1"/>
                </a:solidFill>
              </a:rPr>
              <a:t>di un termine, la corretta </a:t>
            </a:r>
            <a:r>
              <a:rPr lang="it-IT" b="1" dirty="0">
                <a:solidFill>
                  <a:schemeClr val="tx1"/>
                </a:solidFill>
              </a:rPr>
              <a:t>ortografia</a:t>
            </a:r>
            <a:r>
              <a:rPr lang="it-IT" dirty="0">
                <a:solidFill>
                  <a:schemeClr val="tx1"/>
                </a:solidFill>
              </a:rPr>
              <a:t>, la </a:t>
            </a:r>
            <a:r>
              <a:rPr lang="it-IT" b="1" dirty="0">
                <a:solidFill>
                  <a:schemeClr val="tx1"/>
                </a:solidFill>
              </a:rPr>
              <a:t>pronuncia</a:t>
            </a:r>
            <a:r>
              <a:rPr lang="it-IT" dirty="0">
                <a:solidFill>
                  <a:schemeClr val="tx1"/>
                </a:solidFill>
              </a:rPr>
              <a:t>, le caratteristiche </a:t>
            </a:r>
            <a:r>
              <a:rPr lang="it-IT" b="1" dirty="0">
                <a:solidFill>
                  <a:schemeClr val="tx1"/>
                </a:solidFill>
              </a:rPr>
              <a:t>grammaticali </a:t>
            </a:r>
            <a:r>
              <a:rPr lang="it-IT" dirty="0">
                <a:solidFill>
                  <a:schemeClr val="tx1"/>
                </a:solidFill>
              </a:rPr>
              <a:t>ed arricchire il proprio lessico</a:t>
            </a:r>
            <a:r>
              <a:rPr lang="it-IT" dirty="0"/>
              <a:t>.</a:t>
            </a:r>
            <a:r>
              <a:rPr lang="it-IT" dirty="0">
                <a:solidFill>
                  <a:schemeClr val="tx1"/>
                </a:solidFill>
              </a:rPr>
              <a:t> Guarda il video che spiega il vocabolario. </a:t>
            </a:r>
          </a:p>
          <a:p>
            <a:pPr>
              <a:buNone/>
            </a:pPr>
            <a:endParaRPr lang="it-IT" dirty="0"/>
          </a:p>
          <a:p>
            <a:r>
              <a:rPr lang="it-IT" dirty="0">
                <a:hlinkClick r:id="rId2"/>
              </a:rPr>
              <a:t>https://www.youtube.com/watch?v=5pkXqL_hRFg </a:t>
            </a:r>
            <a:endParaRPr lang="it-IT" dirty="0"/>
          </a:p>
          <a:p>
            <a:r>
              <a:rPr lang="it-IT" dirty="0"/>
              <a:t> https://www.youtube.com/watch?v=0WB9rBj6ibI</a:t>
            </a:r>
          </a:p>
          <a:p>
            <a:endParaRPr lang="it-IT" dirty="0"/>
          </a:p>
        </p:txBody>
      </p:sp>
      <p:pic>
        <p:nvPicPr>
          <p:cNvPr id="9218" name="Picture 2" descr="C:\Users\Luisa\AppData\Local\Microsoft\Windows\INetCache\IE\WP1IU9GR\alphabet-letters-colorful-1364385465kQQ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0112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7158" y="357167"/>
            <a:ext cx="8572560" cy="40753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3300"/>
                </a:solidFill>
              </a:rPr>
              <a:t>IL VOCABOLARIO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429256" y="1857364"/>
            <a:ext cx="2023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Ciao! </a:t>
            </a:r>
          </a:p>
          <a:p>
            <a:pPr algn="ctr"/>
            <a:r>
              <a:rPr lang="it-IT" dirty="0"/>
              <a:t>Io sono il </a:t>
            </a:r>
            <a:r>
              <a:rPr lang="it-IT" b="1" dirty="0">
                <a:solidFill>
                  <a:srgbClr val="FF0000"/>
                </a:solidFill>
              </a:rPr>
              <a:t>VOCABOLARIO </a:t>
            </a:r>
            <a:r>
              <a:rPr lang="it-IT" dirty="0"/>
              <a:t>o 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DIZIONARIO.</a:t>
            </a:r>
          </a:p>
        </p:txBody>
      </p:sp>
      <p:pic>
        <p:nvPicPr>
          <p:cNvPr id="1027" name="Picture 3" descr="C:\Users\Luisa\AppData\Local\Microsoft\Windows\INetCache\IE\WP1IU9GR\Vocabolario_latino_IL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1556792"/>
            <a:ext cx="1524000" cy="1793518"/>
          </a:xfrm>
          <a:prstGeom prst="rect">
            <a:avLst/>
          </a:prstGeom>
          <a:noFill/>
        </p:spPr>
      </p:pic>
      <p:cxnSp>
        <p:nvCxnSpPr>
          <p:cNvPr id="11" name="Connettore 2 10"/>
          <p:cNvCxnSpPr/>
          <p:nvPr/>
        </p:nvCxnSpPr>
        <p:spPr>
          <a:xfrm>
            <a:off x="3427267" y="2302863"/>
            <a:ext cx="207170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619672" y="3429000"/>
            <a:ext cx="59766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La parola vocabolario deriva da </a:t>
            </a:r>
            <a:r>
              <a:rPr lang="it-IT" sz="2000" b="1" dirty="0">
                <a:solidFill>
                  <a:srgbClr val="FF0000"/>
                </a:solidFill>
              </a:rPr>
              <a:t>VOCABOLO </a:t>
            </a:r>
            <a:r>
              <a:rPr lang="it-IT" sz="2000" dirty="0"/>
              <a:t>=</a:t>
            </a:r>
            <a:r>
              <a:rPr lang="it-IT" sz="2000" b="1" dirty="0">
                <a:solidFill>
                  <a:srgbClr val="FF0000"/>
                </a:solidFill>
              </a:rPr>
              <a:t> PAROLA </a:t>
            </a:r>
          </a:p>
          <a:p>
            <a:r>
              <a:rPr lang="it-IT" sz="2000" dirty="0"/>
              <a:t>E’ il libro che elenca in </a:t>
            </a:r>
            <a:r>
              <a:rPr lang="it-IT" sz="2000" dirty="0">
                <a:solidFill>
                  <a:srgbClr val="00B050"/>
                </a:solidFill>
              </a:rPr>
              <a:t>ordine alfabetico </a:t>
            </a:r>
            <a:r>
              <a:rPr lang="it-IT" sz="2000" dirty="0"/>
              <a:t>le parole(</a:t>
            </a:r>
            <a:r>
              <a:rPr lang="it-IT" sz="2000" dirty="0">
                <a:solidFill>
                  <a:srgbClr val="FF0000"/>
                </a:solidFill>
              </a:rPr>
              <a:t>vocaboli</a:t>
            </a:r>
            <a:r>
              <a:rPr lang="it-IT" sz="2000" dirty="0"/>
              <a:t>) della lingua italiana . </a:t>
            </a:r>
          </a:p>
          <a:p>
            <a:r>
              <a:rPr lang="it-IT" sz="2000" dirty="0"/>
              <a:t>Alcuni vocaboli hanno delle immagini che ci danno più informazioni.  </a:t>
            </a:r>
          </a:p>
          <a:p>
            <a:endParaRPr lang="it-IT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</a:rPr>
              <a:t>Come si usa il  </a:t>
            </a:r>
            <a:r>
              <a:rPr lang="it-IT" dirty="0">
                <a:solidFill>
                  <a:srgbClr val="FF0000"/>
                </a:solidFill>
              </a:rPr>
              <a:t>DIZIONARIO</a:t>
            </a:r>
            <a:r>
              <a:rPr lang="it-IT" dirty="0"/>
              <a:t>? 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Le parole sono in ordine alfabetico. Se due parole hanno la stessa iniziale si guarda la seconda lettera ….. se anche la seconda è uguale si guarda la terza e così via.</a:t>
            </a:r>
          </a:p>
          <a:p>
            <a:pPr algn="ctr">
              <a:buNone/>
            </a:pPr>
            <a:r>
              <a:rPr lang="it-IT" dirty="0">
                <a:solidFill>
                  <a:srgbClr val="C00000"/>
                </a:solidFill>
              </a:rPr>
              <a:t>ATTENZIONE!!!!  </a:t>
            </a:r>
          </a:p>
          <a:p>
            <a:pPr>
              <a:buNone/>
            </a:pPr>
            <a:r>
              <a:rPr lang="it-IT" dirty="0"/>
              <a:t>Le parole possono avere diversi significati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 algn="l"/>
            <a:r>
              <a:rPr lang="it-IT" sz="2800" dirty="0"/>
              <a:t>Immagina che il vocabolario sia diviso in tre parti: </a:t>
            </a:r>
            <a:br>
              <a:rPr lang="it-IT" sz="2800" dirty="0"/>
            </a:br>
            <a:r>
              <a:rPr lang="it-IT" sz="2800" dirty="0"/>
              <a:t>  </a:t>
            </a:r>
            <a:br>
              <a:rPr lang="it-IT" sz="2800" dirty="0"/>
            </a:b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dirty="0">
                <a:solidFill>
                  <a:srgbClr val="00B050"/>
                </a:solidFill>
              </a:rPr>
              <a:t>Dalla A alla F all’inizio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>
                <a:solidFill>
                  <a:srgbClr val="FFC000"/>
                </a:solidFill>
              </a:rPr>
              <a:t>Dalla G alla P in mezzo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>
                <a:solidFill>
                  <a:srgbClr val="0070C0"/>
                </a:solidFill>
              </a:rPr>
              <a:t>Dalla Q alla Z alla fine  </a:t>
            </a:r>
          </a:p>
          <a:p>
            <a:pPr marL="514350" indent="-514350">
              <a:buNone/>
            </a:pPr>
            <a:endParaRPr lang="it-IT" sz="28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it-IT" sz="2800" dirty="0">
              <a:solidFill>
                <a:srgbClr val="0070C0"/>
              </a:solidFill>
            </a:endParaRPr>
          </a:p>
          <a:p>
            <a:pPr marL="514350" indent="-514350">
              <a:buNone/>
            </a:pP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1428728" y="2967335"/>
            <a:ext cx="6715172" cy="25853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B C</a:t>
            </a:r>
            <a:r>
              <a:rPr lang="it-IT" sz="5400" b="1" dirty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54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 E F </a:t>
            </a:r>
          </a:p>
          <a:p>
            <a:pPr algn="ctr"/>
            <a:r>
              <a:rPr lang="it-IT" sz="5400" b="1" cap="none" spc="0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 H I L M N O P </a:t>
            </a:r>
          </a:p>
          <a:p>
            <a:pPr algn="ctr"/>
            <a:r>
              <a:rPr lang="it-IT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 R S T U V Z </a:t>
            </a:r>
            <a:endParaRPr lang="it-IT" sz="5400" b="1" cap="none" spc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63688" y="2060848"/>
            <a:ext cx="5688632" cy="3214709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it-IT" sz="2800" dirty="0"/>
              <a:t>Se devi cercare, ad esempio, la parola </a:t>
            </a:r>
            <a:r>
              <a:rPr lang="it-IT" sz="2800" dirty="0">
                <a:solidFill>
                  <a:srgbClr val="FF0000"/>
                </a:solidFill>
              </a:rPr>
              <a:t>a</a:t>
            </a:r>
            <a:r>
              <a:rPr lang="it-IT" sz="2800" dirty="0"/>
              <a:t>mico, apri il vocabolario all’inizio, </a:t>
            </a:r>
            <a:br>
              <a:rPr lang="it-IT" sz="2800" dirty="0"/>
            </a:br>
            <a:r>
              <a:rPr lang="it-IT" sz="2800" dirty="0"/>
              <a:t>se devi cercare la parola </a:t>
            </a:r>
            <a:r>
              <a:rPr lang="it-IT" sz="2800" dirty="0">
                <a:solidFill>
                  <a:srgbClr val="00B0F0"/>
                </a:solidFill>
              </a:rPr>
              <a:t>m</a:t>
            </a:r>
            <a:r>
              <a:rPr lang="it-IT" sz="2800" dirty="0"/>
              <a:t>are, devi aprirlo al centro, </a:t>
            </a:r>
            <a:br>
              <a:rPr lang="it-IT" sz="2800" dirty="0"/>
            </a:br>
            <a:r>
              <a:rPr lang="it-IT" sz="2800" dirty="0"/>
              <a:t>se invece devi cercare la parola </a:t>
            </a:r>
            <a:r>
              <a:rPr lang="it-IT" sz="2800" dirty="0">
                <a:solidFill>
                  <a:srgbClr val="00B050"/>
                </a:solidFill>
              </a:rPr>
              <a:t>s</a:t>
            </a:r>
            <a:r>
              <a:rPr lang="it-IT" sz="2800" dirty="0"/>
              <a:t>cuola ,  devi aprire l’ultima parte del vocabolario.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uisa\AppData\Local\Microsoft\Windows\INetCache\IE\63A2TKM5\parole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>
                <a:solidFill>
                  <a:srgbClr val="FF0000"/>
                </a:solidFill>
              </a:rPr>
              <a:t>ATTENZIONE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it-IT" sz="2800" dirty="0"/>
              <a:t>Come devi cercare? </a:t>
            </a:r>
          </a:p>
          <a:p>
            <a:pPr>
              <a:buNone/>
            </a:pPr>
            <a:r>
              <a:rPr lang="it-IT" sz="2800" dirty="0"/>
              <a:t>Non tutte le parole che usiamo le possiamo trovare uguali sul </a:t>
            </a:r>
            <a:r>
              <a:rPr lang="it-IT" sz="2800" dirty="0" err="1"/>
              <a:t>vocabolario…</a:t>
            </a:r>
            <a:r>
              <a:rPr lang="it-IT" sz="2800" dirty="0"/>
              <a:t> </a:t>
            </a:r>
          </a:p>
          <a:p>
            <a:pPr>
              <a:buNone/>
            </a:pPr>
            <a:r>
              <a:rPr lang="it-IT" sz="2800" dirty="0"/>
              <a:t>Ad esempio, se devo cercare la parola </a:t>
            </a:r>
            <a:r>
              <a:rPr lang="it-IT" sz="2800" dirty="0">
                <a:solidFill>
                  <a:srgbClr val="FF0000"/>
                </a:solidFill>
              </a:rPr>
              <a:t>alunne </a:t>
            </a:r>
            <a:r>
              <a:rPr lang="it-IT" sz="2800" dirty="0"/>
              <a:t>dovrai cercarlo al </a:t>
            </a:r>
            <a:r>
              <a:rPr lang="it-IT" sz="2800" dirty="0">
                <a:solidFill>
                  <a:srgbClr val="92D050"/>
                </a:solidFill>
              </a:rPr>
              <a:t>maschile,  singolare </a:t>
            </a:r>
            <a:r>
              <a:rPr lang="it-IT" sz="2800" dirty="0"/>
              <a:t>quindi </a:t>
            </a:r>
            <a:r>
              <a:rPr lang="it-IT" sz="2800" dirty="0">
                <a:solidFill>
                  <a:srgbClr val="92D050"/>
                </a:solidFill>
              </a:rPr>
              <a:t>alunno. </a:t>
            </a:r>
          </a:p>
          <a:p>
            <a:pPr>
              <a:buNone/>
            </a:pPr>
            <a:r>
              <a:rPr lang="it-IT" sz="2800" dirty="0"/>
              <a:t>Tutti </a:t>
            </a:r>
            <a:r>
              <a:rPr lang="it-IT" sz="2800" dirty="0">
                <a:solidFill>
                  <a:srgbClr val="FFC000"/>
                </a:solidFill>
              </a:rPr>
              <a:t>i nomi e gli aggettivi </a:t>
            </a:r>
            <a:r>
              <a:rPr lang="it-IT" sz="2800" dirty="0"/>
              <a:t>devi cercarli al maschile,singolare. </a:t>
            </a:r>
          </a:p>
          <a:p>
            <a:pPr>
              <a:buNone/>
            </a:pPr>
            <a:r>
              <a:rPr lang="it-IT" sz="2800" dirty="0">
                <a:solidFill>
                  <a:srgbClr val="0070C0"/>
                </a:solidFill>
              </a:rPr>
              <a:t>I verbi  </a:t>
            </a:r>
            <a:r>
              <a:rPr lang="it-IT" sz="2800" dirty="0"/>
              <a:t>devi cercarli </a:t>
            </a:r>
            <a:r>
              <a:rPr lang="it-IT" sz="2800" dirty="0">
                <a:solidFill>
                  <a:srgbClr val="FF3300"/>
                </a:solidFill>
              </a:rPr>
              <a:t>all’infinito</a:t>
            </a:r>
            <a:r>
              <a:rPr lang="it-IT" sz="2800" dirty="0"/>
              <a:t>, e quindi se vuoi sapere cosa </a:t>
            </a:r>
            <a:r>
              <a:rPr lang="it-IT" sz="2800" dirty="0" err="1"/>
              <a:t>significa=</a:t>
            </a:r>
            <a:r>
              <a:rPr lang="it-IT" sz="2800" dirty="0"/>
              <a:t> </a:t>
            </a:r>
            <a:r>
              <a:rPr lang="it-IT" sz="2800" dirty="0">
                <a:solidFill>
                  <a:srgbClr val="0070C0"/>
                </a:solidFill>
              </a:rPr>
              <a:t>ho letto</a:t>
            </a:r>
            <a:r>
              <a:rPr lang="it-IT" sz="2800" dirty="0"/>
              <a:t>,devi cercare il verbo  </a:t>
            </a:r>
            <a:r>
              <a:rPr lang="it-IT" sz="2800" dirty="0">
                <a:solidFill>
                  <a:srgbClr val="FF0000"/>
                </a:solidFill>
              </a:rPr>
              <a:t>leggere</a:t>
            </a:r>
            <a:r>
              <a:rPr lang="it-IT" sz="2800" dirty="0"/>
              <a:t>; se vuoi sapere cosa </a:t>
            </a:r>
            <a:r>
              <a:rPr lang="it-IT" sz="2800" dirty="0" err="1"/>
              <a:t>significa=</a:t>
            </a:r>
            <a:r>
              <a:rPr lang="it-IT" sz="2800" dirty="0"/>
              <a:t> </a:t>
            </a:r>
            <a:r>
              <a:rPr lang="it-IT" sz="2800" dirty="0">
                <a:solidFill>
                  <a:srgbClr val="00B050"/>
                </a:solidFill>
              </a:rPr>
              <a:t>dormirò,</a:t>
            </a:r>
            <a:r>
              <a:rPr lang="it-IT" sz="2800" dirty="0"/>
              <a:t> devi cercare il verbo </a:t>
            </a:r>
            <a:r>
              <a:rPr lang="it-IT" sz="2800" dirty="0">
                <a:solidFill>
                  <a:srgbClr val="FF0000"/>
                </a:solidFill>
              </a:rPr>
              <a:t>dormire</a:t>
            </a:r>
            <a:r>
              <a:rPr lang="it-IT" sz="2800" dirty="0"/>
              <a:t> . </a:t>
            </a:r>
          </a:p>
          <a:p>
            <a:pPr>
              <a:buNone/>
            </a:pPr>
            <a:r>
              <a:rPr lang="it-IT" sz="2800" dirty="0"/>
              <a:t>RICORDA  </a:t>
            </a:r>
          </a:p>
          <a:p>
            <a:pPr>
              <a:buNone/>
            </a:pPr>
            <a:r>
              <a:rPr lang="it-IT" sz="2800" dirty="0"/>
              <a:t>Se un nome ha solo la forma femminile (es. mamma, </a:t>
            </a:r>
            <a:r>
              <a:rPr lang="it-IT" sz="2800" dirty="0" err="1"/>
              <a:t>gomma…</a:t>
            </a:r>
            <a:r>
              <a:rPr lang="it-IT" sz="2800" dirty="0"/>
              <a:t>) si cercano direttamente al femminile singolare.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7584" y="1282921"/>
            <a:ext cx="7643866" cy="494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500034" y="620688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Vediamo ora quali informazioni ci dà il dizionario . Prediamo ad esempio la parola aquila: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5576" y="1484784"/>
            <a:ext cx="748883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971600" y="620688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Andiamo a scoprire  parole “polisemiche”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307</TotalTime>
  <Words>507</Words>
  <Application>Microsoft Office PowerPoint</Application>
  <PresentationFormat>Presentazione su schermo (4:3)</PresentationFormat>
  <Paragraphs>51</Paragraphs>
  <Slides>14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Garamond</vt:lpstr>
      <vt:lpstr>Organic</vt:lpstr>
      <vt:lpstr>IC 3 PONTE-SICILIANO  di Pomigliano d’Arco.  </vt:lpstr>
      <vt:lpstr>IL VOCABOLARIO</vt:lpstr>
      <vt:lpstr>Come si usa il  DIZIONARIO?   </vt:lpstr>
      <vt:lpstr>Immagina che il vocabolario sia diviso in tre parti:      </vt:lpstr>
      <vt:lpstr>Se devi cercare, ad esempio, la parola amico, apri il vocabolario all’inizio,  se devi cercare la parola mare, devi aprirlo al centro,  se invece devi cercare la parola scuola ,  devi aprire l’ultima parte del vocabolario. </vt:lpstr>
      <vt:lpstr>Presentazione standard di PowerPoint</vt:lpstr>
      <vt:lpstr>ATTENZIONE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</vt:lpstr>
      <vt:lpstr>Attività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VOCABOLARIO</dc:title>
  <dc:creator>Luisa</dc:creator>
  <cp:lastModifiedBy>Raffaella Castiello</cp:lastModifiedBy>
  <cp:revision>37</cp:revision>
  <dcterms:created xsi:type="dcterms:W3CDTF">2020-10-16T13:57:41Z</dcterms:created>
  <dcterms:modified xsi:type="dcterms:W3CDTF">2020-11-04T07:16:43Z</dcterms:modified>
</cp:coreProperties>
</file>