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2" r:id="rId4"/>
    <p:sldId id="260" r:id="rId5"/>
    <p:sldId id="263" r:id="rId6"/>
    <p:sldId id="264" r:id="rId7"/>
    <p:sldId id="265" r:id="rId8"/>
    <p:sldId id="266" r:id="rId9"/>
    <p:sldId id="268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D27D4A-9C11-49D1-A689-29221CCE91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7CB8BCD-C23E-4442-983B-B85E065525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C9ACF74-82AE-45AB-A357-05514F766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30243-C0CD-42BB-AB1E-14C53AD468BC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7835C0-3C83-470A-A766-7CF9A4EC0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D78FC8-3C19-4C12-9523-5FDA26A6F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DD3D-D5EC-4685-A20C-761EDECEB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3666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AB19C0-89EC-4554-B664-3DC68A35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1AC7429-9D08-4CFF-988F-9E5CFD1E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61FB59-7D02-4D81-AB08-64F58FDC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30243-C0CD-42BB-AB1E-14C53AD468BC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37D606-733F-4B5D-8DA4-A82374758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717E8A-BBC8-4FE6-B9C6-023C48C56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DD3D-D5EC-4685-A20C-761EDECEB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629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840ED82-9DB8-4C0A-8217-A02C99890B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443D500-18F6-4934-9D06-A61E3F6ED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15B19D-B094-4A9E-84EA-32B4210D5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30243-C0CD-42BB-AB1E-14C53AD468BC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5FA96C-9D81-46A9-9A02-0597746B1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7F3ECA-7BEF-439A-9355-F943CBBA9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DD3D-D5EC-4685-A20C-761EDECEB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8304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89FDE-44D4-4409-8ECC-EB148CB4D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9AE9D9-D6A1-428A-9E30-9AE354810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C9B391-80DE-48A3-8233-BFFF21E46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30243-C0CD-42BB-AB1E-14C53AD468BC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C4E02D-AA89-49EB-B692-1D8A15F2F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D96982-F2B3-4961-AD3B-7D08FF47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DD3D-D5EC-4685-A20C-761EDECEB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782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93E9CC-36BA-4943-9083-2A00C8472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CAE0A0-0DE9-4C19-8EBB-75C226EFB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E246D8-FB04-4547-8199-1DD8C08E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30243-C0CD-42BB-AB1E-14C53AD468BC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FBF905-C94E-4EBF-8371-1BA591B66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7884B2-AF0D-4BBA-BEEC-C738C98AC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DD3D-D5EC-4685-A20C-761EDECEB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0786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A5FC12-5137-423D-ACF8-D7F0BBAFC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FE7F8B-4C70-4694-B470-B3E7FE306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45527E7-32F4-41F7-9AFB-F24FAD6FA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414508-1092-4297-BFF5-0264ADD49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30243-C0CD-42BB-AB1E-14C53AD468BC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5D0A903-B0E7-4875-A19E-56481633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DA734AB-D903-4A63-9FA5-0AF969D5B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DD3D-D5EC-4685-A20C-761EDECEB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1043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9EAEA0-39CB-4137-8D4E-3E116B2A2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BD53DE3-DD8D-40C4-8A11-43879E7E5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CC780FA-DD03-4C6B-8AAD-E7E869B60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00FC3EB-723F-4B94-B732-59493A074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9AA9B84-4C11-433B-9F0A-94F9927EE5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986DB2E-6A12-4A3F-8770-70B3178CD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30243-C0CD-42BB-AB1E-14C53AD468BC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F8731BC-2181-479B-9079-AC4BBDA7B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B26CACA-DBAE-40E3-AB7B-78D6C2F5C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DD3D-D5EC-4685-A20C-761EDECEB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937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31203E-37E4-469F-8B26-EDEAF2DAF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4F463FB-AA71-4D9F-AFCF-EC238C444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30243-C0CD-42BB-AB1E-14C53AD468BC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61A17D3-1FE2-4F3F-BF28-D27DB8EC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D797BC-FBF7-4E48-9876-3631A82AD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DD3D-D5EC-4685-A20C-761EDECEB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5271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D7AD508-84A6-4DF0-920D-F0794F48F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30243-C0CD-42BB-AB1E-14C53AD468BC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65C54B1-7FB2-43D0-8416-F3FD4312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B7F058F-1A32-444E-8AE5-26CDC67BF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DD3D-D5EC-4685-A20C-761EDECEB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444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07CEAF-6EB8-4C89-9AE7-60511812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041D5A-C0A8-4A78-A96F-C845B05B8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BF81A31-73EB-48EE-8E56-00A46320A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84BFBB-1CB0-4773-9FD3-63DD5F6C7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30243-C0CD-42BB-AB1E-14C53AD468BC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F7B0F78-EE57-46B1-8464-858A0B786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BF8A16-A94B-4A7F-A020-42F35E5E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DD3D-D5EC-4685-A20C-761EDECEB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472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0B6A19-B52F-482F-91EF-361C90CB4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55CA0CB-889F-4969-94DE-0804F3667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C241699-CBA6-4DF1-B298-2180AE730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80AD6E-E140-4959-95DB-D2FA29297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30243-C0CD-42BB-AB1E-14C53AD468BC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FE73896-980A-4DD6-9C0F-98DFE620E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FD28AD5-469D-4C9F-ADF9-0A3CFE0DF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DD3D-D5EC-4685-A20C-761EDECEB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999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A0AB5DD-A858-45C7-9298-2F344D721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099F1C5-DED8-455C-9FB0-CD82A2AD8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7EF168-2EC3-4013-A289-F43105389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30243-C0CD-42BB-AB1E-14C53AD468BC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F09AE3-8AEB-4968-8064-21A35329F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4D34A9-80B0-483B-AA5A-15FED0F20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DDD3D-D5EC-4685-A20C-761EDECEB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442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8F4E24-CD06-4927-A888-298B95303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46" y="4521201"/>
            <a:ext cx="7855528" cy="3320472"/>
          </a:xfrm>
          <a:noFill/>
        </p:spPr>
        <p:txBody>
          <a:bodyPr anchor="ctr">
            <a:normAutofit/>
          </a:bodyPr>
          <a:lstStyle/>
          <a:p>
            <a:pPr algn="l"/>
            <a:r>
              <a:rPr lang="it-IT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Italiano – Inglese</a:t>
            </a:r>
            <a:br>
              <a:rPr lang="it-IT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Doc.  Allocca C.-  Perna F.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43062CB-BEBB-4B8E-8E0E-588451F75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858" y="5161292"/>
            <a:ext cx="10906061" cy="810017"/>
          </a:xfrm>
          <a:noFill/>
        </p:spPr>
        <p:txBody>
          <a:bodyPr>
            <a:noAutofit/>
          </a:bodyPr>
          <a:lstStyle/>
          <a:p>
            <a:r>
              <a:rPr lang="it-IT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Classe 4 A Rodari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2" cy="482247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4562" y="640091"/>
            <a:ext cx="8182876" cy="388111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magine 3" descr="Immagine che contiene testo, ombrello&#10;&#10;Descrizione generata automaticamente">
            <a:extLst>
              <a:ext uri="{FF2B5EF4-FFF2-40B4-BE49-F238E27FC236}">
                <a16:creationId xmlns:a16="http://schemas.microsoft.com/office/drawing/2014/main" id="{99B99B54-8F9A-42EF-B291-44FD0644DB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2" r="1" b="7545"/>
          <a:stretch/>
        </p:blipFill>
        <p:spPr>
          <a:xfrm>
            <a:off x="2170029" y="804672"/>
            <a:ext cx="7851943" cy="35546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51213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B8136B-8E1D-42D7-A0A1-24D8D3665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IL MODO INDICATIVO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944B3E-8BB7-4A33-B0C0-2287A29F0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l MODO INDICATIVO</a:t>
            </a:r>
            <a:r>
              <a:rPr lang="it-IT" dirty="0"/>
              <a:t>” indica </a:t>
            </a:r>
            <a:r>
              <a:rPr lang="it-IT" dirty="0">
                <a:solidFill>
                  <a:srgbClr val="FF0000"/>
                </a:solidFill>
              </a:rPr>
              <a:t>azioni certe </a:t>
            </a:r>
            <a:r>
              <a:rPr lang="it-IT" dirty="0"/>
              <a:t>, cioè azioni che </a:t>
            </a:r>
            <a:r>
              <a:rPr lang="it-IT" dirty="0">
                <a:solidFill>
                  <a:srgbClr val="FF0000"/>
                </a:solidFill>
              </a:rPr>
              <a:t>accadono</a:t>
            </a:r>
            <a:r>
              <a:rPr lang="it-IT" dirty="0"/>
              <a:t> nel </a:t>
            </a:r>
            <a:r>
              <a:rPr lang="it-IT" dirty="0">
                <a:solidFill>
                  <a:srgbClr val="FF0000"/>
                </a:solidFill>
              </a:rPr>
              <a:t>presente</a:t>
            </a:r>
            <a:r>
              <a:rPr lang="it-IT" dirty="0"/>
              <a:t> o che </a:t>
            </a:r>
            <a:r>
              <a:rPr lang="it-IT" dirty="0">
                <a:solidFill>
                  <a:srgbClr val="FF0000"/>
                </a:solidFill>
              </a:rPr>
              <a:t>sono accadute </a:t>
            </a:r>
            <a:r>
              <a:rPr lang="it-IT" dirty="0"/>
              <a:t>nel</a:t>
            </a:r>
            <a:r>
              <a:rPr lang="it-IT" dirty="0">
                <a:solidFill>
                  <a:srgbClr val="FF0000"/>
                </a:solidFill>
              </a:rPr>
              <a:t> passato</a:t>
            </a:r>
            <a:r>
              <a:rPr lang="it-IT" dirty="0"/>
              <a:t> o che</a:t>
            </a:r>
            <a:r>
              <a:rPr lang="it-IT" dirty="0">
                <a:solidFill>
                  <a:srgbClr val="FF0000"/>
                </a:solidFill>
              </a:rPr>
              <a:t> accadranno </a:t>
            </a:r>
            <a:r>
              <a:rPr lang="it-IT" dirty="0"/>
              <a:t>nel </a:t>
            </a:r>
            <a:r>
              <a:rPr lang="it-IT" dirty="0">
                <a:solidFill>
                  <a:srgbClr val="C00000"/>
                </a:solidFill>
              </a:rPr>
              <a:t>futuro</a:t>
            </a:r>
            <a:r>
              <a:rPr lang="it-IT" dirty="0"/>
              <a:t>.</a:t>
            </a:r>
          </a:p>
          <a:p>
            <a:r>
              <a:rPr lang="it-IT" dirty="0"/>
              <a:t> Leggiamo con attenzione le caratteristiche dei suoi </a:t>
            </a:r>
            <a:r>
              <a:rPr lang="it-IT" dirty="0">
                <a:solidFill>
                  <a:srgbClr val="FF0000"/>
                </a:solidFill>
              </a:rPr>
              <a:t>otto tempi </a:t>
            </a:r>
            <a:r>
              <a:rPr lang="it-IT" dirty="0"/>
              <a:t>(quattro semplici e quattro composti) cercando di coglierne il corretto utilizzo.</a:t>
            </a:r>
          </a:p>
          <a:p>
            <a:r>
              <a:rPr lang="it-IT" dirty="0">
                <a:solidFill>
                  <a:srgbClr val="C00000"/>
                </a:solidFill>
              </a:rPr>
              <a:t>TEMPI SEMPLICI </a:t>
            </a:r>
            <a:r>
              <a:rPr lang="it-IT" dirty="0"/>
              <a:t>(formati da un solo verbo)</a:t>
            </a:r>
          </a:p>
          <a:p>
            <a:r>
              <a:rPr lang="it-IT" dirty="0">
                <a:solidFill>
                  <a:srgbClr val="FF0000"/>
                </a:solidFill>
              </a:rPr>
              <a:t>PRESENTE </a:t>
            </a:r>
            <a:r>
              <a:rPr lang="it-IT" dirty="0"/>
              <a:t>( l’azione avviene nel momento in cui si parla).</a:t>
            </a:r>
          </a:p>
          <a:p>
            <a:pPr marL="0" indent="0">
              <a:buNone/>
            </a:pPr>
            <a:r>
              <a:rPr lang="it-IT" dirty="0"/>
              <a:t>Marco  </a:t>
            </a:r>
            <a:r>
              <a:rPr lang="it-IT" dirty="0">
                <a:solidFill>
                  <a:srgbClr val="FF0000"/>
                </a:solidFill>
              </a:rPr>
              <a:t>soffia</a:t>
            </a:r>
            <a:r>
              <a:rPr lang="it-IT" dirty="0"/>
              <a:t> sulle candeline</a:t>
            </a:r>
          </a:p>
          <a:p>
            <a:endParaRPr lang="it-IT" dirty="0"/>
          </a:p>
        </p:txBody>
      </p:sp>
      <p:pic>
        <p:nvPicPr>
          <p:cNvPr id="6" name="Immagine 5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AFE9BFE1-7BFF-4E3B-BF4C-4615E7324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337" y="3829050"/>
            <a:ext cx="2152650" cy="2857500"/>
          </a:xfrm>
          <a:prstGeom prst="rect">
            <a:avLst/>
          </a:prstGeom>
        </p:spPr>
      </p:pic>
      <p:pic>
        <p:nvPicPr>
          <p:cNvPr id="10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C6BA8C1-F75C-4CD1-A55C-0BD773830B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3895" y="108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3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E2639F2-2478-4CF9-A70F-E737D8D80205}"/>
              </a:ext>
            </a:extLst>
          </p:cNvPr>
          <p:cNvSpPr/>
          <p:nvPr/>
        </p:nvSpPr>
        <p:spPr>
          <a:xfrm>
            <a:off x="689315" y="2525879"/>
            <a:ext cx="106633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Imperfetto-</a:t>
            </a:r>
            <a:r>
              <a:rPr lang="it-IT" sz="2400" dirty="0"/>
              <a:t> Ieri Marco</a:t>
            </a:r>
            <a:r>
              <a:rPr lang="it-IT" sz="2400" dirty="0">
                <a:solidFill>
                  <a:srgbClr val="FF0000"/>
                </a:solidFill>
              </a:rPr>
              <a:t> immaginava </a:t>
            </a:r>
            <a:r>
              <a:rPr lang="it-IT" sz="2400" dirty="0"/>
              <a:t>la festa. ( l’azione si è svolta nel tempo passato e si è prolungata nel tempo).</a:t>
            </a:r>
          </a:p>
          <a:p>
            <a:r>
              <a:rPr lang="it-IT" sz="2400" dirty="0">
                <a:solidFill>
                  <a:srgbClr val="FF0000"/>
                </a:solidFill>
              </a:rPr>
              <a:t>Passato remoto- </a:t>
            </a:r>
            <a:r>
              <a:rPr lang="it-IT" sz="2400" dirty="0"/>
              <a:t>L’anno scorso Marco </a:t>
            </a:r>
            <a:r>
              <a:rPr lang="it-IT" sz="2400" dirty="0">
                <a:solidFill>
                  <a:srgbClr val="FF0000"/>
                </a:solidFill>
              </a:rPr>
              <a:t>compì</a:t>
            </a:r>
            <a:r>
              <a:rPr lang="it-IT" sz="2400" dirty="0"/>
              <a:t> otto anni (l’azione è avvenuta in un tempo lontano e risulta completamente passata).</a:t>
            </a:r>
          </a:p>
          <a:p>
            <a:r>
              <a:rPr lang="it-IT" sz="2400" dirty="0">
                <a:solidFill>
                  <a:srgbClr val="FF0000"/>
                </a:solidFill>
              </a:rPr>
              <a:t>Futuro semplice- </a:t>
            </a:r>
            <a:r>
              <a:rPr lang="it-IT" sz="2400" dirty="0"/>
              <a:t>Il prossimo anno</a:t>
            </a:r>
            <a:r>
              <a:rPr lang="it-IT" sz="2400" dirty="0">
                <a:solidFill>
                  <a:srgbClr val="FF0000"/>
                </a:solidFill>
              </a:rPr>
              <a:t> festeggerà </a:t>
            </a:r>
            <a:r>
              <a:rPr lang="it-IT" sz="2400" dirty="0"/>
              <a:t>in pizzeria.(L’azione deve ancora avvenire).</a:t>
            </a:r>
          </a:p>
          <a:p>
            <a:r>
              <a:rPr lang="it-IT" sz="2400" dirty="0">
                <a:solidFill>
                  <a:srgbClr val="FF0000"/>
                </a:solidFill>
              </a:rPr>
              <a:t>Completa gli esercizi a  pag.  80 e 81</a:t>
            </a:r>
          </a:p>
        </p:txBody>
      </p:sp>
      <p:pic>
        <p:nvPicPr>
          <p:cNvPr id="3" name="Immagine 2" descr="Immagine che contiene disegnando, tavolo&#10;&#10;Descrizione generata automaticamente">
            <a:extLst>
              <a:ext uri="{FF2B5EF4-FFF2-40B4-BE49-F238E27FC236}">
                <a16:creationId xmlns:a16="http://schemas.microsoft.com/office/drawing/2014/main" id="{755C733E-C839-41E3-B7BF-E145605B4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13" y="0"/>
            <a:ext cx="7090117" cy="2216297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E535F40-E47D-45F3-B218-C643F976E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0736" y="4903517"/>
            <a:ext cx="609600" cy="609600"/>
          </a:xfrm>
          <a:prstGeom prst="rect">
            <a:avLst/>
          </a:prstGeom>
        </p:spPr>
      </p:pic>
      <p:pic>
        <p:nvPicPr>
          <p:cNvPr id="6" name="Immagine 5" descr="Immagine che contiene disegnando, tavolo&#10;&#10;Descrizione generata automaticamente">
            <a:extLst>
              <a:ext uri="{FF2B5EF4-FFF2-40B4-BE49-F238E27FC236}">
                <a16:creationId xmlns:a16="http://schemas.microsoft.com/office/drawing/2014/main" id="{D24FBE78-E7A8-483D-A765-A09EF61C3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11" y="0"/>
            <a:ext cx="7090117" cy="221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1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C65B8D-5C6C-4A30-ABA2-2F7206763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0000"/>
                </a:solidFill>
              </a:rPr>
              <a:t>TEMPI COMPOSTI</a:t>
            </a:r>
            <a:br>
              <a:rPr lang="it-IT" dirty="0"/>
            </a:br>
            <a:r>
              <a:rPr lang="it-IT" dirty="0"/>
              <a:t>(Formati da avere o essere e da un altro verbo)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D4E860-7C6B-49F7-AD7C-32E1F5504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>
                <a:solidFill>
                  <a:srgbClr val="FF0000"/>
                </a:solidFill>
              </a:rPr>
              <a:t>Passato prossimo- </a:t>
            </a:r>
            <a:r>
              <a:rPr lang="it-IT" dirty="0"/>
              <a:t>Le </a:t>
            </a:r>
            <a:r>
              <a:rPr lang="it-IT" dirty="0">
                <a:solidFill>
                  <a:srgbClr val="FF0000"/>
                </a:solidFill>
              </a:rPr>
              <a:t>ha spente </a:t>
            </a:r>
            <a:r>
              <a:rPr lang="it-IT" dirty="0"/>
              <a:t>tutte!(l’azione è avvenuta da poco).</a:t>
            </a:r>
          </a:p>
          <a:p>
            <a:r>
              <a:rPr lang="it-IT" dirty="0">
                <a:solidFill>
                  <a:srgbClr val="FF0000"/>
                </a:solidFill>
              </a:rPr>
              <a:t>Trapassato prossimo- Aveva lavorato </a:t>
            </a:r>
            <a:r>
              <a:rPr lang="it-IT" dirty="0"/>
              <a:t>tutto </a:t>
            </a:r>
            <a:r>
              <a:rPr lang="it-IT"/>
              <a:t>il pomeriggio, </a:t>
            </a:r>
            <a:r>
              <a:rPr lang="it-IT" dirty="0"/>
              <a:t>per organizzare la festa.( l’azione si è svolta prima di un’altra azione passata, cioè è ancora più lontana nel tempo)</a:t>
            </a:r>
          </a:p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Trapassato remoto- </a:t>
            </a:r>
            <a:r>
              <a:rPr lang="it-IT" dirty="0"/>
              <a:t>Dopo che </a:t>
            </a:r>
            <a:r>
              <a:rPr lang="it-IT" dirty="0">
                <a:solidFill>
                  <a:srgbClr val="FF0000"/>
                </a:solidFill>
              </a:rPr>
              <a:t>ebbe spento </a:t>
            </a:r>
            <a:r>
              <a:rPr lang="it-IT" dirty="0"/>
              <a:t>le candeline, si commosse. (L’ azione si è svolta prima di un’altra azione passata, cioè è ancora più lontana nel tempo).</a:t>
            </a:r>
          </a:p>
          <a:p>
            <a:pPr marL="0" indent="0">
              <a:buNone/>
            </a:pPr>
            <a:r>
              <a:rPr lang="it-IT" dirty="0">
                <a:solidFill>
                  <a:srgbClr val="FF0000"/>
                </a:solidFill>
              </a:rPr>
              <a:t>   Futuro anteriore- </a:t>
            </a:r>
            <a:r>
              <a:rPr lang="it-IT" dirty="0"/>
              <a:t>Dopo che </a:t>
            </a:r>
            <a:r>
              <a:rPr lang="it-IT" dirty="0">
                <a:solidFill>
                  <a:srgbClr val="FF0000"/>
                </a:solidFill>
              </a:rPr>
              <a:t>avrà invitato </a:t>
            </a:r>
            <a:r>
              <a:rPr lang="it-IT" dirty="0"/>
              <a:t>tutti gli amici, andrà a dormire.( L’azione è  precedente rispetto a un’azione futura).</a:t>
            </a:r>
          </a:p>
          <a:p>
            <a:pPr marL="0" indent="0">
              <a:buNone/>
            </a:pPr>
            <a:r>
              <a:rPr lang="it-IT" dirty="0">
                <a:solidFill>
                  <a:srgbClr val="FF0000"/>
                </a:solidFill>
              </a:rPr>
              <a:t>Completa gli esercizi a </a:t>
            </a:r>
            <a:r>
              <a:rPr lang="it-IT" dirty="0" err="1">
                <a:solidFill>
                  <a:srgbClr val="FF0000"/>
                </a:solidFill>
              </a:rPr>
              <a:t>pag</a:t>
            </a:r>
            <a:r>
              <a:rPr lang="it-IT" dirty="0">
                <a:solidFill>
                  <a:srgbClr val="FF0000"/>
                </a:solidFill>
              </a:rPr>
              <a:t> 84 </a:t>
            </a:r>
          </a:p>
        </p:txBody>
      </p:sp>
      <p:pic>
        <p:nvPicPr>
          <p:cNvPr id="5" name="Immagine 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F823F74C-C933-4DBF-9A4E-EB7DBEC59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50" y="3014003"/>
            <a:ext cx="2771775" cy="829994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3A51D0C-ED28-4B48-93F0-9B7C9E191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7077" y="5907893"/>
            <a:ext cx="773723" cy="609600"/>
          </a:xfrm>
          <a:prstGeom prst="rect">
            <a:avLst/>
          </a:prstGeom>
        </p:spPr>
      </p:pic>
      <p:pic>
        <p:nvPicPr>
          <p:cNvPr id="7" name="Immagine 6" descr="Immagine che contiene disegnando, tavolo&#10;&#10;Descrizione generata automaticamente">
            <a:extLst>
              <a:ext uri="{FF2B5EF4-FFF2-40B4-BE49-F238E27FC236}">
                <a16:creationId xmlns:a16="http://schemas.microsoft.com/office/drawing/2014/main" id="{3501494A-2CCF-4403-93A4-ABA61737E3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622" y="5542671"/>
            <a:ext cx="4332848" cy="131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7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57745" y="454024"/>
            <a:ext cx="9033164" cy="5738958"/>
          </a:xfrm>
          <a:prstGeom prst="rect">
            <a:avLst/>
          </a:prstGeom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9564" y="3609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8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74662" y="3723902"/>
            <a:ext cx="42676" cy="5547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45" y="207817"/>
            <a:ext cx="5167746" cy="622069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5153892" y="207818"/>
            <a:ext cx="6331526" cy="6650182"/>
          </a:xfrm>
          <a:prstGeom prst="rect">
            <a:avLst/>
          </a:prstGeom>
        </p:spPr>
      </p:pic>
      <p:pic>
        <p:nvPicPr>
          <p:cNvPr id="7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23919" y="5604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3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347855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309" y="-103909"/>
            <a:ext cx="5458691" cy="7065818"/>
          </a:xfrm>
          <a:prstGeom prst="rect">
            <a:avLst/>
          </a:prstGeom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99708" y="1517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6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946" y="110837"/>
            <a:ext cx="10369653" cy="6747164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04218" y="824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3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7927" y="568035"/>
            <a:ext cx="10959523" cy="5721929"/>
          </a:xfrm>
        </p:spPr>
        <p:txBody>
          <a:bodyPr>
            <a:normAutofit fontScale="90000"/>
          </a:bodyPr>
          <a:lstStyle/>
          <a:p>
            <a:r>
              <a:rPr lang="it-IT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  <a:b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Translate</a:t>
            </a:r>
            <a: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sentences</a:t>
            </a:r>
            <a: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it-IT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exercise</a:t>
            </a:r>
            <a: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-book. </a:t>
            </a:r>
            <a:r>
              <a:rPr lang="it-IT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</a:t>
            </a:r>
            <a: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negative and interrogative </a:t>
            </a:r>
            <a:r>
              <a:rPr lang="it-IT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Ella mangia un gelato </a:t>
            </a:r>
            <a:b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Egli studia la storia</a:t>
            </a:r>
            <a:b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Noi lavoriamo in un supermercato.</a:t>
            </a:r>
            <a:b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Essi giocano in giardino</a:t>
            </a:r>
            <a:b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Tu scrivi una lettera </a:t>
            </a:r>
            <a:b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 libro </a:t>
            </a:r>
            <a:r>
              <a:rPr lang="it-IT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Grammar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pag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 n 1  </a:t>
            </a:r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pag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41 n 1  </a:t>
            </a:r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pag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 n 1- 2- 3 pag. 43 n 4 – 5</a:t>
            </a:r>
            <a:b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WORK</a:t>
            </a:r>
            <a:br>
              <a:rPr lang="it-I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6338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365</Words>
  <Application>Microsoft Office PowerPoint</Application>
  <PresentationFormat>Widescreen</PresentationFormat>
  <Paragraphs>20</Paragraphs>
  <Slides>9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Tema di Office</vt:lpstr>
      <vt:lpstr>Italiano – Inglese Doc.  Allocca C.-  Perna F. </vt:lpstr>
      <vt:lpstr>IL MODO INDICATIVO</vt:lpstr>
      <vt:lpstr>Presentazione standard di PowerPoint</vt:lpstr>
      <vt:lpstr>TEMPI COMPOSTI (Formati da avere o essere e da un altro verbo)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Homework  Translate these sentences on your  exercise-book. Then transform in the negative and interrogative form.  1 Ella mangia un gelato  2 Egli studia la storia 3 Noi lavoriamo in un supermercato. 4 Essi giocano in giardino 5 Tu scrivi una lettera    Dal libro Grammar: pag 40 n 1  pag 41 n 1  pag 42 n 1- 2- 3 pag. 43 n 4 – 5  GOOD WORK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MODO INDICATIVO</dc:title>
  <dc:creator>Allocca Carmela</dc:creator>
  <cp:lastModifiedBy>Allocca Carmela</cp:lastModifiedBy>
  <cp:revision>42</cp:revision>
  <dcterms:created xsi:type="dcterms:W3CDTF">2020-11-21T10:46:25Z</dcterms:created>
  <dcterms:modified xsi:type="dcterms:W3CDTF">2020-11-27T12:18:56Z</dcterms:modified>
</cp:coreProperties>
</file>