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7" d="100"/>
          <a:sy n="67" d="100"/>
        </p:scale>
        <p:origin x="5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6EB667-1AFC-4BCE-83AB-D44FF9478E9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50E474E-1189-4D37-AF33-9CD749699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90FE7A3-5046-46DE-A675-CD471937BB22}"/>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5" name="Segnaposto piè di pagina 4">
            <a:extLst>
              <a:ext uri="{FF2B5EF4-FFF2-40B4-BE49-F238E27FC236}">
                <a16:creationId xmlns:a16="http://schemas.microsoft.com/office/drawing/2014/main" id="{7C0599AF-C311-446C-A540-F4BD94FC266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E94B01-ABC3-4BAE-B635-57A8992DF7A7}"/>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674577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965D1D-22DC-4C6F-95DD-1EDF3BDB3B3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28BF11C-9C15-408F-81BF-BEDD1D1B6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807EFA-7748-4515-B28A-3033264CC012}"/>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5" name="Segnaposto piè di pagina 4">
            <a:extLst>
              <a:ext uri="{FF2B5EF4-FFF2-40B4-BE49-F238E27FC236}">
                <a16:creationId xmlns:a16="http://schemas.microsoft.com/office/drawing/2014/main" id="{0CA8CF88-9ECD-452A-9F34-7D67069FC82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6289C4A-B74F-4BA8-B979-23FB4BA5C03C}"/>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306461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2EE731B-698D-4FFE-9FF2-BBA4272D358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1E8AACF-0A78-4EBF-B728-90373B72DF0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6B069B-ECC2-4E3A-BCC0-EDCFF946B097}"/>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5" name="Segnaposto piè di pagina 4">
            <a:extLst>
              <a:ext uri="{FF2B5EF4-FFF2-40B4-BE49-F238E27FC236}">
                <a16:creationId xmlns:a16="http://schemas.microsoft.com/office/drawing/2014/main" id="{D939A318-3B1A-44A2-91B4-AC9005E1F4B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61DB5C3-D342-4466-91EC-31BB8CB9D266}"/>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15756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A4B39D-3FC1-486C-AAEA-F2E00E2BCB1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A48AB4-F5AC-43F5-B849-D4A80EA0CE0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184833F-64FE-4144-A3A0-F14C7A613DB5}"/>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5" name="Segnaposto piè di pagina 4">
            <a:extLst>
              <a:ext uri="{FF2B5EF4-FFF2-40B4-BE49-F238E27FC236}">
                <a16:creationId xmlns:a16="http://schemas.microsoft.com/office/drawing/2014/main" id="{46A44B09-A043-4CAB-8C26-49286B331F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3E5C05D-2FFE-4122-B77F-1DC2DBBF7B37}"/>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321648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372040-FC38-4F1C-98FB-61EA4B68C6F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1955EEB-B105-4FCA-9D23-C7CEFF45B7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73AD33C-56CC-49DD-84C7-9936F05D105F}"/>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5" name="Segnaposto piè di pagina 4">
            <a:extLst>
              <a:ext uri="{FF2B5EF4-FFF2-40B4-BE49-F238E27FC236}">
                <a16:creationId xmlns:a16="http://schemas.microsoft.com/office/drawing/2014/main" id="{45470AC3-03D2-4BDC-A3D4-7606ECF2DD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224190F-78EC-40A7-96D6-7919F20CA265}"/>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102863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EEFE62-F740-4B3E-8F61-0754F29862C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7A7ACE0-1B5E-4E4F-BD25-2C5D465836C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6540C0E-A5F4-444B-8FE9-193C8C06A64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BAD0D2F-31C8-49DE-8B53-52D8283527A8}"/>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6" name="Segnaposto piè di pagina 5">
            <a:extLst>
              <a:ext uri="{FF2B5EF4-FFF2-40B4-BE49-F238E27FC236}">
                <a16:creationId xmlns:a16="http://schemas.microsoft.com/office/drawing/2014/main" id="{03D61D91-1CE1-45FE-9E4A-FCD32DB099F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2D08F3C-250A-4D81-BEA6-173628845136}"/>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2568104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41A77-8799-481D-8342-A318151AFA5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A8B494E-0455-4C90-B444-EFC35DFCCB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18AC89A-2278-47D3-BBAD-49A8D680250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E534125-5061-4CE7-A440-79FC4E314E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877A6C7-2948-4602-8E2F-407BA078AF8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5B42175-8A1F-4541-8AC1-72AF163C31B9}"/>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8" name="Segnaposto piè di pagina 7">
            <a:extLst>
              <a:ext uri="{FF2B5EF4-FFF2-40B4-BE49-F238E27FC236}">
                <a16:creationId xmlns:a16="http://schemas.microsoft.com/office/drawing/2014/main" id="{C21EDAF7-889A-46BC-A479-E8F770B6BCC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66C40BD-8B7C-4D70-8DE3-1E9F2F24AE7D}"/>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121038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49A592-E715-44A4-B6C4-09161EBB115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9984288-951B-41DC-9C60-77BC5ED8E51F}"/>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4" name="Segnaposto piè di pagina 3">
            <a:extLst>
              <a:ext uri="{FF2B5EF4-FFF2-40B4-BE49-F238E27FC236}">
                <a16:creationId xmlns:a16="http://schemas.microsoft.com/office/drawing/2014/main" id="{098C11C5-BD08-46FB-BED7-579AE879480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BE7FAF5-43EB-4890-BB60-EE7BE14C9987}"/>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307139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DDEC6A8-3CBC-4C0E-98A4-E5C470868FB5}"/>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3" name="Segnaposto piè di pagina 2">
            <a:extLst>
              <a:ext uri="{FF2B5EF4-FFF2-40B4-BE49-F238E27FC236}">
                <a16:creationId xmlns:a16="http://schemas.microsoft.com/office/drawing/2014/main" id="{03BFB643-1382-4E22-B1DA-1BDD52C7B94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B17F2F3-1892-4F7D-B15C-65329FBC68FB}"/>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141351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D08933-8E72-4CA1-889E-8EA67E5BEF3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E444DBC-1598-4AD5-8AA7-DDCA5D7A09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213B71E-7A2C-4562-896D-91D8DB3A0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605D3CD-2F2F-42AC-93E5-A13A71497F3E}"/>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6" name="Segnaposto piè di pagina 5">
            <a:extLst>
              <a:ext uri="{FF2B5EF4-FFF2-40B4-BE49-F238E27FC236}">
                <a16:creationId xmlns:a16="http://schemas.microsoft.com/office/drawing/2014/main" id="{9FE5EA81-EB38-4D41-8CAB-A74CE401B6F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541A43-1105-4092-ADE2-DF8D32EB36BC}"/>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4211038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C2F75A-9358-4CC7-B0A5-3991BD13EB4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0579EBE-C049-414A-B9E1-034BA9C46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8A629D5-D3C4-400E-8608-A4109C089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AB50DCA-83ED-4AF7-8627-7E73B4220C34}"/>
              </a:ext>
            </a:extLst>
          </p:cNvPr>
          <p:cNvSpPr>
            <a:spLocks noGrp="1"/>
          </p:cNvSpPr>
          <p:nvPr>
            <p:ph type="dt" sz="half" idx="10"/>
          </p:nvPr>
        </p:nvSpPr>
        <p:spPr/>
        <p:txBody>
          <a:bodyPr/>
          <a:lstStyle/>
          <a:p>
            <a:fld id="{C0328C84-4D43-4DA4-BEEB-768B73E9ABFE}" type="datetimeFigureOut">
              <a:rPr lang="it-IT" smtClean="0"/>
              <a:t>11/11/2020</a:t>
            </a:fld>
            <a:endParaRPr lang="it-IT"/>
          </a:p>
        </p:txBody>
      </p:sp>
      <p:sp>
        <p:nvSpPr>
          <p:cNvPr id="6" name="Segnaposto piè di pagina 5">
            <a:extLst>
              <a:ext uri="{FF2B5EF4-FFF2-40B4-BE49-F238E27FC236}">
                <a16:creationId xmlns:a16="http://schemas.microsoft.com/office/drawing/2014/main" id="{55BADFF0-00F7-40DF-9026-4ACF07FDA78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7215DDD-ECD6-4C50-BB39-2F628F0C5ED5}"/>
              </a:ext>
            </a:extLst>
          </p:cNvPr>
          <p:cNvSpPr>
            <a:spLocks noGrp="1"/>
          </p:cNvSpPr>
          <p:nvPr>
            <p:ph type="sldNum" sz="quarter" idx="12"/>
          </p:nvPr>
        </p:nvSpPr>
        <p:spPr/>
        <p:txBody>
          <a:bodyPr/>
          <a:lstStyle/>
          <a:p>
            <a:fld id="{F5694DB9-A56D-463E-ACAE-21E5A8199EB8}" type="slidenum">
              <a:rPr lang="it-IT" smtClean="0"/>
              <a:t>‹N›</a:t>
            </a:fld>
            <a:endParaRPr lang="it-IT"/>
          </a:p>
        </p:txBody>
      </p:sp>
    </p:spTree>
    <p:extLst>
      <p:ext uri="{BB962C8B-B14F-4D97-AF65-F5344CB8AC3E}">
        <p14:creationId xmlns:p14="http://schemas.microsoft.com/office/powerpoint/2010/main" val="22662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E5850AD-F2FA-464D-B244-078B792D75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0711E7-41B7-414B-80AE-9B2DD850D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100EAA8-A34C-4E24-A993-541335C7D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28C84-4D43-4DA4-BEEB-768B73E9ABFE}" type="datetimeFigureOut">
              <a:rPr lang="it-IT" smtClean="0"/>
              <a:t>11/11/2020</a:t>
            </a:fld>
            <a:endParaRPr lang="it-IT"/>
          </a:p>
        </p:txBody>
      </p:sp>
      <p:sp>
        <p:nvSpPr>
          <p:cNvPr id="5" name="Segnaposto piè di pagina 4">
            <a:extLst>
              <a:ext uri="{FF2B5EF4-FFF2-40B4-BE49-F238E27FC236}">
                <a16:creationId xmlns:a16="http://schemas.microsoft.com/office/drawing/2014/main" id="{C584ECEF-D7F7-43D8-A1A4-C3AA82A033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FF61163-53C5-431B-ABB9-7B9CF610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94DB9-A56D-463E-ACAE-21E5A8199EB8}" type="slidenum">
              <a:rPr lang="it-IT" smtClean="0"/>
              <a:t>‹N›</a:t>
            </a:fld>
            <a:endParaRPr lang="it-IT"/>
          </a:p>
        </p:txBody>
      </p:sp>
    </p:spTree>
    <p:extLst>
      <p:ext uri="{BB962C8B-B14F-4D97-AF65-F5344CB8AC3E}">
        <p14:creationId xmlns:p14="http://schemas.microsoft.com/office/powerpoint/2010/main" val="3482509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olo 1">
            <a:extLst>
              <a:ext uri="{FF2B5EF4-FFF2-40B4-BE49-F238E27FC236}">
                <a16:creationId xmlns:a16="http://schemas.microsoft.com/office/drawing/2014/main" id="{1B627144-9E6B-4984-9B54-FC8E963C2BF6}"/>
              </a:ext>
            </a:extLst>
          </p:cNvPr>
          <p:cNvSpPr>
            <a:spLocks noGrp="1"/>
          </p:cNvSpPr>
          <p:nvPr>
            <p:ph type="ctrTitle"/>
          </p:nvPr>
        </p:nvSpPr>
        <p:spPr>
          <a:xfrm>
            <a:off x="836676" y="557189"/>
            <a:ext cx="4899039" cy="3346901"/>
          </a:xfrm>
          <a:noFill/>
        </p:spPr>
        <p:txBody>
          <a:bodyPr>
            <a:normAutofit/>
          </a:bodyPr>
          <a:lstStyle/>
          <a:p>
            <a:pPr algn="l"/>
            <a:r>
              <a:rPr lang="it-IT" sz="2800" dirty="0"/>
              <a:t>Doc. Pascale Maria Rosaria</a:t>
            </a:r>
          </a:p>
        </p:txBody>
      </p:sp>
      <p:sp>
        <p:nvSpPr>
          <p:cNvPr id="3" name="Sottotitolo 2">
            <a:extLst>
              <a:ext uri="{FF2B5EF4-FFF2-40B4-BE49-F238E27FC236}">
                <a16:creationId xmlns:a16="http://schemas.microsoft.com/office/drawing/2014/main" id="{AC80BBA3-A658-4B89-B9EA-D6D20570C607}"/>
              </a:ext>
            </a:extLst>
          </p:cNvPr>
          <p:cNvSpPr>
            <a:spLocks noGrp="1"/>
          </p:cNvSpPr>
          <p:nvPr>
            <p:ph type="subTitle" idx="1"/>
          </p:nvPr>
        </p:nvSpPr>
        <p:spPr>
          <a:xfrm>
            <a:off x="532738" y="659876"/>
            <a:ext cx="5383120" cy="5389698"/>
          </a:xfrm>
          <a:noFill/>
        </p:spPr>
        <p:txBody>
          <a:bodyPr>
            <a:normAutofit/>
          </a:bodyPr>
          <a:lstStyle/>
          <a:p>
            <a:pPr algn="l"/>
            <a:r>
              <a:rPr lang="it-IT" sz="3200" dirty="0">
                <a:solidFill>
                  <a:srgbClr val="0070C0"/>
                </a:solidFill>
              </a:rPr>
              <a:t>« I SUONI COMPLESSI»</a:t>
            </a:r>
          </a:p>
          <a:p>
            <a:pPr algn="l"/>
            <a:r>
              <a:rPr lang="it-IT" dirty="0">
                <a:solidFill>
                  <a:srgbClr val="0070C0"/>
                </a:solidFill>
              </a:rPr>
              <a:t>Attività di consolidamento ortografico</a:t>
            </a:r>
          </a:p>
          <a:p>
            <a:pPr algn="l"/>
            <a:endParaRPr lang="it-IT" dirty="0"/>
          </a:p>
          <a:p>
            <a:pPr algn="l"/>
            <a:r>
              <a:rPr lang="it-IT" dirty="0">
                <a:solidFill>
                  <a:srgbClr val="0070C0"/>
                </a:solidFill>
              </a:rPr>
              <a:t>Classe III F – Plesso Fra’ Siciliano</a:t>
            </a:r>
          </a:p>
          <a:p>
            <a:pPr algn="l"/>
            <a:endParaRPr lang="it-IT" dirty="0"/>
          </a:p>
        </p:txBody>
      </p:sp>
      <p:pic>
        <p:nvPicPr>
          <p:cNvPr id="5" name="Picture 4">
            <a:extLst>
              <a:ext uri="{FF2B5EF4-FFF2-40B4-BE49-F238E27FC236}">
                <a16:creationId xmlns:a16="http://schemas.microsoft.com/office/drawing/2014/main" id="{77FC970B-312B-42D9-BB54-6270FB9B8AF5}"/>
              </a:ext>
            </a:extLst>
          </p:cNvPr>
          <p:cNvPicPr>
            <a:picLocks noChangeAspect="1"/>
          </p:cNvPicPr>
          <p:nvPr/>
        </p:nvPicPr>
        <p:blipFill rotWithShape="1">
          <a:blip r:embed="rId2"/>
          <a:srcRect r="7019"/>
          <a:stretch/>
        </p:blipFill>
        <p:spPr>
          <a:xfrm>
            <a:off x="6095999" y="10"/>
            <a:ext cx="6105655" cy="6857990"/>
          </a:xfrm>
          <a:prstGeom prst="rect">
            <a:avLst/>
          </a:prstGeom>
        </p:spPr>
      </p:pic>
    </p:spTree>
    <p:extLst>
      <p:ext uri="{BB962C8B-B14F-4D97-AF65-F5344CB8AC3E}">
        <p14:creationId xmlns:p14="http://schemas.microsoft.com/office/powerpoint/2010/main" val="236383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AE0C659-83E4-4761-9687-C11BFF247B6B}"/>
              </a:ext>
            </a:extLst>
          </p:cNvPr>
          <p:cNvSpPr/>
          <p:nvPr/>
        </p:nvSpPr>
        <p:spPr>
          <a:xfrm>
            <a:off x="358220" y="1305342"/>
            <a:ext cx="4977352" cy="5632311"/>
          </a:xfrm>
          <a:prstGeom prst="rect">
            <a:avLst/>
          </a:prstGeom>
        </p:spPr>
        <p:txBody>
          <a:bodyPr wrap="square">
            <a:spAutoFit/>
          </a:bodyPr>
          <a:lstStyle/>
          <a:p>
            <a:r>
              <a:rPr lang="it-IT" dirty="0"/>
              <a:t>La casa di Carla in collina</a:t>
            </a:r>
          </a:p>
          <a:p>
            <a:endParaRPr lang="it-IT" dirty="0"/>
          </a:p>
          <a:p>
            <a:r>
              <a:rPr lang="it-IT" dirty="0">
                <a:solidFill>
                  <a:srgbClr val="FF0000"/>
                </a:solidFill>
              </a:rPr>
              <a:t>Leggi il racconto.</a:t>
            </a:r>
          </a:p>
          <a:p>
            <a:endParaRPr lang="it-IT" dirty="0">
              <a:solidFill>
                <a:srgbClr val="FF0000"/>
              </a:solidFill>
            </a:endParaRPr>
          </a:p>
          <a:p>
            <a:r>
              <a:rPr lang="it-IT" dirty="0"/>
              <a:t>Carla abita in una bella casa in collina.</a:t>
            </a:r>
          </a:p>
          <a:p>
            <a:r>
              <a:rPr lang="it-IT" dirty="0"/>
              <a:t>Nel giardino c’è la cuccia del suo cane che si chiama Carmine. Sul tetto c’è il comignolo del camino che si trova nella camera da pranzo. Nella sua cameretta ci sono</a:t>
            </a:r>
          </a:p>
          <a:p>
            <a:r>
              <a:rPr lang="it-IT" dirty="0"/>
              <a:t>un comò, un comodino, un lettino con sopra un cuscino a forma di cuore e un coniglietto di peluche. Sul tavolo della cucina è stato messo un vassoio con la frutta. Oggi è pieno di mele cotogne, castagne, noci di cocco, un cocomero e qualche fico.</a:t>
            </a:r>
          </a:p>
          <a:p>
            <a:r>
              <a:rPr lang="it-IT" dirty="0">
                <a:solidFill>
                  <a:srgbClr val="FF0000"/>
                </a:solidFill>
              </a:rPr>
              <a:t>Riscrivi in tabella le parole con CA CO CU, presenti nel testo .</a:t>
            </a:r>
          </a:p>
          <a:p>
            <a:endParaRPr lang="it-IT" dirty="0"/>
          </a:p>
          <a:p>
            <a:r>
              <a:rPr lang="it-IT" dirty="0">
                <a:solidFill>
                  <a:srgbClr val="FF0000"/>
                </a:solidFill>
              </a:rPr>
              <a:t>Disegna la cameretta di Carla.</a:t>
            </a:r>
          </a:p>
          <a:p>
            <a:endParaRPr lang="it-IT" dirty="0"/>
          </a:p>
        </p:txBody>
      </p:sp>
      <p:sp>
        <p:nvSpPr>
          <p:cNvPr id="3" name="CasellaDiTesto 2">
            <a:extLst>
              <a:ext uri="{FF2B5EF4-FFF2-40B4-BE49-F238E27FC236}">
                <a16:creationId xmlns:a16="http://schemas.microsoft.com/office/drawing/2014/main" id="{49710EE8-9D0E-46F0-8D86-794722057B34}"/>
              </a:ext>
            </a:extLst>
          </p:cNvPr>
          <p:cNvSpPr txBox="1"/>
          <p:nvPr/>
        </p:nvSpPr>
        <p:spPr>
          <a:xfrm>
            <a:off x="697584" y="725864"/>
            <a:ext cx="1798441" cy="369332"/>
          </a:xfrm>
          <a:prstGeom prst="rect">
            <a:avLst/>
          </a:prstGeom>
          <a:noFill/>
        </p:spPr>
        <p:txBody>
          <a:bodyPr wrap="none" rtlCol="0">
            <a:spAutoFit/>
          </a:bodyPr>
          <a:lstStyle/>
          <a:p>
            <a:r>
              <a:rPr lang="it-IT" dirty="0"/>
              <a:t>I suoni </a:t>
            </a:r>
            <a:r>
              <a:rPr lang="it-IT" dirty="0">
                <a:solidFill>
                  <a:srgbClr val="FF0000"/>
                </a:solidFill>
              </a:rPr>
              <a:t>CA-CO-CU</a:t>
            </a:r>
          </a:p>
        </p:txBody>
      </p:sp>
      <p:sp>
        <p:nvSpPr>
          <p:cNvPr id="4" name="Rettangolo 3">
            <a:extLst>
              <a:ext uri="{FF2B5EF4-FFF2-40B4-BE49-F238E27FC236}">
                <a16:creationId xmlns:a16="http://schemas.microsoft.com/office/drawing/2014/main" id="{12CE862C-B556-4351-B29D-CC4A784EA429}"/>
              </a:ext>
            </a:extLst>
          </p:cNvPr>
          <p:cNvSpPr/>
          <p:nvPr/>
        </p:nvSpPr>
        <p:spPr>
          <a:xfrm>
            <a:off x="6542202" y="1305342"/>
            <a:ext cx="4656840" cy="5078313"/>
          </a:xfrm>
          <a:prstGeom prst="rect">
            <a:avLst/>
          </a:prstGeom>
        </p:spPr>
        <p:txBody>
          <a:bodyPr wrap="square">
            <a:spAutoFit/>
          </a:bodyPr>
          <a:lstStyle/>
          <a:p>
            <a:r>
              <a:rPr lang="it-IT" dirty="0"/>
              <a:t>W il cioccolato!</a:t>
            </a:r>
          </a:p>
          <a:p>
            <a:r>
              <a:rPr lang="it-IT" dirty="0"/>
              <a:t>A qualcuno non piace il cioccolato? A nessuno, vero?</a:t>
            </a:r>
          </a:p>
          <a:p>
            <a:r>
              <a:rPr lang="it-IT" dirty="0"/>
              <a:t>E’ proprio così! A tutti i bambini piace! Proprio per questo il signor </a:t>
            </a:r>
            <a:r>
              <a:rPr lang="it-IT" dirty="0" err="1"/>
              <a:t>Baciotti</a:t>
            </a:r>
            <a:r>
              <a:rPr lang="it-IT" dirty="0"/>
              <a:t> ha aperto una fantastica cioccolateria. Il cioccolato è la sua passione! Gli piace molto creare</a:t>
            </a:r>
          </a:p>
          <a:p>
            <a:r>
              <a:rPr lang="it-IT" dirty="0"/>
              <a:t>cioccolatini di vario tipo e dare loro un nome, come BRICIOLA, CACIOTTINI,</a:t>
            </a:r>
          </a:p>
          <a:p>
            <a:r>
              <a:rPr lang="it-IT" dirty="0"/>
              <a:t>CICCIONE, PANCIONA, BOCCIOLO…</a:t>
            </a:r>
          </a:p>
          <a:p>
            <a:r>
              <a:rPr lang="it-IT" dirty="0"/>
              <a:t>Come immagini i cioccolatini del signor </a:t>
            </a:r>
            <a:r>
              <a:rPr lang="it-IT" dirty="0" err="1"/>
              <a:t>Baciotti</a:t>
            </a:r>
            <a:r>
              <a:rPr lang="it-IT" dirty="0"/>
              <a:t>?</a:t>
            </a:r>
          </a:p>
          <a:p>
            <a:r>
              <a:rPr lang="it-IT" dirty="0"/>
              <a:t> </a:t>
            </a:r>
            <a:r>
              <a:rPr lang="it-IT" dirty="0">
                <a:solidFill>
                  <a:srgbClr val="FF0000"/>
                </a:solidFill>
              </a:rPr>
              <a:t>Disegnali e scrivi sotto i loro nomi.</a:t>
            </a:r>
            <a:endParaRPr lang="it-IT" dirty="0"/>
          </a:p>
          <a:p>
            <a:r>
              <a:rPr lang="it-IT" dirty="0"/>
              <a:t>Il signor </a:t>
            </a:r>
            <a:r>
              <a:rPr lang="it-IT" dirty="0" err="1"/>
              <a:t>Baciotti</a:t>
            </a:r>
            <a:r>
              <a:rPr lang="it-IT" dirty="0"/>
              <a:t> ha bisogno di un’idea per un nuovo cioccolatino.</a:t>
            </a:r>
          </a:p>
          <a:p>
            <a:r>
              <a:rPr lang="it-IT" dirty="0"/>
              <a:t> </a:t>
            </a:r>
            <a:r>
              <a:rPr lang="it-IT" dirty="0">
                <a:solidFill>
                  <a:srgbClr val="FF0000"/>
                </a:solidFill>
              </a:rPr>
              <a:t>Disegnane uno di tua creazione e dagli un nome che contenga la sillaba CIO</a:t>
            </a:r>
            <a:r>
              <a:rPr lang="it-IT" dirty="0"/>
              <a:t>:</a:t>
            </a:r>
          </a:p>
          <a:p>
            <a:r>
              <a:rPr lang="it-IT" dirty="0"/>
              <a:t> Il nome del mio cioccolatino è …………………</a:t>
            </a:r>
          </a:p>
        </p:txBody>
      </p:sp>
      <p:sp>
        <p:nvSpPr>
          <p:cNvPr id="5" name="CasellaDiTesto 4">
            <a:extLst>
              <a:ext uri="{FF2B5EF4-FFF2-40B4-BE49-F238E27FC236}">
                <a16:creationId xmlns:a16="http://schemas.microsoft.com/office/drawing/2014/main" id="{1D9AC8E5-F663-4F84-A4C4-C1B4733E2D01}"/>
              </a:ext>
            </a:extLst>
          </p:cNvPr>
          <p:cNvSpPr txBox="1"/>
          <p:nvPr/>
        </p:nvSpPr>
        <p:spPr>
          <a:xfrm>
            <a:off x="8446416" y="725864"/>
            <a:ext cx="1973617" cy="369332"/>
          </a:xfrm>
          <a:prstGeom prst="rect">
            <a:avLst/>
          </a:prstGeom>
          <a:noFill/>
        </p:spPr>
        <p:txBody>
          <a:bodyPr wrap="none" rtlCol="0">
            <a:spAutoFit/>
          </a:bodyPr>
          <a:lstStyle/>
          <a:p>
            <a:r>
              <a:rPr lang="it-IT" dirty="0"/>
              <a:t>I suoni </a:t>
            </a:r>
            <a:r>
              <a:rPr lang="it-IT" dirty="0">
                <a:solidFill>
                  <a:srgbClr val="FF0000"/>
                </a:solidFill>
              </a:rPr>
              <a:t>CIA-CIO-CIU</a:t>
            </a:r>
          </a:p>
        </p:txBody>
      </p:sp>
      <p:pic>
        <p:nvPicPr>
          <p:cNvPr id="6" name="Audio registrato">
            <a:hlinkClick r:id="" action="ppaction://media"/>
            <a:extLst>
              <a:ext uri="{FF2B5EF4-FFF2-40B4-BE49-F238E27FC236}">
                <a16:creationId xmlns:a16="http://schemas.microsoft.com/office/drawing/2014/main" id="{BE91BFDF-A575-4CA3-8670-A012930B0F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57407" y="695742"/>
            <a:ext cx="609600" cy="609600"/>
          </a:xfrm>
          <a:prstGeom prst="rect">
            <a:avLst/>
          </a:prstGeom>
        </p:spPr>
      </p:pic>
      <p:pic>
        <p:nvPicPr>
          <p:cNvPr id="7" name="Audio registrato">
            <a:hlinkClick r:id="" action="ppaction://media"/>
            <a:extLst>
              <a:ext uri="{FF2B5EF4-FFF2-40B4-BE49-F238E27FC236}">
                <a16:creationId xmlns:a16="http://schemas.microsoft.com/office/drawing/2014/main" id="{45EB9C17-9635-4F18-8F1E-EF3C428B2D7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67499" y="390942"/>
            <a:ext cx="609600" cy="609600"/>
          </a:xfrm>
          <a:prstGeom prst="rect">
            <a:avLst/>
          </a:prstGeom>
        </p:spPr>
      </p:pic>
      <p:pic>
        <p:nvPicPr>
          <p:cNvPr id="10" name="Immagine 9">
            <a:extLst>
              <a:ext uri="{FF2B5EF4-FFF2-40B4-BE49-F238E27FC236}">
                <a16:creationId xmlns:a16="http://schemas.microsoft.com/office/drawing/2014/main" id="{3E020EB4-8699-4ED0-A44D-2414E26EBF63}"/>
              </a:ext>
            </a:extLst>
          </p:cNvPr>
          <p:cNvPicPr>
            <a:picLocks noChangeAspect="1"/>
          </p:cNvPicPr>
          <p:nvPr/>
        </p:nvPicPr>
        <p:blipFill>
          <a:blip r:embed="rId7"/>
          <a:stretch>
            <a:fillRect/>
          </a:stretch>
        </p:blipFill>
        <p:spPr>
          <a:xfrm>
            <a:off x="3262207" y="1400428"/>
            <a:ext cx="2508256" cy="1029028"/>
          </a:xfrm>
          <a:prstGeom prst="rect">
            <a:avLst/>
          </a:prstGeom>
        </p:spPr>
      </p:pic>
      <p:pic>
        <p:nvPicPr>
          <p:cNvPr id="12" name="Immagine 11">
            <a:extLst>
              <a:ext uri="{FF2B5EF4-FFF2-40B4-BE49-F238E27FC236}">
                <a16:creationId xmlns:a16="http://schemas.microsoft.com/office/drawing/2014/main" id="{64826231-38C5-4912-98F9-F46DFBD4A442}"/>
              </a:ext>
            </a:extLst>
          </p:cNvPr>
          <p:cNvPicPr>
            <a:picLocks noChangeAspect="1"/>
          </p:cNvPicPr>
          <p:nvPr/>
        </p:nvPicPr>
        <p:blipFill>
          <a:blip r:embed="rId8"/>
          <a:stretch>
            <a:fillRect/>
          </a:stretch>
        </p:blipFill>
        <p:spPr>
          <a:xfrm>
            <a:off x="10539506" y="3538330"/>
            <a:ext cx="1465585" cy="1470992"/>
          </a:xfrm>
          <a:prstGeom prst="rect">
            <a:avLst/>
          </a:prstGeom>
        </p:spPr>
      </p:pic>
    </p:spTree>
    <p:extLst>
      <p:ext uri="{BB962C8B-B14F-4D97-AF65-F5344CB8AC3E}">
        <p14:creationId xmlns:p14="http://schemas.microsoft.com/office/powerpoint/2010/main" val="26102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0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C619194-6400-4006-A723-054102CC8146}"/>
              </a:ext>
            </a:extLst>
          </p:cNvPr>
          <p:cNvSpPr/>
          <p:nvPr/>
        </p:nvSpPr>
        <p:spPr>
          <a:xfrm>
            <a:off x="603315" y="1131217"/>
            <a:ext cx="4977353" cy="6186309"/>
          </a:xfrm>
          <a:prstGeom prst="rect">
            <a:avLst/>
          </a:prstGeom>
        </p:spPr>
        <p:txBody>
          <a:bodyPr wrap="square">
            <a:spAutoFit/>
          </a:bodyPr>
          <a:lstStyle/>
          <a:p>
            <a:r>
              <a:rPr lang="it-IT" dirty="0"/>
              <a:t>La scatola dei desideri</a:t>
            </a:r>
          </a:p>
          <a:p>
            <a:r>
              <a:rPr lang="it-IT" dirty="0">
                <a:solidFill>
                  <a:srgbClr val="FF0000"/>
                </a:solidFill>
              </a:rPr>
              <a:t>Leggi la poesia.</a:t>
            </a:r>
          </a:p>
          <a:p>
            <a:r>
              <a:rPr lang="it-IT" dirty="0"/>
              <a:t>Francesca ha una scatola :</a:t>
            </a:r>
          </a:p>
          <a:p>
            <a:r>
              <a:rPr lang="it-IT" dirty="0"/>
              <a:t>è la scatola dei desideri!</a:t>
            </a:r>
          </a:p>
          <a:p>
            <a:r>
              <a:rPr lang="it-IT" dirty="0"/>
              <a:t>Per un pesce senza lisca</a:t>
            </a:r>
          </a:p>
          <a:p>
            <a:r>
              <a:rPr lang="it-IT" dirty="0"/>
              <a:t>un pescatore senza esca</a:t>
            </a:r>
          </a:p>
          <a:p>
            <a:r>
              <a:rPr lang="it-IT" dirty="0"/>
              <a:t>un bosco senza discarica</a:t>
            </a:r>
          </a:p>
          <a:p>
            <a:r>
              <a:rPr lang="it-IT" dirty="0"/>
              <a:t>una scalinata senza scale</a:t>
            </a:r>
          </a:p>
          <a:p>
            <a:r>
              <a:rPr lang="it-IT" dirty="0"/>
              <a:t>una scodella piena di biscotti</a:t>
            </a:r>
          </a:p>
          <a:p>
            <a:r>
              <a:rPr lang="it-IT" dirty="0"/>
              <a:t>Pescara senza scuole</a:t>
            </a:r>
          </a:p>
          <a:p>
            <a:r>
              <a:rPr lang="it-IT" dirty="0"/>
              <a:t>un discorso pieno di scuse.</a:t>
            </a:r>
          </a:p>
          <a:p>
            <a:endParaRPr lang="it-IT" dirty="0"/>
          </a:p>
          <a:p>
            <a:r>
              <a:rPr lang="it-IT" dirty="0">
                <a:solidFill>
                  <a:srgbClr val="FF0000"/>
                </a:solidFill>
              </a:rPr>
              <a:t>Disegna una grande scatola con dentro alcuni dei suoi desideri.</a:t>
            </a:r>
          </a:p>
          <a:p>
            <a:endParaRPr lang="it-IT" dirty="0"/>
          </a:p>
          <a:p>
            <a:r>
              <a:rPr lang="it-IT" dirty="0">
                <a:solidFill>
                  <a:srgbClr val="FF0000"/>
                </a:solidFill>
              </a:rPr>
              <a:t>Inserisci in tabella le parole della poesia che contengono i suoni SCA SCO SCU </a:t>
            </a:r>
          </a:p>
          <a:p>
            <a:endParaRPr lang="it-IT" dirty="0"/>
          </a:p>
          <a:p>
            <a:r>
              <a:rPr lang="it-IT" dirty="0">
                <a:solidFill>
                  <a:srgbClr val="FF0000"/>
                </a:solidFill>
              </a:rPr>
              <a:t>Cerchia con colori diversi le sillabe SCA SCO SCU</a:t>
            </a:r>
          </a:p>
          <a:p>
            <a:endParaRPr lang="it-IT" dirty="0"/>
          </a:p>
          <a:p>
            <a:endParaRPr lang="it-IT" dirty="0"/>
          </a:p>
          <a:p>
            <a:endParaRPr lang="it-IT" dirty="0"/>
          </a:p>
        </p:txBody>
      </p:sp>
      <p:sp>
        <p:nvSpPr>
          <p:cNvPr id="3" name="CasellaDiTesto 2">
            <a:extLst>
              <a:ext uri="{FF2B5EF4-FFF2-40B4-BE49-F238E27FC236}">
                <a16:creationId xmlns:a16="http://schemas.microsoft.com/office/drawing/2014/main" id="{9A72F1AD-2F21-4D2C-8D4F-CAFC6F712501}"/>
              </a:ext>
            </a:extLst>
          </p:cNvPr>
          <p:cNvSpPr txBox="1"/>
          <p:nvPr/>
        </p:nvSpPr>
        <p:spPr>
          <a:xfrm>
            <a:off x="1216056" y="329939"/>
            <a:ext cx="2450970" cy="369332"/>
          </a:xfrm>
          <a:prstGeom prst="rect">
            <a:avLst/>
          </a:prstGeom>
          <a:noFill/>
        </p:spPr>
        <p:txBody>
          <a:bodyPr wrap="square" rtlCol="0">
            <a:spAutoFit/>
          </a:bodyPr>
          <a:lstStyle/>
          <a:p>
            <a:r>
              <a:rPr lang="it-IT" dirty="0"/>
              <a:t>I suoni </a:t>
            </a:r>
            <a:r>
              <a:rPr lang="it-IT" dirty="0">
                <a:solidFill>
                  <a:srgbClr val="FF0000"/>
                </a:solidFill>
              </a:rPr>
              <a:t>SCA-SCO-SCU</a:t>
            </a:r>
          </a:p>
        </p:txBody>
      </p:sp>
      <p:sp>
        <p:nvSpPr>
          <p:cNvPr id="4" name="Rettangolo 3">
            <a:extLst>
              <a:ext uri="{FF2B5EF4-FFF2-40B4-BE49-F238E27FC236}">
                <a16:creationId xmlns:a16="http://schemas.microsoft.com/office/drawing/2014/main" id="{41F1B056-B9D4-4A4E-8845-D87CE11E3DA1}"/>
              </a:ext>
            </a:extLst>
          </p:cNvPr>
          <p:cNvSpPr/>
          <p:nvPr/>
        </p:nvSpPr>
        <p:spPr>
          <a:xfrm>
            <a:off x="6740165" y="329939"/>
            <a:ext cx="5316718" cy="5909310"/>
          </a:xfrm>
          <a:prstGeom prst="rect">
            <a:avLst/>
          </a:prstGeom>
        </p:spPr>
        <p:txBody>
          <a:bodyPr wrap="square">
            <a:spAutoFit/>
          </a:bodyPr>
          <a:lstStyle/>
          <a:p>
            <a:r>
              <a:rPr lang="it-IT" sz="1400" dirty="0"/>
              <a:t>Lo scheletro </a:t>
            </a:r>
            <a:r>
              <a:rPr lang="it-IT" sz="1400" dirty="0" err="1"/>
              <a:t>Muschito</a:t>
            </a:r>
            <a:endParaRPr lang="it-IT" sz="1400" dirty="0"/>
          </a:p>
          <a:p>
            <a:r>
              <a:rPr lang="it-IT" sz="1400" dirty="0">
                <a:solidFill>
                  <a:srgbClr val="FF0000"/>
                </a:solidFill>
              </a:rPr>
              <a:t>Leggi la storia</a:t>
            </a:r>
          </a:p>
          <a:p>
            <a:endParaRPr lang="it-IT" sz="1400" dirty="0"/>
          </a:p>
          <a:p>
            <a:endParaRPr lang="it-IT" sz="1400" dirty="0"/>
          </a:p>
          <a:p>
            <a:r>
              <a:rPr lang="it-IT" sz="1400" dirty="0"/>
              <a:t>Da qualche giorno lo scheletro </a:t>
            </a:r>
            <a:r>
              <a:rPr lang="it-IT" sz="1400" dirty="0" err="1"/>
              <a:t>Muschito</a:t>
            </a:r>
            <a:r>
              <a:rPr lang="it-IT" sz="1400" dirty="0"/>
              <a:t> è molto triste. E’ stanco di sentirsi dire: ”Come sei magro! Devi mangiare di più!” oppure ”Sei magro come uno scheletro!” e dover rispondere puntualmente: ”Ma io sono uno scheletro!”</a:t>
            </a:r>
          </a:p>
          <a:p>
            <a:r>
              <a:rPr lang="it-IT" sz="1400" dirty="0"/>
              <a:t>Decide allora di risolvere una volta per tutte il suo problema. Va da un sarto di sua conoscenza per farsi cucire un vestito larghissimo, imbottito di cuscini.</a:t>
            </a:r>
          </a:p>
          <a:p>
            <a:r>
              <a:rPr lang="it-IT" sz="1400" dirty="0"/>
              <a:t>Ora sì che si sente a suo agio!</a:t>
            </a:r>
          </a:p>
          <a:p>
            <a:r>
              <a:rPr lang="it-IT" sz="1400" dirty="0"/>
              <a:t>Esce per strada, contento di poter mostrare il suo nuovo aspetto. Ma </a:t>
            </a:r>
          </a:p>
          <a:p>
            <a:r>
              <a:rPr lang="it-IT" sz="1400" dirty="0"/>
              <a:t>sente delle voci dietro di sé: “ Da che cosa si è mascherato quel tizio? Non è mica carnevale?”</a:t>
            </a:r>
          </a:p>
          <a:p>
            <a:r>
              <a:rPr lang="it-IT" sz="1400" dirty="0"/>
              <a:t>Un signore accanto a lui, invece, esclama: ”Le tasche dei pantaloni si sono scucite! Che pancione! E’ ora di mettersi a dieta!”.</a:t>
            </a:r>
          </a:p>
          <a:p>
            <a:r>
              <a:rPr lang="it-IT" sz="1400" dirty="0"/>
              <a:t>Più avanti un bambino, indicandolo, urla alla </a:t>
            </a:r>
            <a:r>
              <a:rPr lang="it-IT" sz="1400" dirty="0" err="1"/>
              <a:t>mamma:”Un</a:t>
            </a:r>
            <a:r>
              <a:rPr lang="it-IT" sz="1400" dirty="0"/>
              <a:t> omone così grosso non entrerebbe neppure in due vasche da bagno”.</a:t>
            </a:r>
          </a:p>
          <a:p>
            <a:r>
              <a:rPr lang="it-IT" sz="1400" dirty="0"/>
              <a:t>Dopo aver sentito tutto ciò, </a:t>
            </a:r>
            <a:r>
              <a:rPr lang="it-IT" sz="1400" dirty="0" err="1"/>
              <a:t>Muschito</a:t>
            </a:r>
            <a:r>
              <a:rPr lang="it-IT" sz="1400" dirty="0"/>
              <a:t> si toglie quel vestito che lo rende ridicolo e finalmente ritorna ad essere se stesso, felice di essere magro, magro appunto come uno Scheletro.</a:t>
            </a:r>
          </a:p>
          <a:p>
            <a:endParaRPr lang="it-IT" sz="1400" dirty="0"/>
          </a:p>
          <a:p>
            <a:r>
              <a:rPr lang="it-IT" sz="1400" dirty="0"/>
              <a:t>Come immagini lo scheletro </a:t>
            </a:r>
            <a:r>
              <a:rPr lang="it-IT" sz="1400" dirty="0" err="1"/>
              <a:t>Muschito</a:t>
            </a:r>
            <a:r>
              <a:rPr lang="it-IT" sz="1400" dirty="0"/>
              <a:t>? </a:t>
            </a:r>
          </a:p>
          <a:p>
            <a:r>
              <a:rPr lang="it-IT" sz="1400" dirty="0">
                <a:solidFill>
                  <a:srgbClr val="FF0000"/>
                </a:solidFill>
              </a:rPr>
              <a:t>Prova a disegnarlo poi ricopia le parole con i suoni </a:t>
            </a:r>
            <a:r>
              <a:rPr lang="it-IT" sz="1400" dirty="0" err="1">
                <a:solidFill>
                  <a:srgbClr val="FF0000"/>
                </a:solidFill>
              </a:rPr>
              <a:t>schi-sche</a:t>
            </a:r>
            <a:r>
              <a:rPr lang="it-IT" sz="1400" dirty="0">
                <a:solidFill>
                  <a:srgbClr val="FF0000"/>
                </a:solidFill>
              </a:rPr>
              <a:t> contenute nel testo.</a:t>
            </a:r>
          </a:p>
          <a:p>
            <a:endParaRPr lang="it-IT" sz="1400" dirty="0">
              <a:solidFill>
                <a:srgbClr val="FF0000"/>
              </a:solidFill>
            </a:endParaRPr>
          </a:p>
        </p:txBody>
      </p:sp>
      <p:sp>
        <p:nvSpPr>
          <p:cNvPr id="5" name="CasellaDiTesto 4">
            <a:extLst>
              <a:ext uri="{FF2B5EF4-FFF2-40B4-BE49-F238E27FC236}">
                <a16:creationId xmlns:a16="http://schemas.microsoft.com/office/drawing/2014/main" id="{C907F9BF-7556-475E-8BDA-D1C892A92312}"/>
              </a:ext>
            </a:extLst>
          </p:cNvPr>
          <p:cNvSpPr txBox="1"/>
          <p:nvPr/>
        </p:nvSpPr>
        <p:spPr>
          <a:xfrm>
            <a:off x="6877876" y="6158729"/>
            <a:ext cx="3315695" cy="369332"/>
          </a:xfrm>
          <a:prstGeom prst="rect">
            <a:avLst/>
          </a:prstGeom>
          <a:noFill/>
        </p:spPr>
        <p:txBody>
          <a:bodyPr wrap="square" rtlCol="0">
            <a:spAutoFit/>
          </a:bodyPr>
          <a:lstStyle/>
          <a:p>
            <a:r>
              <a:rPr lang="it-IT" dirty="0"/>
              <a:t>I suoni </a:t>
            </a:r>
            <a:r>
              <a:rPr lang="it-IT" dirty="0">
                <a:solidFill>
                  <a:srgbClr val="FF0000"/>
                </a:solidFill>
              </a:rPr>
              <a:t>SCHI-SCHE</a:t>
            </a:r>
          </a:p>
        </p:txBody>
      </p:sp>
      <p:pic>
        <p:nvPicPr>
          <p:cNvPr id="6" name="Audio registrato">
            <a:hlinkClick r:id="" action="ppaction://media"/>
            <a:extLst>
              <a:ext uri="{FF2B5EF4-FFF2-40B4-BE49-F238E27FC236}">
                <a16:creationId xmlns:a16="http://schemas.microsoft.com/office/drawing/2014/main" id="{E6EADC5B-D213-4273-AFE7-5EF0679586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62226" y="826417"/>
            <a:ext cx="609600" cy="609600"/>
          </a:xfrm>
          <a:prstGeom prst="rect">
            <a:avLst/>
          </a:prstGeom>
        </p:spPr>
      </p:pic>
      <p:pic>
        <p:nvPicPr>
          <p:cNvPr id="7" name="Audio registrato">
            <a:hlinkClick r:id="" action="ppaction://media"/>
            <a:extLst>
              <a:ext uri="{FF2B5EF4-FFF2-40B4-BE49-F238E27FC236}">
                <a16:creationId xmlns:a16="http://schemas.microsoft.com/office/drawing/2014/main" id="{D5814130-15BC-45EA-A0FB-3AAABFAD174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120971" y="284219"/>
            <a:ext cx="609600" cy="609600"/>
          </a:xfrm>
          <a:prstGeom prst="rect">
            <a:avLst/>
          </a:prstGeom>
        </p:spPr>
      </p:pic>
      <p:pic>
        <p:nvPicPr>
          <p:cNvPr id="8" name="Immagine 7">
            <a:extLst>
              <a:ext uri="{FF2B5EF4-FFF2-40B4-BE49-F238E27FC236}">
                <a16:creationId xmlns:a16="http://schemas.microsoft.com/office/drawing/2014/main" id="{138516BD-F954-4A6F-9631-447254D784DE}"/>
              </a:ext>
            </a:extLst>
          </p:cNvPr>
          <p:cNvPicPr>
            <a:picLocks noChangeAspect="1"/>
          </p:cNvPicPr>
          <p:nvPr/>
        </p:nvPicPr>
        <p:blipFill>
          <a:blip r:embed="rId7"/>
          <a:stretch>
            <a:fillRect/>
          </a:stretch>
        </p:blipFill>
        <p:spPr>
          <a:xfrm>
            <a:off x="5284714" y="329939"/>
            <a:ext cx="1446022" cy="2230381"/>
          </a:xfrm>
          <a:prstGeom prst="rect">
            <a:avLst/>
          </a:prstGeom>
        </p:spPr>
      </p:pic>
      <p:pic>
        <p:nvPicPr>
          <p:cNvPr id="9" name="Immagine 8">
            <a:extLst>
              <a:ext uri="{FF2B5EF4-FFF2-40B4-BE49-F238E27FC236}">
                <a16:creationId xmlns:a16="http://schemas.microsoft.com/office/drawing/2014/main" id="{337B98FD-5DCB-4BCD-88D6-776C98F09B80}"/>
              </a:ext>
            </a:extLst>
          </p:cNvPr>
          <p:cNvPicPr>
            <a:picLocks noChangeAspect="1"/>
          </p:cNvPicPr>
          <p:nvPr/>
        </p:nvPicPr>
        <p:blipFill>
          <a:blip r:embed="rId8"/>
          <a:stretch>
            <a:fillRect/>
          </a:stretch>
        </p:blipFill>
        <p:spPr>
          <a:xfrm>
            <a:off x="3522611" y="2847235"/>
            <a:ext cx="1608712" cy="1608712"/>
          </a:xfrm>
          <a:prstGeom prst="rect">
            <a:avLst/>
          </a:prstGeom>
        </p:spPr>
      </p:pic>
    </p:spTree>
    <p:extLst>
      <p:ext uri="{BB962C8B-B14F-4D97-AF65-F5344CB8AC3E}">
        <p14:creationId xmlns:p14="http://schemas.microsoft.com/office/powerpoint/2010/main" val="322433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7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3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67284F9-97B9-4BC0-AEDA-F73CFBCCE31D}"/>
              </a:ext>
            </a:extLst>
          </p:cNvPr>
          <p:cNvSpPr/>
          <p:nvPr/>
        </p:nvSpPr>
        <p:spPr>
          <a:xfrm>
            <a:off x="667911" y="842839"/>
            <a:ext cx="9660834" cy="6463308"/>
          </a:xfrm>
          <a:prstGeom prst="rect">
            <a:avLst/>
          </a:prstGeom>
        </p:spPr>
        <p:txBody>
          <a:bodyPr wrap="square">
            <a:spAutoFit/>
          </a:bodyPr>
          <a:lstStyle/>
          <a:p>
            <a:r>
              <a:rPr lang="it-IT" dirty="0"/>
              <a:t>Cesira va in città</a:t>
            </a:r>
          </a:p>
          <a:p>
            <a:endParaRPr lang="it-IT" dirty="0"/>
          </a:p>
          <a:p>
            <a:r>
              <a:rPr lang="it-IT" dirty="0"/>
              <a:t>La civetta Cesira è stanca della campagna e ha deciso di andare a vivere in città.</a:t>
            </a:r>
          </a:p>
          <a:p>
            <a:r>
              <a:rPr lang="it-IT" dirty="0"/>
              <a:t>Prende il cesto con tutte la sue cose e lascia il ciliegio sulla cui cima aveva costruito</a:t>
            </a:r>
          </a:p>
          <a:p>
            <a:r>
              <a:rPr lang="it-IT" dirty="0"/>
              <a:t>il nido. Prima di partire saluta i suoi amici: la cicogna Celestina, il cinghiale Maciste, il cervo Ciccio e il cigno Ciro.</a:t>
            </a:r>
          </a:p>
          <a:p>
            <a:r>
              <a:rPr lang="it-IT" dirty="0"/>
              <a:t>“Buona fortuna!” le gridano in coro.</a:t>
            </a:r>
          </a:p>
          <a:p>
            <a:r>
              <a:rPr lang="it-IT" dirty="0"/>
              <a:t>“A presto amici miei!” risponde Cesira.</a:t>
            </a:r>
          </a:p>
          <a:p>
            <a:r>
              <a:rPr lang="it-IT" dirty="0"/>
              <a:t>Arrivata in città, la civetta Cesira prima cerca un nuovo nido, poi va al cinema a vedere il suo film preferito: Cenerentola.</a:t>
            </a:r>
          </a:p>
          <a:p>
            <a:r>
              <a:rPr lang="it-IT" dirty="0"/>
              <a:t>Il giorno dopo va al circo a vedere uno spettacolo e si diverte tantissimo. Cerchi lanciati in aria, birilli che toccano il cielo, frecce che fanno centro...ma poi le viene nostalgia dei suoi amici. Allora li invita subito a cena: una calda zuppa di ceci farà felici tutti!</a:t>
            </a:r>
          </a:p>
          <a:p>
            <a:endParaRPr lang="it-IT" dirty="0"/>
          </a:p>
          <a:p>
            <a:r>
              <a:rPr lang="it-IT" dirty="0">
                <a:solidFill>
                  <a:srgbClr val="FF0000"/>
                </a:solidFill>
              </a:rPr>
              <a:t>- Cerchiamo e mettiamo in tabella le parole con i suoni CE-CI</a:t>
            </a:r>
          </a:p>
          <a:p>
            <a:r>
              <a:rPr lang="it-IT" dirty="0">
                <a:solidFill>
                  <a:srgbClr val="FF0000"/>
                </a:solidFill>
              </a:rPr>
              <a:t>- Rispondi</a:t>
            </a:r>
          </a:p>
          <a:p>
            <a:r>
              <a:rPr lang="it-IT" dirty="0"/>
              <a:t>1) Come si chiama la civetta?</a:t>
            </a:r>
          </a:p>
          <a:p>
            <a:r>
              <a:rPr lang="it-IT" dirty="0"/>
              <a:t> …………………………….</a:t>
            </a:r>
          </a:p>
          <a:p>
            <a:r>
              <a:rPr lang="it-IT" dirty="0"/>
              <a:t>2) Dove viveva?</a:t>
            </a:r>
          </a:p>
          <a:p>
            <a:r>
              <a:rPr lang="it-IT" dirty="0"/>
              <a:t> ………………………………..</a:t>
            </a:r>
          </a:p>
          <a:p>
            <a:r>
              <a:rPr lang="it-IT" dirty="0"/>
              <a:t>3) Come si chiamano i suoi amici?</a:t>
            </a:r>
          </a:p>
          <a:p>
            <a:r>
              <a:rPr lang="it-IT" dirty="0"/>
              <a:t>………………………………………………………..</a:t>
            </a:r>
          </a:p>
          <a:p>
            <a:r>
              <a:rPr lang="it-IT" dirty="0"/>
              <a:t>-</a:t>
            </a:r>
          </a:p>
        </p:txBody>
      </p:sp>
      <p:sp>
        <p:nvSpPr>
          <p:cNvPr id="3" name="CasellaDiTesto 2">
            <a:extLst>
              <a:ext uri="{FF2B5EF4-FFF2-40B4-BE49-F238E27FC236}">
                <a16:creationId xmlns:a16="http://schemas.microsoft.com/office/drawing/2014/main" id="{68F9DE8C-6FF0-408C-8D9F-BC6E4BB0880C}"/>
              </a:ext>
            </a:extLst>
          </p:cNvPr>
          <p:cNvSpPr txBox="1"/>
          <p:nvPr/>
        </p:nvSpPr>
        <p:spPr>
          <a:xfrm>
            <a:off x="4328461" y="473507"/>
            <a:ext cx="1343638" cy="369332"/>
          </a:xfrm>
          <a:prstGeom prst="rect">
            <a:avLst/>
          </a:prstGeom>
          <a:noFill/>
        </p:spPr>
        <p:txBody>
          <a:bodyPr wrap="none" rtlCol="0">
            <a:spAutoFit/>
          </a:bodyPr>
          <a:lstStyle/>
          <a:p>
            <a:r>
              <a:rPr lang="it-IT" dirty="0"/>
              <a:t>I suoni </a:t>
            </a:r>
            <a:r>
              <a:rPr lang="it-IT" dirty="0">
                <a:solidFill>
                  <a:srgbClr val="FF0000"/>
                </a:solidFill>
              </a:rPr>
              <a:t>CE-CI</a:t>
            </a:r>
          </a:p>
        </p:txBody>
      </p:sp>
      <p:pic>
        <p:nvPicPr>
          <p:cNvPr id="4" name="Audio registrato">
            <a:hlinkClick r:id="" action="ppaction://media"/>
            <a:extLst>
              <a:ext uri="{FF2B5EF4-FFF2-40B4-BE49-F238E27FC236}">
                <a16:creationId xmlns:a16="http://schemas.microsoft.com/office/drawing/2014/main" id="{CD201FE5-880D-4EAE-ACCF-1D1CCB7D29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27849" y="538039"/>
            <a:ext cx="609600" cy="609600"/>
          </a:xfrm>
          <a:prstGeom prst="rect">
            <a:avLst/>
          </a:prstGeom>
        </p:spPr>
      </p:pic>
      <p:pic>
        <p:nvPicPr>
          <p:cNvPr id="5" name="Immagine 4">
            <a:extLst>
              <a:ext uri="{FF2B5EF4-FFF2-40B4-BE49-F238E27FC236}">
                <a16:creationId xmlns:a16="http://schemas.microsoft.com/office/drawing/2014/main" id="{BDDE7096-63A1-440D-84B4-2DF3D2133137}"/>
              </a:ext>
            </a:extLst>
          </p:cNvPr>
          <p:cNvPicPr>
            <a:picLocks noChangeAspect="1"/>
          </p:cNvPicPr>
          <p:nvPr/>
        </p:nvPicPr>
        <p:blipFill>
          <a:blip r:embed="rId5"/>
          <a:stretch>
            <a:fillRect/>
          </a:stretch>
        </p:blipFill>
        <p:spPr>
          <a:xfrm>
            <a:off x="9027849" y="4588357"/>
            <a:ext cx="2419350" cy="1895475"/>
          </a:xfrm>
          <a:prstGeom prst="rect">
            <a:avLst/>
          </a:prstGeom>
        </p:spPr>
      </p:pic>
    </p:spTree>
    <p:extLst>
      <p:ext uri="{BB962C8B-B14F-4D97-AF65-F5344CB8AC3E}">
        <p14:creationId xmlns:p14="http://schemas.microsoft.com/office/powerpoint/2010/main" val="375555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76AADA8-27F2-41A5-B169-AE26D622B1BE}"/>
              </a:ext>
            </a:extLst>
          </p:cNvPr>
          <p:cNvSpPr/>
          <p:nvPr/>
        </p:nvSpPr>
        <p:spPr>
          <a:xfrm>
            <a:off x="294198" y="151075"/>
            <a:ext cx="8849802" cy="3416320"/>
          </a:xfrm>
          <a:prstGeom prst="rect">
            <a:avLst/>
          </a:prstGeom>
        </p:spPr>
        <p:txBody>
          <a:bodyPr wrap="square">
            <a:spAutoFit/>
          </a:bodyPr>
          <a:lstStyle/>
          <a:p>
            <a:r>
              <a:rPr lang="it-IT" b="1" dirty="0"/>
              <a:t>La chiocciola Michela</a:t>
            </a:r>
          </a:p>
          <a:p>
            <a:r>
              <a:rPr lang="it-IT" b="1" dirty="0">
                <a:solidFill>
                  <a:srgbClr val="FF0000"/>
                </a:solidFill>
              </a:rPr>
              <a:t>Ascolta la storia.</a:t>
            </a:r>
          </a:p>
          <a:p>
            <a:r>
              <a:rPr lang="it-IT" b="1" dirty="0"/>
              <a:t>In un bellissimo prato viveva una chiocciola di nome Michela.</a:t>
            </a:r>
          </a:p>
          <a:p>
            <a:r>
              <a:rPr lang="it-IT" b="1" dirty="0"/>
              <a:t>Michela era molto arrabbiata perché tutti, indicandola, la chiamavano lumaca. Cercava di spiegare che le lumache non hanno il guscio, invece lei lo aveva e quindi era</a:t>
            </a:r>
          </a:p>
          <a:p>
            <a:r>
              <a:rPr lang="it-IT" b="1" dirty="0"/>
              <a:t>una chiocciola. Ma nessuno l’ascoltava, nessuno la capiva e tutti continuavano a</a:t>
            </a:r>
          </a:p>
          <a:p>
            <a:r>
              <a:rPr lang="it-IT" b="1" dirty="0"/>
              <a:t>sbagliare. Non sopportava proprio di essere chiamata lumaca, non perché ce l’avesse</a:t>
            </a:r>
          </a:p>
          <a:p>
            <a:r>
              <a:rPr lang="it-IT" b="1" dirty="0"/>
              <a:t>con le lumache che, tra l’altro, erano sue amiche, ma perché non lo riteneva giusto... era, insomma, una questione di principio.</a:t>
            </a:r>
          </a:p>
          <a:p>
            <a:r>
              <a:rPr lang="it-IT" b="1" dirty="0"/>
              <a:t>Un giorno, pensa e ripensa...le venne un’idea: sul tronco degli alberi del prato dove</a:t>
            </a:r>
          </a:p>
          <a:p>
            <a:r>
              <a:rPr lang="it-IT" b="1" dirty="0"/>
              <a:t>viveva fece il disegno di una chiocciola e di una lumaca.</a:t>
            </a:r>
          </a:p>
          <a:p>
            <a:endParaRPr lang="it-IT" dirty="0"/>
          </a:p>
        </p:txBody>
      </p:sp>
      <p:sp>
        <p:nvSpPr>
          <p:cNvPr id="3" name="Rettangolo 2">
            <a:extLst>
              <a:ext uri="{FF2B5EF4-FFF2-40B4-BE49-F238E27FC236}">
                <a16:creationId xmlns:a16="http://schemas.microsoft.com/office/drawing/2014/main" id="{563DC3CF-5B86-4E6B-861C-79DA62682A8F}"/>
              </a:ext>
            </a:extLst>
          </p:cNvPr>
          <p:cNvSpPr/>
          <p:nvPr/>
        </p:nvSpPr>
        <p:spPr>
          <a:xfrm>
            <a:off x="373711" y="3196424"/>
            <a:ext cx="8770289" cy="3416320"/>
          </a:xfrm>
          <a:prstGeom prst="rect">
            <a:avLst/>
          </a:prstGeom>
        </p:spPr>
        <p:txBody>
          <a:bodyPr wrap="square">
            <a:spAutoFit/>
          </a:bodyPr>
          <a:lstStyle/>
          <a:p>
            <a:r>
              <a:rPr lang="it-IT" b="1" dirty="0"/>
              <a:t>Da quel momento nessuno si confuse più e a Michela ritornò il sorriso. Finalmente,</a:t>
            </a:r>
          </a:p>
          <a:p>
            <a:r>
              <a:rPr lang="it-IT" b="1" dirty="0"/>
              <a:t>anche per i suoi amici, era una chiocciola!</a:t>
            </a:r>
          </a:p>
          <a:p>
            <a:endParaRPr lang="it-IT" b="1" dirty="0"/>
          </a:p>
          <a:p>
            <a:r>
              <a:rPr lang="it-IT" b="1" dirty="0">
                <a:solidFill>
                  <a:srgbClr val="FF0000"/>
                </a:solidFill>
              </a:rPr>
              <a:t>Disegna le sequenze della storia e completa le didascalie con le parole giuste</a:t>
            </a:r>
            <a:r>
              <a:rPr lang="it-IT" b="1" dirty="0"/>
              <a:t>.</a:t>
            </a:r>
          </a:p>
          <a:p>
            <a:r>
              <a:rPr lang="it-IT" b="1" dirty="0">
                <a:highlight>
                  <a:srgbClr val="FFFF00"/>
                </a:highlight>
              </a:rPr>
              <a:t>INIZIO</a:t>
            </a:r>
          </a:p>
          <a:p>
            <a:r>
              <a:rPr lang="it-IT" b="1" dirty="0"/>
              <a:t>In un prato viveva una chiocciola di nome …………………………………</a:t>
            </a:r>
          </a:p>
          <a:p>
            <a:r>
              <a:rPr lang="it-IT" b="1" dirty="0">
                <a:highlight>
                  <a:srgbClr val="FFFF00"/>
                </a:highlight>
              </a:rPr>
              <a:t>SVOLGIMENTO</a:t>
            </a:r>
          </a:p>
          <a:p>
            <a:r>
              <a:rPr lang="it-IT" b="1" dirty="0"/>
              <a:t> Tutti la scambiavano per una lumaca e per questo si arrabbiava.</a:t>
            </a:r>
          </a:p>
          <a:p>
            <a:r>
              <a:rPr lang="it-IT" b="1" dirty="0"/>
              <a:t> Così incollò sui ………………..degli alberi il disegno di una …………………. e di una lumaca…………………..per far capire la ……………..</a:t>
            </a:r>
          </a:p>
          <a:p>
            <a:r>
              <a:rPr lang="it-IT" b="1" dirty="0">
                <a:highlight>
                  <a:srgbClr val="FFFF00"/>
                </a:highlight>
              </a:rPr>
              <a:t>FINE</a:t>
            </a:r>
            <a:r>
              <a:rPr lang="it-IT" b="1" dirty="0"/>
              <a:t> </a:t>
            </a:r>
          </a:p>
          <a:p>
            <a:r>
              <a:rPr lang="it-IT" b="1" dirty="0"/>
              <a:t>Da quel giorno nessuno si confuse più e tutti la chiamarono ……………………………</a:t>
            </a:r>
          </a:p>
        </p:txBody>
      </p:sp>
      <p:sp>
        <p:nvSpPr>
          <p:cNvPr id="4" name="CasellaDiTesto 3">
            <a:extLst>
              <a:ext uri="{FF2B5EF4-FFF2-40B4-BE49-F238E27FC236}">
                <a16:creationId xmlns:a16="http://schemas.microsoft.com/office/drawing/2014/main" id="{CC5BEEE0-367F-4AFA-AD33-A9115179CE20}"/>
              </a:ext>
            </a:extLst>
          </p:cNvPr>
          <p:cNvSpPr txBox="1"/>
          <p:nvPr/>
        </p:nvSpPr>
        <p:spPr>
          <a:xfrm>
            <a:off x="9589770" y="400050"/>
            <a:ext cx="2136582" cy="369332"/>
          </a:xfrm>
          <a:prstGeom prst="rect">
            <a:avLst/>
          </a:prstGeom>
          <a:noFill/>
        </p:spPr>
        <p:txBody>
          <a:bodyPr wrap="square" rtlCol="0">
            <a:spAutoFit/>
          </a:bodyPr>
          <a:lstStyle/>
          <a:p>
            <a:r>
              <a:rPr lang="it-IT" dirty="0"/>
              <a:t>I suoni </a:t>
            </a:r>
            <a:r>
              <a:rPr lang="it-IT" dirty="0">
                <a:solidFill>
                  <a:srgbClr val="FF0000"/>
                </a:solidFill>
              </a:rPr>
              <a:t>CHI-CHE</a:t>
            </a:r>
          </a:p>
        </p:txBody>
      </p:sp>
      <p:pic>
        <p:nvPicPr>
          <p:cNvPr id="5" name="Immagine 4">
            <a:extLst>
              <a:ext uri="{FF2B5EF4-FFF2-40B4-BE49-F238E27FC236}">
                <a16:creationId xmlns:a16="http://schemas.microsoft.com/office/drawing/2014/main" id="{99E37E74-577B-4B29-8442-26BA6B28C482}"/>
              </a:ext>
            </a:extLst>
          </p:cNvPr>
          <p:cNvPicPr>
            <a:picLocks noChangeAspect="1"/>
          </p:cNvPicPr>
          <p:nvPr/>
        </p:nvPicPr>
        <p:blipFill>
          <a:blip r:embed="rId4"/>
          <a:stretch>
            <a:fillRect/>
          </a:stretch>
        </p:blipFill>
        <p:spPr>
          <a:xfrm>
            <a:off x="8916198" y="1614115"/>
            <a:ext cx="2810154" cy="2282024"/>
          </a:xfrm>
          <a:prstGeom prst="rect">
            <a:avLst/>
          </a:prstGeom>
        </p:spPr>
      </p:pic>
      <p:pic>
        <p:nvPicPr>
          <p:cNvPr id="6" name="Audio registrato">
            <a:hlinkClick r:id="" action="ppaction://media"/>
            <a:extLst>
              <a:ext uri="{FF2B5EF4-FFF2-40B4-BE49-F238E27FC236}">
                <a16:creationId xmlns:a16="http://schemas.microsoft.com/office/drawing/2014/main" id="{755E21B3-5BC7-47BB-885F-7F03872F4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0376" y="4939085"/>
            <a:ext cx="609600" cy="609600"/>
          </a:xfrm>
          <a:prstGeom prst="rect">
            <a:avLst/>
          </a:prstGeom>
        </p:spPr>
      </p:pic>
    </p:spTree>
    <p:extLst>
      <p:ext uri="{BB962C8B-B14F-4D97-AF65-F5344CB8AC3E}">
        <p14:creationId xmlns:p14="http://schemas.microsoft.com/office/powerpoint/2010/main" val="20526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00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6BCFC8B-1286-42DC-BFE6-E288639C18D7}"/>
              </a:ext>
            </a:extLst>
          </p:cNvPr>
          <p:cNvSpPr/>
          <p:nvPr/>
        </p:nvSpPr>
        <p:spPr>
          <a:xfrm>
            <a:off x="580445" y="1049571"/>
            <a:ext cx="8563555" cy="5355312"/>
          </a:xfrm>
          <a:prstGeom prst="rect">
            <a:avLst/>
          </a:prstGeom>
        </p:spPr>
        <p:txBody>
          <a:bodyPr wrap="square">
            <a:spAutoFit/>
          </a:bodyPr>
          <a:lstStyle/>
          <a:p>
            <a:r>
              <a:rPr lang="it-IT" b="1" dirty="0"/>
              <a:t>Lo scienziato Scipione</a:t>
            </a:r>
          </a:p>
          <a:p>
            <a:r>
              <a:rPr lang="it-IT" b="1" dirty="0">
                <a:solidFill>
                  <a:srgbClr val="FF0000"/>
                </a:solidFill>
              </a:rPr>
              <a:t>Leggi il racconto</a:t>
            </a:r>
            <a:r>
              <a:rPr lang="it-IT" b="1" dirty="0"/>
              <a:t>.</a:t>
            </a:r>
          </a:p>
          <a:p>
            <a:r>
              <a:rPr lang="it-IT" b="1" dirty="0"/>
              <a:t>Scipione è uno scienziato. Da giorni sta lavorando ad uno strano esperimento: vuole</a:t>
            </a:r>
          </a:p>
          <a:p>
            <a:r>
              <a:rPr lang="it-IT" b="1" dirty="0"/>
              <a:t>trasformare una scimmia in un moscerino.</a:t>
            </a:r>
          </a:p>
          <a:p>
            <a:r>
              <a:rPr lang="it-IT" b="1" dirty="0"/>
              <a:t>Ha preparato una miscela con baffi di sceriffo, piume di cuscino, acqua di ruscello,</a:t>
            </a:r>
          </a:p>
          <a:p>
            <a:r>
              <a:rPr lang="it-IT" b="1" dirty="0"/>
              <a:t>lana di sciarpa vecchia, vele di vascello, tre cosce di pollo e un occhio di biscia.</a:t>
            </a:r>
          </a:p>
          <a:p>
            <a:r>
              <a:rPr lang="it-IT" b="1" dirty="0"/>
              <a:t>Ci riuscirà?</a:t>
            </a:r>
          </a:p>
          <a:p>
            <a:r>
              <a:rPr lang="it-IT" b="1" dirty="0">
                <a:solidFill>
                  <a:srgbClr val="FF0000"/>
                </a:solidFill>
              </a:rPr>
              <a:t>Completa gli ingredienti della miscela e disegnali nell’ampolla.</a:t>
            </a:r>
          </a:p>
          <a:p>
            <a:endParaRPr lang="it-IT" dirty="0"/>
          </a:p>
          <a:p>
            <a:endParaRPr lang="it-IT" dirty="0"/>
          </a:p>
          <a:p>
            <a:r>
              <a:rPr lang="it-IT" b="1" dirty="0"/>
              <a:t>OCCHIO DI …………</a:t>
            </a:r>
          </a:p>
          <a:p>
            <a:endParaRPr lang="it-IT" dirty="0"/>
          </a:p>
          <a:p>
            <a:r>
              <a:rPr lang="it-IT" b="1" dirty="0"/>
              <a:t>ACQUA DI………….</a:t>
            </a:r>
          </a:p>
          <a:p>
            <a:endParaRPr lang="it-IT" dirty="0"/>
          </a:p>
          <a:p>
            <a:endParaRPr lang="it-IT" dirty="0"/>
          </a:p>
          <a:p>
            <a:r>
              <a:rPr lang="it-IT" b="1" dirty="0"/>
              <a:t>VELE DI …………..</a:t>
            </a:r>
          </a:p>
          <a:p>
            <a:endParaRPr lang="it-IT" dirty="0"/>
          </a:p>
          <a:p>
            <a:endParaRPr lang="it-IT" dirty="0"/>
          </a:p>
          <a:p>
            <a:r>
              <a:rPr lang="it-IT" b="1" dirty="0"/>
              <a:t>PIUME DI………….</a:t>
            </a:r>
          </a:p>
        </p:txBody>
      </p:sp>
      <p:pic>
        <p:nvPicPr>
          <p:cNvPr id="3" name="Immagine 2">
            <a:extLst>
              <a:ext uri="{FF2B5EF4-FFF2-40B4-BE49-F238E27FC236}">
                <a16:creationId xmlns:a16="http://schemas.microsoft.com/office/drawing/2014/main" id="{2046E536-BAAE-4763-9EE3-1B74B1D12A2D}"/>
              </a:ext>
            </a:extLst>
          </p:cNvPr>
          <p:cNvPicPr>
            <a:picLocks noChangeAspect="1"/>
          </p:cNvPicPr>
          <p:nvPr/>
        </p:nvPicPr>
        <p:blipFill>
          <a:blip r:embed="rId4"/>
          <a:stretch>
            <a:fillRect/>
          </a:stretch>
        </p:blipFill>
        <p:spPr>
          <a:xfrm>
            <a:off x="4359137" y="3727227"/>
            <a:ext cx="2780306" cy="3027128"/>
          </a:xfrm>
          <a:prstGeom prst="rect">
            <a:avLst/>
          </a:prstGeom>
        </p:spPr>
      </p:pic>
      <p:sp>
        <p:nvSpPr>
          <p:cNvPr id="4" name="Rettangolo 3">
            <a:extLst>
              <a:ext uri="{FF2B5EF4-FFF2-40B4-BE49-F238E27FC236}">
                <a16:creationId xmlns:a16="http://schemas.microsoft.com/office/drawing/2014/main" id="{BD0AB2D1-AC6B-468D-B4EF-057DF4044931}"/>
              </a:ext>
            </a:extLst>
          </p:cNvPr>
          <p:cNvSpPr/>
          <p:nvPr/>
        </p:nvSpPr>
        <p:spPr>
          <a:xfrm>
            <a:off x="8649694" y="3244334"/>
            <a:ext cx="2780306" cy="369332"/>
          </a:xfrm>
          <a:prstGeom prst="rect">
            <a:avLst/>
          </a:prstGeom>
        </p:spPr>
        <p:txBody>
          <a:bodyPr wrap="square">
            <a:spAutoFit/>
          </a:bodyPr>
          <a:lstStyle/>
          <a:p>
            <a:r>
              <a:rPr lang="it-IT" b="1" dirty="0"/>
              <a:t>BAFFI</a:t>
            </a:r>
            <a:r>
              <a:rPr lang="it-IT" dirty="0"/>
              <a:t> </a:t>
            </a:r>
            <a:r>
              <a:rPr lang="it-IT" b="1" dirty="0"/>
              <a:t>DI</a:t>
            </a:r>
            <a:r>
              <a:rPr lang="it-IT" dirty="0"/>
              <a:t> …………..</a:t>
            </a:r>
          </a:p>
        </p:txBody>
      </p:sp>
      <p:sp>
        <p:nvSpPr>
          <p:cNvPr id="5" name="CasellaDiTesto 4">
            <a:extLst>
              <a:ext uri="{FF2B5EF4-FFF2-40B4-BE49-F238E27FC236}">
                <a16:creationId xmlns:a16="http://schemas.microsoft.com/office/drawing/2014/main" id="{2E99E861-1267-4239-9C3A-23482DCAB568}"/>
              </a:ext>
            </a:extLst>
          </p:cNvPr>
          <p:cNvSpPr txBox="1"/>
          <p:nvPr/>
        </p:nvSpPr>
        <p:spPr>
          <a:xfrm>
            <a:off x="8241030" y="4492487"/>
            <a:ext cx="3370525" cy="369332"/>
          </a:xfrm>
          <a:prstGeom prst="rect">
            <a:avLst/>
          </a:prstGeom>
          <a:noFill/>
        </p:spPr>
        <p:txBody>
          <a:bodyPr wrap="square" rtlCol="0">
            <a:spAutoFit/>
          </a:bodyPr>
          <a:lstStyle/>
          <a:p>
            <a:r>
              <a:rPr lang="it-IT" b="1" dirty="0"/>
              <a:t>TRE ………….. DI POLLO</a:t>
            </a:r>
          </a:p>
        </p:txBody>
      </p:sp>
      <p:sp>
        <p:nvSpPr>
          <p:cNvPr id="6" name="CasellaDiTesto 5">
            <a:extLst>
              <a:ext uri="{FF2B5EF4-FFF2-40B4-BE49-F238E27FC236}">
                <a16:creationId xmlns:a16="http://schemas.microsoft.com/office/drawing/2014/main" id="{AC85C19E-30BC-4E83-9125-9AF3CE81745F}"/>
              </a:ext>
            </a:extLst>
          </p:cNvPr>
          <p:cNvSpPr txBox="1"/>
          <p:nvPr/>
        </p:nvSpPr>
        <p:spPr>
          <a:xfrm>
            <a:off x="8938260" y="5876508"/>
            <a:ext cx="2697480" cy="369332"/>
          </a:xfrm>
          <a:prstGeom prst="rect">
            <a:avLst/>
          </a:prstGeom>
          <a:noFill/>
        </p:spPr>
        <p:txBody>
          <a:bodyPr wrap="square" rtlCol="0">
            <a:spAutoFit/>
          </a:bodyPr>
          <a:lstStyle/>
          <a:p>
            <a:r>
              <a:rPr lang="it-IT" b="1" dirty="0"/>
              <a:t>LANA DI </a:t>
            </a:r>
            <a:r>
              <a:rPr lang="it-IT" dirty="0"/>
              <a:t>……………</a:t>
            </a:r>
          </a:p>
        </p:txBody>
      </p:sp>
      <p:sp>
        <p:nvSpPr>
          <p:cNvPr id="7" name="CasellaDiTesto 6">
            <a:extLst>
              <a:ext uri="{FF2B5EF4-FFF2-40B4-BE49-F238E27FC236}">
                <a16:creationId xmlns:a16="http://schemas.microsoft.com/office/drawing/2014/main" id="{49A35BF0-267D-422A-8F46-F556CFA1EA1D}"/>
              </a:ext>
            </a:extLst>
          </p:cNvPr>
          <p:cNvSpPr txBox="1"/>
          <p:nvPr/>
        </p:nvSpPr>
        <p:spPr>
          <a:xfrm>
            <a:off x="3543300" y="697230"/>
            <a:ext cx="2780306" cy="369332"/>
          </a:xfrm>
          <a:prstGeom prst="rect">
            <a:avLst/>
          </a:prstGeom>
          <a:noFill/>
        </p:spPr>
        <p:txBody>
          <a:bodyPr wrap="square" rtlCol="0">
            <a:spAutoFit/>
          </a:bodyPr>
          <a:lstStyle/>
          <a:p>
            <a:r>
              <a:rPr lang="it-IT" b="1" dirty="0"/>
              <a:t>I suoni </a:t>
            </a:r>
            <a:r>
              <a:rPr lang="it-IT" b="1" dirty="0">
                <a:solidFill>
                  <a:srgbClr val="FF0000"/>
                </a:solidFill>
              </a:rPr>
              <a:t>SCI-SCE</a:t>
            </a:r>
          </a:p>
        </p:txBody>
      </p:sp>
      <p:pic>
        <p:nvPicPr>
          <p:cNvPr id="8" name="Audio registrato">
            <a:hlinkClick r:id="" action="ppaction://media"/>
            <a:extLst>
              <a:ext uri="{FF2B5EF4-FFF2-40B4-BE49-F238E27FC236}">
                <a16:creationId xmlns:a16="http://schemas.microsoft.com/office/drawing/2014/main" id="{B03619B1-6FB0-439D-854A-5720FF843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15125" y="465079"/>
            <a:ext cx="609600" cy="609600"/>
          </a:xfrm>
          <a:prstGeom prst="rect">
            <a:avLst/>
          </a:prstGeom>
        </p:spPr>
      </p:pic>
      <p:pic>
        <p:nvPicPr>
          <p:cNvPr id="9" name="Immagine 8">
            <a:extLst>
              <a:ext uri="{FF2B5EF4-FFF2-40B4-BE49-F238E27FC236}">
                <a16:creationId xmlns:a16="http://schemas.microsoft.com/office/drawing/2014/main" id="{849A91F1-B6EE-4F69-BBBE-8F0BE5AE9D4D}"/>
              </a:ext>
            </a:extLst>
          </p:cNvPr>
          <p:cNvPicPr>
            <a:picLocks noChangeAspect="1"/>
          </p:cNvPicPr>
          <p:nvPr/>
        </p:nvPicPr>
        <p:blipFill>
          <a:blip r:embed="rId6"/>
          <a:stretch>
            <a:fillRect/>
          </a:stretch>
        </p:blipFill>
        <p:spPr>
          <a:xfrm>
            <a:off x="8912128" y="697230"/>
            <a:ext cx="2124075" cy="2152650"/>
          </a:xfrm>
          <a:prstGeom prst="rect">
            <a:avLst/>
          </a:prstGeom>
        </p:spPr>
      </p:pic>
    </p:spTree>
    <p:extLst>
      <p:ext uri="{BB962C8B-B14F-4D97-AF65-F5344CB8AC3E}">
        <p14:creationId xmlns:p14="http://schemas.microsoft.com/office/powerpoint/2010/main" val="9088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1154</Words>
  <Application>Microsoft Office PowerPoint</Application>
  <PresentationFormat>Widescreen</PresentationFormat>
  <Paragraphs>126</Paragraphs>
  <Slides>6</Slides>
  <Notes>0</Notes>
  <HiddenSlides>0</HiddenSlides>
  <MMClips>7</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vt:i4>
      </vt:variant>
    </vt:vector>
  </HeadingPairs>
  <TitlesOfParts>
    <vt:vector size="10" baseType="lpstr">
      <vt:lpstr>Arial</vt:lpstr>
      <vt:lpstr>Calibri</vt:lpstr>
      <vt:lpstr>Calibri Light</vt:lpstr>
      <vt:lpstr>Tema di Office</vt:lpstr>
      <vt:lpstr>Doc. Pascale Maria Rosaria</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Pascale Maria Rosaria</dc:title>
  <dc:creator>Vincenzo Romano</dc:creator>
  <cp:lastModifiedBy>Raffaella Castiello</cp:lastModifiedBy>
  <cp:revision>18</cp:revision>
  <dcterms:created xsi:type="dcterms:W3CDTF">2020-11-08T16:31:38Z</dcterms:created>
  <dcterms:modified xsi:type="dcterms:W3CDTF">2020-11-11T16:29:57Z</dcterms:modified>
</cp:coreProperties>
</file>