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43E2C6-E0D6-4FDE-B700-C9B399E5E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311908-164F-4E84-BAAE-9F4977D7A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D5B671-6880-483A-87D8-E68C5C22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D736-CE2C-4002-A4E4-5593370D1536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D1EA43-190A-4BCB-AD62-B3E79854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A48CCB-12E8-46F8-BF9F-2064BC26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899B-B603-4D7E-AF8F-9FBEEC563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77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15D003-F3F0-4174-9D54-EDA263F4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C679AC5-BF59-4048-939D-261C10787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8A64BC-112E-43D1-B95B-2970B03F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D736-CE2C-4002-A4E4-5593370D1536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4EBD37-21C4-42C3-B64A-8FEF1ADD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F03DA5-CE0C-459A-AF05-639126BF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899B-B603-4D7E-AF8F-9FBEEC563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50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A886996-41C0-4BCC-9C44-A08A7A8DF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EDA81F5-81BB-466C-907F-F703057A7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A9EC84-7100-40D7-B512-F7F3318D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D736-CE2C-4002-A4E4-5593370D1536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176D43-B419-4A39-92E6-63416EC9A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DE87CE-0B0C-48AB-BC43-50F62DAE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899B-B603-4D7E-AF8F-9FBEEC563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55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8C765E-019C-4257-BF2A-0F26DE51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8315BD-C9B0-4136-8ED8-D8C4FEEF9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A5D019-F037-4F23-BCEF-9E07A3D7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D736-CE2C-4002-A4E4-5593370D1536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35B4C4-FBDA-4245-A0DE-9D8A6224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800CE6-1B34-4246-973D-9EE24DCA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899B-B603-4D7E-AF8F-9FBEEC563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15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5A2933-27D8-444A-AF88-3B49498F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044CB7-F490-4406-AB36-7CDC2B939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28ED1D-4AC4-48FB-AD3D-9336FBC5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D736-CE2C-4002-A4E4-5593370D1536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902254-9086-4BB6-B31D-C512B36D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F4C7A2-DA19-4D30-B4AB-1F4455C5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899B-B603-4D7E-AF8F-9FBEEC563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73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B0624-9E42-4A34-8573-124645E9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F2CAB1-59A5-4143-AE00-E8DF27D48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1B5A-5109-470C-AF9F-05FB1B61A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31632F-F2BC-45C6-9E25-D48A7FF7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D736-CE2C-4002-A4E4-5593370D1536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7DE903-F73D-4E8D-99A5-5A3A512C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F0B392-F92E-4C32-9048-58ED37CF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899B-B603-4D7E-AF8F-9FBEEC563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25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A9C29B-51FB-4926-BC84-FA342CE9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5AB739-1045-467B-9DAA-BF796642D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FEB533-04FC-48EC-8B66-5B43EAE8E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A2D57F1-1402-4AB8-A0AC-42DBB0397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7C52EBB-A8AD-4F2D-9925-D679CE2C9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F0A1F5-7AC4-4583-8956-D43CF4D35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D736-CE2C-4002-A4E4-5593370D1536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A9E195A-E4A8-4963-B563-9A61C7E5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B50173-7343-4FB7-A491-4341F8C9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899B-B603-4D7E-AF8F-9FBEEC563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4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930A0B-73F5-4029-9CB9-D27B1C74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CF694E5-73DF-4C33-AC06-D8758289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D736-CE2C-4002-A4E4-5593370D1536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CF7083-39B0-46BE-8491-AB882FDF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5E6ADC-759A-4EB2-B289-FFD7F5F0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899B-B603-4D7E-AF8F-9FBEEC563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27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6347D59-BCE4-492B-A0F7-CA2AB460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D736-CE2C-4002-A4E4-5593370D1536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9542AF-2D87-4E8A-BA47-776D416D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F67687-1879-4733-A99B-54BEC8A7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899B-B603-4D7E-AF8F-9FBEEC563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90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D76157-DCCD-43BA-812A-0CE34A7A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F8006D-8DBC-4F7C-BC67-04771B82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ECBF71-473E-4B08-A676-AB0B49104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4405B2-E920-4A91-8638-A9C27290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D736-CE2C-4002-A4E4-5593370D1536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F20A85-E46A-466B-AF60-DD256C26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84009A-1831-4A8B-AE0F-AA23F6A5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899B-B603-4D7E-AF8F-9FBEEC563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0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A4C1C6-62E5-46AB-B361-1B8B7D80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DCA48CB-CA73-4119-9CA8-FAFE8AAA1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87C823-B7C0-431B-A852-06207C7CA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C45EB-19C6-41C8-8BA1-37A917AD9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D736-CE2C-4002-A4E4-5593370D1536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74BD7B-D1D3-48E2-AA9D-7FAAAAB9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BF0A52-F09E-454B-A0B1-F57DFF2D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899B-B603-4D7E-AF8F-9FBEEC563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56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699AF36-E35A-484F-B430-36E120B3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CD3FD7-AB8B-455E-ABDF-FBDA6F1A0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D06F2D-737E-4843-9D0E-D4EEB37BA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D736-CE2C-4002-A4E4-5593370D1536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275B0A-B160-42B7-A61B-02E64D2A6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EE0633-C2CD-4FE3-9741-3C1495529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899B-B603-4D7E-AF8F-9FBEEC563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27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17/06/relationships/model3d" Target="../media/model3d2.glb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3.glb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4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17/06/relationships/model3d" Target="../media/model3d5.glb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0BD1FE-387C-40AE-B1C3-61003CB4F7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 fabbricanti di storie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240098-A78A-41F7-918A-D00AF8E93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Progettazione narrativa-Lo storyboard per le idee</a:t>
            </a:r>
          </a:p>
          <a:p>
            <a:r>
              <a:rPr lang="it-IT" dirty="0"/>
              <a:t>Classe 3 B Capoluogo</a:t>
            </a:r>
          </a:p>
          <a:p>
            <a:r>
              <a:rPr lang="it-IT" dirty="0"/>
              <a:t>Maestra Mariateresa Ciccarelli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ello 3D 3" descr="Autunno">
                <a:extLst>
                  <a:ext uri="{FF2B5EF4-FFF2-40B4-BE49-F238E27FC236}">
                    <a16:creationId xmlns:a16="http://schemas.microsoft.com/office/drawing/2014/main" id="{2A2A5A80-301A-455A-B8B0-87072CAA5C8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9327216"/>
                  </p:ext>
                </p:extLst>
              </p:nvPr>
            </p:nvGraphicFramePr>
            <p:xfrm>
              <a:off x="8806527" y="333005"/>
              <a:ext cx="3096767" cy="344386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096767" cy="3443865"/>
                    </a:xfrm>
                    <a:prstGeom prst="rect">
                      <a:avLst/>
                    </a:prstGeom>
                  </am3d:spPr>
                  <am3d:camera>
                    <am3d:pos x="0" y="0" z="6350762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685800" d="1000000"/>
                    <am3d:preTrans dx="-6319" dy="-18180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861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lo 3D 3" descr="Autunno">
                <a:extLst>
                  <a:ext uri="{FF2B5EF4-FFF2-40B4-BE49-F238E27FC236}">
                    <a16:creationId xmlns:a16="http://schemas.microsoft.com/office/drawing/2014/main" id="{2A2A5A80-301A-455A-B8B0-87072CAA5C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6527" y="333005"/>
                <a:ext cx="3096767" cy="34438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145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.0012"/>
                                          </p:val>
                                        </p:tav>
                                        <p:tav tm="2250">
                                          <p:val>
                                            <p:fltVal val="0.0098"/>
                                          </p:val>
                                        </p:tav>
                                        <p:tav tm="3370">
                                          <p:val>
                                            <p:fltVal val="0.033"/>
                                          </p:val>
                                        </p:tav>
                                        <p:tav tm="4490">
                                          <p:val>
                                            <p:fltVal val="0.0789"/>
                                          </p:val>
                                        </p:tav>
                                        <p:tav tm="5620">
                                          <p:val>
                                            <p:fltVal val="0.1548"/>
                                          </p:val>
                                        </p:tav>
                                        <p:tav tm="6740">
                                          <p:val>
                                            <p:fltVal val="0.267"/>
                                          </p:val>
                                        </p:tav>
                                        <p:tav tm="7870">
                                          <p:val>
                                            <p:fltVal val="0.4235"/>
                                          </p:val>
                                        </p:tav>
                                        <p:tav tm="8990">
                                          <p:val>
                                            <p:fltVal val="0.6337"/>
                                          </p:val>
                                        </p:tav>
                                        <p:tav tm="10110">
                                          <p:val>
                                            <p:fltVal val="0.9013"/>
                                          </p:val>
                                        </p:tav>
                                        <p:tav tm="11240">
                                          <p:val>
                                            <p:fltVal val="1.2353"/>
                                          </p:val>
                                        </p:tav>
                                        <p:tav tm="12360">
                                          <p:val>
                                            <p:fltVal val="1.647"/>
                                          </p:val>
                                        </p:tav>
                                        <p:tav tm="13480">
                                          <p:val>
                                            <p:fltVal val="2.0869"/>
                                          </p:val>
                                        </p:tav>
                                        <p:tav tm="14610">
                                          <p:val>
                                            <p:fltVal val="2.4538"/>
                                          </p:val>
                                        </p:tav>
                                        <p:tav tm="15730">
                                          <p:val>
                                            <p:fltVal val="2.7534"/>
                                          </p:val>
                                        </p:tav>
                                        <p:tav tm="16850">
                                          <p:val>
                                            <p:fltVal val="2.9876"/>
                                          </p:val>
                                        </p:tav>
                                        <p:tav tm="17980">
                                          <p:val>
                                            <p:fltVal val="3.1669"/>
                                          </p:val>
                                        </p:tav>
                                        <p:tav tm="19100">
                                          <p:val>
                                            <p:fltVal val="3.2996"/>
                                          </p:val>
                                        </p:tav>
                                        <p:tav tm="20220">
                                          <p:val>
                                            <p:fltVal val="3.3906"/>
                                          </p:val>
                                        </p:tav>
                                        <p:tav tm="21350">
                                          <p:val>
                                            <p:fltVal val="3.4488"/>
                                          </p:val>
                                        </p:tav>
                                        <p:tav tm="22470">
                                          <p:val>
                                            <p:fltVal val="3.4815"/>
                                          </p:val>
                                        </p:tav>
                                        <p:tav tm="23600">
                                          <p:val>
                                            <p:fltVal val="3.4961"/>
                                          </p:val>
                                        </p:tav>
                                        <p:tav tm="24720">
                                          <p:val>
                                            <p:fltVal val="3.4998"/>
                                          </p:val>
                                        </p:tav>
                                        <p:tav tm="25840">
                                          <p:val>
                                            <p:fltVal val="3.0301"/>
                                          </p:val>
                                        </p:tav>
                                        <p:tav tm="26970">
                                          <p:val>
                                            <p:fltVal val="0.9661"/>
                                          </p:val>
                                        </p:tav>
                                        <p:tav tm="28090">
                                          <p:val>
                                            <p:fltVal val="-2.1525"/>
                                          </p:val>
                                        </p:tav>
                                        <p:tav tm="29210">
                                          <p:val>
                                            <p:fltVal val="-6.1215"/>
                                          </p:val>
                                        </p:tav>
                                        <p:tav tm="30340">
                                          <p:val>
                                            <p:fltVal val="-10.8322"/>
                                          </p:val>
                                        </p:tav>
                                        <p:tav tm="31460">
                                          <p:val>
                                            <p:fltVal val="-16.2132"/>
                                          </p:val>
                                        </p:tav>
                                        <p:tav tm="32580">
                                          <p:val>
                                            <p:fltVal val="-22.2128"/>
                                          </p:val>
                                        </p:tav>
                                        <p:tav tm="33710">
                                          <p:val>
                                            <p:fltVal val="-28.7297"/>
                                          </p:val>
                                        </p:tav>
                                        <p:tav tm="34830">
                                          <p:val>
                                            <p:fltVal val="-35.8493"/>
                                          </p:val>
                                        </p:tav>
                                        <p:tav tm="35960">
                                          <p:val>
                                            <p:fltVal val="-43.4888"/>
                                          </p:val>
                                        </p:tav>
                                        <p:tav tm="37080">
                                          <p:val>
                                            <p:fltVal val="-51.6257"/>
                                          </p:val>
                                        </p:tav>
                                        <p:tav tm="38200">
                                          <p:val>
                                            <p:fltVal val="-60.2402"/>
                                          </p:val>
                                        </p:tav>
                                        <p:tav tm="39330">
                                          <p:val>
                                            <p:fltVal val="-69.3155"/>
                                          </p:val>
                                        </p:tav>
                                        <p:tav tm="40450">
                                          <p:val>
                                            <p:fltVal val="-78.8364"/>
                                          </p:val>
                                        </p:tav>
                                        <p:tav tm="41570">
                                          <p:val>
                                            <p:fltVal val="-88.6987"/>
                                          </p:val>
                                        </p:tav>
                                        <p:tav tm="42700">
                                          <p:val>
                                            <p:fltVal val="-99.0679"/>
                                          </p:val>
                                        </p:tav>
                                        <p:tav tm="43820">
                                          <p:val>
                                            <p:fltVal val="-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-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-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-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-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-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-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-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-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-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-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-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-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-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-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-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-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-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-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-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-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-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-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-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-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-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-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-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-363.345"/>
                                          </p:val>
                                        </p:tav>
                                        <p:tav tm="76400">
                                          <p:val>
                                            <p:fltVal val="-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-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-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-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-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-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-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-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-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-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-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-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-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-360"/>
                                          </p:val>
                                        </p:tav>
                                        <p:tav tm="92130">
                                          <p:val>
                                            <p:fltVal val="-360"/>
                                          </p:val>
                                        </p:tav>
                                        <p:tav tm="93260">
                                          <p:val>
                                            <p:fltVal val="-360"/>
                                          </p:val>
                                        </p:tav>
                                        <p:tav tm="94380">
                                          <p:val>
                                            <p:fltVal val="-360"/>
                                          </p:val>
                                        </p:tav>
                                        <p:tav tm="95510">
                                          <p:val>
                                            <p:fltVal val="-360"/>
                                          </p:val>
                                        </p:tav>
                                        <p:tav tm="96630">
                                          <p:val>
                                            <p:fltVal val="-360"/>
                                          </p:val>
                                        </p:tav>
                                        <p:tav tm="97750">
                                          <p:val>
                                            <p:fltVal val="-360"/>
                                          </p:val>
                                        </p:tav>
                                        <p:tav tm="98880">
                                          <p:val>
                                            <p:fltVal val="-360"/>
                                          </p:val>
                                        </p:tav>
                                        <p:tav tm="100000">
                                          <p:val>
                                            <p:fltVal val="-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E88E2-65DD-4949-911B-836BF72C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Le idee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Segnaposto contenuto 3" descr="Lampadina">
                <a:extLst>
                  <a:ext uri="{FF2B5EF4-FFF2-40B4-BE49-F238E27FC236}">
                    <a16:creationId xmlns:a16="http://schemas.microsoft.com/office/drawing/2014/main" id="{E7F6136D-786B-4F9F-A10A-2D78D9DFDA72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94028845"/>
                  </p:ext>
                </p:extLst>
              </p:nvPr>
            </p:nvGraphicFramePr>
            <p:xfrm>
              <a:off x="5139085" y="2387394"/>
              <a:ext cx="1913827" cy="322779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913827" cy="3227797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35133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Segnaposto contenuto 3" descr="Lampadina">
                <a:extLst>
                  <a:ext uri="{FF2B5EF4-FFF2-40B4-BE49-F238E27FC236}">
                    <a16:creationId xmlns:a16="http://schemas.microsoft.com/office/drawing/2014/main" id="{E7F6136D-786B-4F9F-A10A-2D78D9DFDA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9085" y="2387394"/>
                <a:ext cx="1913827" cy="3227797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 fabbricanti di storie">
            <a:hlinkClick r:id="" action="ppaction://media"/>
            <a:extLst>
              <a:ext uri="{FF2B5EF4-FFF2-40B4-BE49-F238E27FC236}">
                <a16:creationId xmlns:a16="http://schemas.microsoft.com/office/drawing/2014/main" id="{1912DA1B-6AEB-4B83-BDF1-3B3BA46B7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63984" y="19918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7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6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3d.object.rotation.z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92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11AB86-4B83-4ABD-9679-D6AA6052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 dove vengono le idee per scrivere un testo narrativo?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12D96A-057A-4645-A767-4406F137B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602"/>
            <a:ext cx="10515600" cy="4642361"/>
          </a:xfrm>
        </p:spPr>
        <p:txBody>
          <a:bodyPr/>
          <a:lstStyle/>
          <a:p>
            <a:r>
              <a:rPr lang="it-IT" dirty="0"/>
              <a:t>Potrebbero venire da un sogno o un incubo</a:t>
            </a:r>
          </a:p>
          <a:p>
            <a:r>
              <a:rPr lang="it-IT" dirty="0"/>
              <a:t>Da qualcuno che racconta una storia</a:t>
            </a:r>
          </a:p>
          <a:p>
            <a:r>
              <a:rPr lang="it-IT" dirty="0"/>
              <a:t>Da qualcosa che è successo alla propria famiglia o ai propri amici.</a:t>
            </a:r>
          </a:p>
          <a:p>
            <a:r>
              <a:rPr lang="it-IT" dirty="0"/>
              <a:t>Da un film o un cartone animato che hai visto</a:t>
            </a:r>
          </a:p>
          <a:p>
            <a:r>
              <a:rPr lang="it-IT" dirty="0"/>
              <a:t>Da qualcosa che ci sta veramente a cuore, come ad esempio l’amore per gli animali, la cura del pianeta Terra, la gentilezza verso le altre persone, ecc.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471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F5D7B2-4173-4E16-A943-5AE5A5F8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 viene in mente altro?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Segnaposto contenuto 4" descr="Occhi - Sorpresa">
                <a:extLst>
                  <a:ext uri="{FF2B5EF4-FFF2-40B4-BE49-F238E27FC236}">
                    <a16:creationId xmlns:a16="http://schemas.microsoft.com/office/drawing/2014/main" id="{01A4D002-865B-4007-A89E-22CF6C09B7CB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2559256"/>
                  </p:ext>
                </p:extLst>
              </p:nvPr>
            </p:nvGraphicFramePr>
            <p:xfrm>
              <a:off x="4367842" y="2993560"/>
              <a:ext cx="3456314" cy="201546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456314" cy="2015466"/>
                    </a:xfrm>
                    <a:prstGeom prst="rect">
                      <a:avLst/>
                    </a:prstGeom>
                  </am3d:spPr>
                  <am3d:camera>
                    <am3d:pos x="0" y="0" z="5458994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38394" d="1000000"/>
                    <am3d:preTrans dx="-82030" dy="-110215693" dz="-25245148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35133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Segnaposto contenuto 4" descr="Occhi - Sorpresa">
                <a:extLst>
                  <a:ext uri="{FF2B5EF4-FFF2-40B4-BE49-F238E27FC236}">
                    <a16:creationId xmlns:a16="http://schemas.microsoft.com/office/drawing/2014/main" id="{01A4D002-865B-4007-A89E-22CF6C09B7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7842" y="2993560"/>
                <a:ext cx="3456314" cy="20154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345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13.9494"/>
                                          </p:val>
                                        </p:tav>
                                        <p:tav tm="6660">
                                          <p:val>
                                            <p:fltVal val="24.2079"/>
                                          </p:val>
                                        </p:tav>
                                        <p:tav tm="9990">
                                          <p:val>
                                            <p:fltVal val="31.3427"/>
                                          </p:val>
                                        </p:tav>
                                        <p:tav tm="13320">
                                          <p:val>
                                            <p:fltVal val="35.9208"/>
                                          </p:val>
                                        </p:tav>
                                        <p:tav tm="16650">
                                          <p:val>
                                            <p:fltVal val="38.5096"/>
                                          </p:val>
                                        </p:tav>
                                        <p:tav tm="19970">
                                          <p:val>
                                            <p:fltVal val="39.6742"/>
                                          </p:val>
                                        </p:tav>
                                        <p:tav tm="23290">
                                          <p:val>
                                            <p:fltVal val="39.9872"/>
                                          </p:val>
                                        </p:tav>
                                        <p:tav tm="26620">
                                          <p:val>
                                            <p:fltVal val="39.9891"/>
                                          </p:val>
                                        </p:tav>
                                        <p:tav tm="29950">
                                          <p:val>
                                            <p:fltVal val="39.6895"/>
                                          </p:val>
                                        </p:tav>
                                        <p:tav tm="33280">
                                          <p:val>
                                            <p:fltVal val="38.5467"/>
                                          </p:val>
                                        </p:tav>
                                        <p:tav tm="36610">
                                          <p:val>
                                            <p:fltVal val="35.9937"/>
                                          </p:val>
                                        </p:tav>
                                        <p:tav tm="39940">
                                          <p:val>
                                            <p:fltVal val="31.4632"/>
                                          </p:val>
                                        </p:tav>
                                        <p:tav tm="43270">
                                          <p:val>
                                            <p:fltVal val="24.3881"/>
                                          </p:val>
                                        </p:tav>
                                        <p:tav tm="46600">
                                          <p:val>
                                            <p:fltVal val="14.2011"/>
                                          </p:val>
                                        </p:tav>
                                        <p:tav tm="49930">
                                          <p:val>
                                            <p:fltVal val="0.335"/>
                                          </p:val>
                                        </p:tav>
                                        <p:tav tm="53250">
                                          <p:val>
                                            <p:fltVal val="-13.6598"/>
                                          </p:val>
                                        </p:tav>
                                        <p:tav tm="56580">
                                          <p:val>
                                            <p:fltVal val="-24.0004"/>
                                          </p:val>
                                        </p:tav>
                                        <p:tav tm="59900">
                                          <p:val>
                                            <p:fltVal val="-31.186"/>
                                          </p:val>
                                        </p:tav>
                                        <p:tav tm="63220">
                                          <p:val>
                                            <p:fltVal val="-35.8151"/>
                                          </p:val>
                                        </p:tav>
                                        <p:tav tm="66540">
                                          <p:val>
                                            <p:fltVal val="-38.4499"/>
                                          </p:val>
                                        </p:tav>
                                        <p:tav tm="69870">
                                          <p:val>
                                            <p:fltVal val="-39.6543"/>
                                          </p:val>
                                        </p:tav>
                                        <p:tav tm="73190">
                                          <p:val>
                                            <p:fltVal val="-39.9848"/>
                                          </p:val>
                                        </p:tav>
                                        <p:tav tm="76510">
                                          <p:val>
                                            <p:fltVal val="-39.9911"/>
                                          </p:val>
                                        </p:tav>
                                        <p:tav tm="79830">
                                          <p:val>
                                            <p:fltVal val="-39.7115"/>
                                          </p:val>
                                        </p:tav>
                                        <p:tav tm="83160">
                                          <p:val>
                                            <p:fltVal val="-38.609"/>
                                          </p:val>
                                        </p:tav>
                                        <p:tav tm="86480">
                                          <p:val>
                                            <p:fltVal val="-36.1268"/>
                                          </p:val>
                                        </p:tav>
                                        <p:tav tm="89800">
                                          <p:val>
                                            <p:fltVal val="-31.701"/>
                                          </p:val>
                                        </p:tav>
                                        <p:tav tm="93120">
                                          <p:val>
                                            <p:fltVal val="-24.7694"/>
                                          </p:val>
                                        </p:tav>
                                        <p:tav tm="96450">
                                          <p:val>
                                            <p:fltVal val="-14.734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50D5A-5FAC-4FA3-9DC4-58ACEE8C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/>
              <a:t>Siete pronti? Partiamo da un oggetto per scrivere l’inizio di una storia. Ogni tipo di oggetto può far venire in mente delle idee: una scultura, un vecchio vaso, una fotografia, un libro, una lettera, una poesia, un giocattolo, un indumento, un brano musicale…una vecchia cassa di legno…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6AA944E4-09B7-4835-A9AA-434920260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1858169"/>
            <a:ext cx="5895975" cy="4286250"/>
          </a:xfrm>
        </p:spPr>
      </p:pic>
    </p:spTree>
    <p:extLst>
      <p:ext uri="{BB962C8B-B14F-4D97-AF65-F5344CB8AC3E}">
        <p14:creationId xmlns:p14="http://schemas.microsoft.com/office/powerpoint/2010/main" val="254640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873A5E-45C4-4BD6-A0E1-78D0C3C0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cominciare occorre farsi delle domande: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Segnaposto contenuto 6" descr="Punto interrogativo 02">
                <a:extLst>
                  <a:ext uri="{FF2B5EF4-FFF2-40B4-BE49-F238E27FC236}">
                    <a16:creationId xmlns:a16="http://schemas.microsoft.com/office/drawing/2014/main" id="{8841348B-D5C0-486C-97A1-96F4E0FC5F14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</p:nvPr>
            </p:nvGraphicFramePr>
            <p:xfrm>
              <a:off x="4996263" y="2225529"/>
              <a:ext cx="2199473" cy="355152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99473" cy="3551529"/>
                    </a:xfrm>
                    <a:prstGeom prst="rect">
                      <a:avLst/>
                    </a:prstGeom>
                  </am3d:spPr>
                  <am3d:camera>
                    <am3d:pos x="0" y="0" z="5588667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511" d="1000000"/>
                    <am3d:preTrans dx="-3923002" dy="-17981274" dz="44045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35133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Segnaposto contenuto 6" descr="Punto interrogativo 02">
                <a:extLst>
                  <a:ext uri="{FF2B5EF4-FFF2-40B4-BE49-F238E27FC236}">
                    <a16:creationId xmlns:a16="http://schemas.microsoft.com/office/drawing/2014/main" id="{8841348B-D5C0-486C-97A1-96F4E0FC5F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6263" y="2225529"/>
                <a:ext cx="2199473" cy="3551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Modello 3D 7" descr="Mano che indica">
                <a:extLst>
                  <a:ext uri="{FF2B5EF4-FFF2-40B4-BE49-F238E27FC236}">
                    <a16:creationId xmlns:a16="http://schemas.microsoft.com/office/drawing/2014/main" id="{6F5908C2-D538-4793-84CC-F79E270477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07038210"/>
                  </p:ext>
                </p:extLst>
              </p:nvPr>
            </p:nvGraphicFramePr>
            <p:xfrm>
              <a:off x="564222" y="3192632"/>
              <a:ext cx="4432041" cy="258442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4432041" cy="2584426"/>
                    </a:xfrm>
                    <a:prstGeom prst="rect">
                      <a:avLst/>
                    </a:prstGeom>
                  </am3d:spPr>
                  <am3d:camera>
                    <am3d:pos x="0" y="0" z="545810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395195" d="1000000"/>
                    <am3d:preTrans dx="-2591932" dy="-1049622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Modello 3D 7" descr="Mano che indica">
                <a:extLst>
                  <a:ext uri="{FF2B5EF4-FFF2-40B4-BE49-F238E27FC236}">
                    <a16:creationId xmlns:a16="http://schemas.microsoft.com/office/drawing/2014/main" id="{6F5908C2-D538-4793-84CC-F79E270477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222" y="3192632"/>
                <a:ext cx="4432041" cy="25844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640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74BA9C-4933-4A3A-83A4-158109AE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vecchia cassa di legno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FBE32B0-5BE1-48F0-9687-B8B297E55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17" y="85676"/>
            <a:ext cx="2452356" cy="1884459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E74B5D-632A-4F6C-9A45-086B03B28099}"/>
              </a:ext>
            </a:extLst>
          </p:cNvPr>
          <p:cNvSpPr txBox="1"/>
          <p:nvPr/>
        </p:nvSpPr>
        <p:spPr>
          <a:xfrm>
            <a:off x="898498" y="2337684"/>
            <a:ext cx="80785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Che aspetto ha la cassa?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 cosa è fatta?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Ha una serratura con la chiave?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 chi potrebbe appartenere?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Dove potremmo tenerla?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Cosa rende questa cassa tanto speciale?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Cosa potrebbe esserci dentro?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Qualcun altro vuole questa cassa?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Chi potrebbe essere?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Quando potrebbe essere il momento migliore per cercare di prenderla?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01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AD0518-915A-4C19-B9E9-BEA8A82A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/>
              <a:t>Ma attenzione bambini e bambine, perché potreste fare confusione, con troppe idee; dove volete arrivare con la vostra storia e come potete tenere sotto controllo le idee??? Ecco un suggerimento utile: è possibile disegnare un semplice </a:t>
            </a:r>
            <a:r>
              <a:rPr lang="it-IT" sz="2800" dirty="0">
                <a:highlight>
                  <a:srgbClr val="00FFFF"/>
                </a:highlight>
              </a:rPr>
              <a:t>storyboard</a:t>
            </a:r>
            <a:r>
              <a:rPr lang="it-IT" sz="2800" dirty="0"/>
              <a:t> sul quaderno usando alcune idee presenti nelle vostre risposte. 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C8BF1901-3CC8-4F26-A841-AE8F096B2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084306"/>
              </p:ext>
            </p:extLst>
          </p:nvPr>
        </p:nvGraphicFramePr>
        <p:xfrm>
          <a:off x="838200" y="1825624"/>
          <a:ext cx="10515597" cy="4121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55970695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21789134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290641780"/>
                    </a:ext>
                  </a:extLst>
                </a:gridCol>
              </a:tblGrid>
              <a:tr h="2060976">
                <a:tc>
                  <a:txBody>
                    <a:bodyPr/>
                    <a:lstStyle/>
                    <a:p>
                      <a:r>
                        <a:rPr lang="it-IT" dirty="0"/>
                        <a:t>INIZIO:</a:t>
                      </a:r>
                    </a:p>
                    <a:p>
                      <a:r>
                        <a:rPr lang="it-IT" dirty="0"/>
                        <a:t>la cassa di legno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Perché è speciale?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Il proprietario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19007"/>
                  </a:ext>
                </a:extLst>
              </a:tr>
              <a:tr h="2060976">
                <a:tc>
                  <a:txBody>
                    <a:bodyPr/>
                    <a:lstStyle/>
                    <a:p>
                      <a:r>
                        <a:rPr lang="it-IT" dirty="0"/>
                        <a:t>Ambientazione:</a:t>
                      </a:r>
                    </a:p>
                    <a:p>
                      <a:r>
                        <a:rPr lang="it-IT" dirty="0"/>
                        <a:t>dov’è conservata la cassa?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Chi vuole avere la cassa?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Che succede dopo?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030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13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B748CC-8931-4D25-8090-DF516860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potete fare?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11AAED-22E9-46DB-9ADA-7F221E4AC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Una volta rappresentato su un foglio lo schema dello storyboard, in ogni riquadro potrai fare piccoli disegni e scrivere semplici didascalie. Un’altra possibilità per modificare la sequenza degli eventi è ritagliare i riquadri delle sezioni e mescolarli; ad esempio potreste cominciare la storia parlando del proprietario della cassa.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ello 3D 3" descr="Lampadina">
                <a:extLst>
                  <a:ext uri="{FF2B5EF4-FFF2-40B4-BE49-F238E27FC236}">
                    <a16:creationId xmlns:a16="http://schemas.microsoft.com/office/drawing/2014/main" id="{FC904863-5332-4C86-B2A8-23B864A52A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367952"/>
                  </p:ext>
                </p:extLst>
              </p:nvPr>
            </p:nvGraphicFramePr>
            <p:xfrm rot="21269344">
              <a:off x="417703" y="2450900"/>
              <a:ext cx="418498" cy="643845"/>
            </p:xfrm>
            <a:graphic>
              <a:graphicData uri="http://schemas.microsoft.com/office/drawing/2017/model3d">
                <am3d:model3d r:embed="rId2">
                  <am3d:spPr>
                    <a:xfrm rot="21269344">
                      <a:off x="0" y="0"/>
                      <a:ext cx="418498" cy="643845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92024" ay="1026865" az="11583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7887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lo 3D 3" descr="Lampadina">
                <a:extLst>
                  <a:ext uri="{FF2B5EF4-FFF2-40B4-BE49-F238E27FC236}">
                    <a16:creationId xmlns:a16="http://schemas.microsoft.com/office/drawing/2014/main" id="{FC904863-5332-4C86-B2A8-23B864A52A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69344">
                <a:off x="417703" y="2450900"/>
                <a:ext cx="418498" cy="6438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4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375</Words>
  <Application>Microsoft Office PowerPoint</Application>
  <PresentationFormat>Widescreen</PresentationFormat>
  <Paragraphs>36</Paragraphs>
  <Slides>9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I fabbricanti di storie</vt:lpstr>
      <vt:lpstr>Le idee</vt:lpstr>
      <vt:lpstr>Da dove vengono le idee per scrivere un testo narrativo?</vt:lpstr>
      <vt:lpstr>Vi viene in mente altro?</vt:lpstr>
      <vt:lpstr>Siete pronti? Partiamo da un oggetto per scrivere l’inizio di una storia. Ogni tipo di oggetto può far venire in mente delle idee: una scultura, un vecchio vaso, una fotografia, un libro, una lettera, una poesia, un giocattolo, un indumento, un brano musicale…una vecchia cassa di legno…</vt:lpstr>
      <vt:lpstr>Per cominciare occorre farsi delle domande:</vt:lpstr>
      <vt:lpstr>La vecchia cassa di legno</vt:lpstr>
      <vt:lpstr>Ma attenzione bambini e bambine, perché potreste fare confusione, con troppe idee; dove volete arrivare con la vostra storia e come potete tenere sotto controllo le idee??? Ecco un suggerimento utile: è possibile disegnare un semplice storyboard sul quaderno usando alcune idee presenti nelle vostre risposte. </vt:lpstr>
      <vt:lpstr>Cosa potete fare?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fabbricanti di storie</dc:title>
  <dc:creator>Giovanni Cozzolino</dc:creator>
  <cp:lastModifiedBy>Raffaella Castiello</cp:lastModifiedBy>
  <cp:revision>11</cp:revision>
  <dcterms:created xsi:type="dcterms:W3CDTF">2020-11-03T15:47:05Z</dcterms:created>
  <dcterms:modified xsi:type="dcterms:W3CDTF">2020-11-03T20:04:15Z</dcterms:modified>
</cp:coreProperties>
</file>