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r.pascale60@gmail.com" initials="m" lastIdx="1" clrIdx="0">
    <p:extLst>
      <p:ext uri="{19B8F6BF-5375-455C-9EA6-DF929625EA0E}">
        <p15:presenceInfo xmlns:p15="http://schemas.microsoft.com/office/powerpoint/2012/main" userId="33493d92bfdc861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6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46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34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60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34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111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19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90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791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77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251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63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11/21/2020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99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8" r:id="rId6"/>
    <p:sldLayoutId id="2147483714" r:id="rId7"/>
    <p:sldLayoutId id="2147483715" r:id="rId8"/>
    <p:sldLayoutId id="2147483716" r:id="rId9"/>
    <p:sldLayoutId id="2147483717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8Lu41LulQos?feature=oembed" TargetMode="Externa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17/06/relationships/model3d" Target="../media/model3d1.glb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video" Target="https://www.youtube.com/embed/u9kvjYz75AQ?feature=oembed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37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B484EBD-F2B4-488E-9E1B-C8DD8D48D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0605" y="761990"/>
            <a:ext cx="5659395" cy="2667010"/>
          </a:xfrm>
        </p:spPr>
        <p:txBody>
          <a:bodyPr>
            <a:noAutofit/>
          </a:bodyPr>
          <a:lstStyle/>
          <a:p>
            <a:pPr algn="l"/>
            <a:r>
              <a:rPr lang="it-IT" sz="2800" b="1" dirty="0"/>
              <a:t>«I diritti dei bambini»</a:t>
            </a:r>
            <a:br>
              <a:rPr lang="it-IT" sz="2800" dirty="0"/>
            </a:br>
            <a:r>
              <a:rPr lang="it-IT" sz="2800" dirty="0"/>
              <a:t>Classi III F-IV F</a:t>
            </a:r>
            <a:br>
              <a:rPr lang="it-IT" sz="2800" dirty="0"/>
            </a:br>
            <a:r>
              <a:rPr lang="it-IT" sz="2800" dirty="0"/>
              <a:t>Plesso Fra’ Siciliano</a:t>
            </a:r>
            <a:br>
              <a:rPr lang="it-IT" sz="2800" dirty="0"/>
            </a:br>
            <a:r>
              <a:rPr lang="it-IT" sz="2800" dirty="0" err="1"/>
              <a:t>Attivita’</a:t>
            </a:r>
            <a:r>
              <a:rPr lang="it-IT" sz="2800" dirty="0"/>
              <a:t> trasversale di educazione civica-italiano-musica –ed. fisica.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7513BA0-B783-45DF-BD79-71723E3E6E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0" y="4571999"/>
            <a:ext cx="4572000" cy="1524000"/>
          </a:xfrm>
        </p:spPr>
        <p:txBody>
          <a:bodyPr>
            <a:normAutofit/>
          </a:bodyPr>
          <a:lstStyle/>
          <a:p>
            <a:pPr algn="l"/>
            <a:r>
              <a:rPr lang="it-IT" b="1"/>
              <a:t>Doc. Pascale Maria Rosaria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9C3F0E-65F9-4F56-911D-0F85C9ED5E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20" r="28887" b="-1"/>
          <a:stretch/>
        </p:blipFill>
        <p:spPr>
          <a:xfrm>
            <a:off x="-8" y="762006"/>
            <a:ext cx="5948805" cy="6095979"/>
          </a:xfrm>
          <a:custGeom>
            <a:avLst/>
            <a:gdLst/>
            <a:ahLst/>
            <a:cxnLst/>
            <a:rect l="l" t="t" r="r" b="b"/>
            <a:pathLst>
              <a:path w="5948805" h="6095979">
                <a:moveTo>
                  <a:pt x="1573832" y="765"/>
                </a:moveTo>
                <a:cubicBezTo>
                  <a:pt x="1940190" y="-10734"/>
                  <a:pt x="2329345" y="109280"/>
                  <a:pt x="2734663" y="238687"/>
                </a:cubicBezTo>
                <a:cubicBezTo>
                  <a:pt x="4118244" y="680647"/>
                  <a:pt x="5296697" y="1302752"/>
                  <a:pt x="5668316" y="3639516"/>
                </a:cubicBezTo>
                <a:cubicBezTo>
                  <a:pt x="5788298" y="4393559"/>
                  <a:pt x="5890546" y="5142244"/>
                  <a:pt x="5937022" y="5865869"/>
                </a:cubicBezTo>
                <a:lnTo>
                  <a:pt x="5948805" y="6095979"/>
                </a:lnTo>
                <a:lnTo>
                  <a:pt x="0" y="6095979"/>
                </a:lnTo>
                <a:lnTo>
                  <a:pt x="0" y="1621672"/>
                </a:lnTo>
                <a:lnTo>
                  <a:pt x="36310" y="1518814"/>
                </a:lnTo>
                <a:cubicBezTo>
                  <a:pt x="109805" y="1321982"/>
                  <a:pt x="192755" y="1133640"/>
                  <a:pt x="287891" y="956872"/>
                </a:cubicBezTo>
                <a:cubicBezTo>
                  <a:pt x="669453" y="247734"/>
                  <a:pt x="1102800" y="15549"/>
                  <a:pt x="1573832" y="765"/>
                </a:cubicBezTo>
                <a:close/>
              </a:path>
            </a:pathLst>
          </a:custGeom>
        </p:spPr>
      </p:pic>
      <p:sp>
        <p:nvSpPr>
          <p:cNvPr id="43" name="Freeform: Shape 39">
            <a:extLst>
              <a:ext uri="{FF2B5EF4-FFF2-40B4-BE49-F238E27FC236}">
                <a16:creationId xmlns:a16="http://schemas.microsoft.com/office/drawing/2014/main" id="{F47DB6CD-8E9E-4643-B3B6-01BD80429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23838" y="538152"/>
            <a:ext cx="6095989" cy="654368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4129186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ementi multimediali online 1" title="Celebration (Kool and The Gang)  | Playing For Change | Song Around The World">
            <a:hlinkClick r:id="" action="ppaction://media"/>
            <a:extLst>
              <a:ext uri="{FF2B5EF4-FFF2-40B4-BE49-F238E27FC236}">
                <a16:creationId xmlns:a16="http://schemas.microsoft.com/office/drawing/2014/main" id="{983E514A-A0F5-4015-98F4-C8D6CAAF031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290438" y="857250"/>
            <a:ext cx="7670800" cy="51435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93EF979-9DA9-441B-98A1-84B92233C206}"/>
              </a:ext>
            </a:extLst>
          </p:cNvPr>
          <p:cNvSpPr txBox="1"/>
          <p:nvPr/>
        </p:nvSpPr>
        <p:spPr>
          <a:xfrm>
            <a:off x="733425" y="495300"/>
            <a:ext cx="3099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CHE NE DITE DI UN BEL</a:t>
            </a:r>
          </a:p>
          <a:p>
            <a:r>
              <a:rPr lang="it-IT" dirty="0"/>
              <a:t>CORO CON TANTI AMICI?</a:t>
            </a:r>
          </a:p>
          <a:p>
            <a:r>
              <a:rPr lang="it-IT" dirty="0"/>
              <a:t>FORZA TUTTI INSIEME PER</a:t>
            </a:r>
          </a:p>
          <a:p>
            <a:r>
              <a:rPr lang="it-IT" dirty="0"/>
              <a:t>CELEBRARE.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B46DDF1-B9DF-4462-9F60-B744CB0CE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449" y="2416272"/>
            <a:ext cx="3413789" cy="358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75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AE35C8-B304-47DA-8FAD-4C4407F97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Conoscere i documenti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88FE5F1-588D-4839-BB36-65E2271F6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 Dichiarazione </a:t>
            </a:r>
            <a:r>
              <a:rPr lang="it-IT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dei diritti del fanciullo</a:t>
            </a:r>
            <a:r>
              <a:rPr lang="it-IT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è un documento redatto a Ginevra il 23 febbraio 1923 dalla Società </a:t>
            </a:r>
            <a:r>
              <a:rPr lang="it-IT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delle</a:t>
            </a:r>
            <a:r>
              <a:rPr lang="it-IT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Nazioni in seguito alle conseguenze prodotte dalla Prima guerra mondiale sui bambini. Venne adottata dall'Assemblea Generale </a:t>
            </a:r>
            <a:r>
              <a:rPr lang="it-IT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della</a:t>
            </a:r>
            <a:r>
              <a:rPr lang="it-IT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Società </a:t>
            </a:r>
            <a:r>
              <a:rPr lang="it-IT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delle</a:t>
            </a:r>
            <a:r>
              <a:rPr lang="it-IT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Nazioni nel 1924.</a:t>
            </a: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43684EAA-710E-4D9D-A347-5BA6757F27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85350" y="792956"/>
            <a:ext cx="487363" cy="487363"/>
          </a:xfrm>
          <a:prstGeom prst="rect">
            <a:avLst/>
          </a:prstGeom>
        </p:spPr>
      </p:pic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3E758FC9-799F-4F3E-8711-AC9AFF3A3BA5}"/>
              </a:ext>
            </a:extLst>
          </p:cNvPr>
          <p:cNvSpPr/>
          <p:nvPr/>
        </p:nvSpPr>
        <p:spPr>
          <a:xfrm>
            <a:off x="8210550" y="79568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507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C8664F-C381-4DDC-86EB-4335E6606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37352"/>
            <a:ext cx="10668000" cy="576673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it-IT" b="1" dirty="0"/>
              <a:t>La Società delle Nazioni avallò la dichiarazione redatta da </a:t>
            </a:r>
            <a:r>
              <a:rPr lang="it-IT" b="1" dirty="0" err="1"/>
              <a:t>Eglantyne</a:t>
            </a:r>
            <a:r>
              <a:rPr lang="it-IT" b="1" dirty="0"/>
              <a:t> </a:t>
            </a:r>
            <a:r>
              <a:rPr lang="it-IT" b="1" dirty="0" err="1"/>
              <a:t>Jebb</a:t>
            </a:r>
            <a:r>
              <a:rPr lang="it-IT" b="1" dirty="0"/>
              <a:t>, che assieme alla sorella Dorothy aveva fondato Save the Children nel 1919.</a:t>
            </a:r>
          </a:p>
          <a:p>
            <a:endParaRPr lang="it-IT" b="1" dirty="0"/>
          </a:p>
          <a:p>
            <a:pPr marL="0" indent="0">
              <a:buNone/>
            </a:pPr>
            <a:r>
              <a:rPr lang="it-IT" b="1" dirty="0"/>
              <a:t>Successivamente, con l'istituzione dell'ONU, una nuova dichiarazione venne approvata il 20 novembre 1959 dall'Assemblea Generale delle Nazioni Unite.</a:t>
            </a:r>
          </a:p>
          <a:p>
            <a:endParaRPr lang="it-IT" b="1" dirty="0"/>
          </a:p>
          <a:p>
            <a:pPr marL="0" indent="0">
              <a:buNone/>
            </a:pPr>
            <a:r>
              <a:rPr lang="it-IT" b="1" dirty="0"/>
              <a:t>Nel 1989 vi fece seguito la Convenzione Internazionale sui Diritti dell'Infanzia. A differenza dei due precedenti, quest'ultimo documento è vincolante tutti gli Stati che lo ratificano. Al momento, tutti gli Stati del mondo salvo gli Stati Uniti d'America hanno ratificato la Convenzione, sebbene spesso con importanti riserve e dichiarazioni che ne limitano l'applicabilità e la </a:t>
            </a:r>
            <a:r>
              <a:rPr lang="it-IT" b="1" dirty="0" err="1"/>
              <a:t>vincolarità</a:t>
            </a:r>
            <a:r>
              <a:rPr lang="it-IT" b="1" dirty="0"/>
              <a:t>.</a:t>
            </a:r>
          </a:p>
          <a:p>
            <a:pPr marL="0" indent="0">
              <a:buNone/>
            </a:pPr>
            <a:r>
              <a:rPr lang="it-IT" b="1" dirty="0"/>
              <a:t> In Italia è stata ratificato con la Legge 27 maggio 1991, n. 176</a:t>
            </a:r>
            <a:r>
              <a:rPr lang="it-IT" dirty="0"/>
              <a:t>.</a:t>
            </a:r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F1BD47C-75D2-4606-9A84-5AFD19F426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42637" y="5107339"/>
            <a:ext cx="487363" cy="487363"/>
          </a:xfrm>
          <a:prstGeom prst="rect">
            <a:avLst/>
          </a:prstGeom>
        </p:spPr>
      </p:pic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902A15F5-560C-49E9-BA74-F0055FF7A4C4}"/>
              </a:ext>
            </a:extLst>
          </p:cNvPr>
          <p:cNvSpPr/>
          <p:nvPr/>
        </p:nvSpPr>
        <p:spPr>
          <a:xfrm rot="10800000" flipH="1" flipV="1">
            <a:off x="7449193" y="5107341"/>
            <a:ext cx="2981327" cy="4873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884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3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B5812EF-7B90-41BA-8C2E-C0C0DDA04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81740"/>
            <a:ext cx="10668000" cy="6294268"/>
          </a:xfrm>
        </p:spPr>
        <p:txBody>
          <a:bodyPr>
            <a:normAutofit fontScale="55000" lnSpcReduction="20000"/>
          </a:bodyPr>
          <a:lstStyle/>
          <a:p>
            <a:pPr marL="0" indent="0" algn="l">
              <a:buNone/>
            </a:pPr>
            <a:r>
              <a:rPr lang="it-IT" sz="3600" b="0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Linux Libertine"/>
              </a:rPr>
              <a:t>Il documento</a:t>
            </a:r>
          </a:p>
          <a:p>
            <a:pPr marL="0" indent="0" algn="l">
              <a:buNone/>
            </a:pPr>
            <a:r>
              <a:rPr lang="it-IT" sz="29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Questa la Dichiarazione del 1924 in una traduzione non ufficiale:</a:t>
            </a:r>
          </a:p>
          <a:p>
            <a:pPr marL="0" indent="0" algn="l">
              <a:buNone/>
            </a:pPr>
            <a:r>
              <a:rPr lang="it-IT" sz="2900" b="0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Secondo la presente Dichiarazione dei diritti del bambino, comunemente nota come Dichiarazione di Ginevra, gli uomini e le donne di tutte le Nazioni, riconoscendo che l'umanità deve al bambino quanto di meglio possiede, dichiarano e accettano come loro dovere che, oltre e prima di ogni considerazione di razza, nazionalità o credo:</a:t>
            </a:r>
            <a:endParaRPr lang="it-IT" sz="2900" b="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it-IT" sz="2900" b="0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I. Al bambino si devono dare i mezzi necessari per il suo normale sviluppo, sia materiale che spirituale;</a:t>
            </a:r>
            <a:endParaRPr lang="it-IT" sz="2900" b="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it-IT" sz="2900" b="0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II. Il bambino che ha fame deve essere nutrito; il bambino malato deve essere curato; il bambino arretrato deve essere stimolato; il bambino delinquente deve essere recuperato; l'orfano e il trovatello devono essere ospitati e soccorsi;</a:t>
            </a:r>
            <a:endParaRPr lang="it-IT" sz="2900" b="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it-IT" sz="2900" b="0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III. Il bambino deve essere il primo a ricevere soccorso in tempo di difficoltà;</a:t>
            </a:r>
            <a:endParaRPr lang="it-IT" sz="2900" b="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it-IT" sz="2900" b="0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IV. Il bambino deve essere messo in condizione di guadagnarsi da vivere e deve essere protetto contro ogni forma di sfruttamento;</a:t>
            </a:r>
            <a:endParaRPr lang="it-IT" sz="2900" b="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it-IT" sz="2900" b="0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V. Il bambino deve essere allevato nella consapevolezza che le sue migliori qualità devono essere messi al servizio dei suoi fratelli.</a:t>
            </a:r>
            <a:endParaRPr lang="it-IT" sz="2900" b="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it-IT" sz="29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2900" dirty="0">
                <a:solidFill>
                  <a:schemeClr val="tx1"/>
                </a:solidFill>
                <a:latin typeface="Arial" panose="020B0604020202020204" pitchFamily="34" charset="0"/>
              </a:rPr>
              <a:t>T</a:t>
            </a:r>
            <a:r>
              <a:rPr lang="it-IT" sz="29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ra la versione francese ed inglese della Dichiarazione sono presenti alcune differenze lessicali. Ad es., "l'enfant </a:t>
            </a:r>
            <a:r>
              <a:rPr lang="it-IT" sz="29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malade</a:t>
            </a:r>
            <a:r>
              <a:rPr lang="it-IT" sz="29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29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doit</a:t>
            </a:r>
            <a:r>
              <a:rPr lang="it-IT" sz="29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29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être</a:t>
            </a:r>
            <a:r>
              <a:rPr lang="it-IT" sz="29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it-IT" sz="2900" b="0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soigné</a:t>
            </a:r>
            <a:r>
              <a:rPr lang="it-IT" sz="29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" (il bambino malato deve essere curato) diventa "the </a:t>
            </a:r>
            <a:r>
              <a:rPr lang="it-IT" sz="29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child</a:t>
            </a:r>
            <a:r>
              <a:rPr lang="it-IT" sz="29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29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that</a:t>
            </a:r>
            <a:r>
              <a:rPr lang="it-IT" sz="29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29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it-IT" sz="29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29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sick</a:t>
            </a:r>
            <a:r>
              <a:rPr lang="it-IT" sz="29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must be </a:t>
            </a:r>
            <a:r>
              <a:rPr lang="it-IT" sz="2900" b="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helped</a:t>
            </a:r>
            <a:r>
              <a:rPr lang="it-IT" sz="29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" (il bambino malato deve essere aiutato).</a:t>
            </a:r>
          </a:p>
          <a:p>
            <a:endParaRPr lang="it-IT" dirty="0"/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E4E67166-B124-411E-9B26-747FEECD43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80750" y="381740"/>
            <a:ext cx="487363" cy="487363"/>
          </a:xfrm>
          <a:prstGeom prst="rect">
            <a:avLst/>
          </a:prstGeom>
        </p:spPr>
      </p:pic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CC1C8765-AF4B-4A74-9CE5-F8D3E12B1C83}"/>
              </a:ext>
            </a:extLst>
          </p:cNvPr>
          <p:cNvSpPr/>
          <p:nvPr/>
        </p:nvSpPr>
        <p:spPr>
          <a:xfrm>
            <a:off x="9686925" y="38447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72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6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B00311-E7A4-4A5A-9CE2-6B54E09D0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Costituzione Italiana e i bambini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207C77A-8BD0-4F82-A820-7DD4DA8C0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La Costituzione italiana, entrata in vigore il 1 gennaio 1948, dedica ai ragazzi quattro articoli: 30, 33, 34 e 37. È dovere dei genitori di mantenere, istruire ed educare i figli, anche se nati fuori dal matrimonio. Nei casi di incapacità dei genitori, la legge provvede a che siano assolti i loro compiti.</a:t>
            </a:r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15A4B246-0D9E-4BAB-BF5D-EA1282D03E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3050" y="510235"/>
            <a:ext cx="487363" cy="487363"/>
          </a:xfrm>
          <a:prstGeom prst="rect">
            <a:avLst/>
          </a:prstGeom>
        </p:spPr>
      </p:pic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EB2131A7-A4AC-47FD-A956-A11C4D913A00}"/>
              </a:ext>
            </a:extLst>
          </p:cNvPr>
          <p:cNvSpPr/>
          <p:nvPr/>
        </p:nvSpPr>
        <p:spPr>
          <a:xfrm>
            <a:off x="8791575" y="51023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802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942A665-AA00-46DB-8964-3C8E46E00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24" y="457200"/>
            <a:ext cx="5712426" cy="6015037"/>
          </a:xfrm>
          <a:prstGeom prst="rect">
            <a:avLst/>
          </a:prstGeom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78A6F40A-2C8D-42E4-A257-174539ED75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61575" y="5018823"/>
            <a:ext cx="487363" cy="487363"/>
          </a:xfrm>
          <a:prstGeom prst="rect">
            <a:avLst/>
          </a:prstGeom>
        </p:spPr>
      </p:pic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C272C106-5FAD-44DE-BA65-BD18EB9BD995}"/>
              </a:ext>
            </a:extLst>
          </p:cNvPr>
          <p:cNvSpPr/>
          <p:nvPr/>
        </p:nvSpPr>
        <p:spPr>
          <a:xfrm>
            <a:off x="7886700" y="501882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Modello 3D 2" descr="Emoji cuore che pulsa">
                <a:extLst>
                  <a:ext uri="{FF2B5EF4-FFF2-40B4-BE49-F238E27FC236}">
                    <a16:creationId xmlns:a16="http://schemas.microsoft.com/office/drawing/2014/main" id="{A211A274-1AA4-47A4-BDE2-5FDCE00E335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38988312"/>
                  </p:ext>
                </p:extLst>
              </p:nvPr>
            </p:nvGraphicFramePr>
            <p:xfrm>
              <a:off x="6978671" y="958321"/>
              <a:ext cx="4015525" cy="3608502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4015525" cy="3608502"/>
                    </a:xfrm>
                    <a:prstGeom prst="rect">
                      <a:avLst/>
                    </a:prstGeom>
                  </am3d:spPr>
                  <am3d:camera>
                    <am3d:pos x="0" y="0" z="6644561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211417" d="1000000"/>
                    <am3d:preTrans dx="1" dy="-21193620" dz="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12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54186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Modello 3D 2" descr="Emoji cuore che pulsa">
                <a:extLst>
                  <a:ext uri="{FF2B5EF4-FFF2-40B4-BE49-F238E27FC236}">
                    <a16:creationId xmlns:a16="http://schemas.microsoft.com/office/drawing/2014/main" id="{A211A274-1AA4-47A4-BDE2-5FDCE00E335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78671" y="958321"/>
                <a:ext cx="4015525" cy="360850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0301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233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EBB30F3-0837-4574-AC48-3BC8364DE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987" y="240163"/>
            <a:ext cx="4643352" cy="6376086"/>
          </a:xfrm>
          <a:prstGeom prst="rect">
            <a:avLst/>
          </a:prstGeom>
        </p:spPr>
      </p:pic>
      <p:pic>
        <p:nvPicPr>
          <p:cNvPr id="1026" name="Picture 2" descr=" ">
            <a:extLst>
              <a:ext uri="{FF2B5EF4-FFF2-40B4-BE49-F238E27FC236}">
                <a16:creationId xmlns:a16="http://schemas.microsoft.com/office/drawing/2014/main" id="{8BBDC8A1-886E-4AEC-8AD9-EA6ACEAD3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248" y="240163"/>
            <a:ext cx="4645765" cy="637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D0734FB-E1EA-4ADC-A5EE-1349EA71AD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5" name="Freccia in giù 4">
            <a:extLst>
              <a:ext uri="{FF2B5EF4-FFF2-40B4-BE49-F238E27FC236}">
                <a16:creationId xmlns:a16="http://schemas.microsoft.com/office/drawing/2014/main" id="{C5EE43A0-767E-4D60-9B7B-EBD7EBAB272E}"/>
              </a:ext>
            </a:extLst>
          </p:cNvPr>
          <p:cNvSpPr/>
          <p:nvPr/>
        </p:nvSpPr>
        <p:spPr>
          <a:xfrm>
            <a:off x="5762625" y="153352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267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4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ate &amp; Fate - 65">
            <a:extLst>
              <a:ext uri="{FF2B5EF4-FFF2-40B4-BE49-F238E27FC236}">
                <a16:creationId xmlns:a16="http://schemas.microsoft.com/office/drawing/2014/main" id="{C8F27406-2104-48BF-AB55-3596F33B3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14" y="0"/>
            <a:ext cx="73793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8056E2BE-4C03-4A86-B9BC-789953E5DE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27544" y="794156"/>
            <a:ext cx="487363" cy="487363"/>
          </a:xfrm>
          <a:prstGeom prst="rect">
            <a:avLst/>
          </a:prstGeom>
        </p:spPr>
      </p:pic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D3B5107C-331A-45A3-941B-06DF667FAD16}"/>
              </a:ext>
            </a:extLst>
          </p:cNvPr>
          <p:cNvSpPr/>
          <p:nvPr/>
        </p:nvSpPr>
        <p:spPr>
          <a:xfrm>
            <a:off x="8732359" y="79415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6E4C707-F5CA-4040-8259-4E655E0542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4544" y="3258519"/>
            <a:ext cx="228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3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ementi multimediali online 1" title="Il Rap dei Diritti dei Bambini (CUP Song - Italy)">
            <a:hlinkClick r:id="" action="ppaction://media"/>
            <a:extLst>
              <a:ext uri="{FF2B5EF4-FFF2-40B4-BE49-F238E27FC236}">
                <a16:creationId xmlns:a16="http://schemas.microsoft.com/office/drawing/2014/main" id="{7D9932AD-554C-4320-B5CC-FC6175C7C8A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16650" y="819150"/>
            <a:ext cx="8875025" cy="5248275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D2FF4C90-5301-4C65-9F85-227BFEA1E5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61650" y="2584450"/>
            <a:ext cx="487363" cy="487363"/>
          </a:xfrm>
          <a:prstGeom prst="rect">
            <a:avLst/>
          </a:prstGeom>
        </p:spPr>
      </p:pic>
      <p:sp>
        <p:nvSpPr>
          <p:cNvPr id="4" name="Freccia in su 3">
            <a:extLst>
              <a:ext uri="{FF2B5EF4-FFF2-40B4-BE49-F238E27FC236}">
                <a16:creationId xmlns:a16="http://schemas.microsoft.com/office/drawing/2014/main" id="{7A8CBDC0-6F1C-4978-879B-6ECBFD7672C2}"/>
              </a:ext>
            </a:extLst>
          </p:cNvPr>
          <p:cNvSpPr/>
          <p:nvPr/>
        </p:nvSpPr>
        <p:spPr>
          <a:xfrm>
            <a:off x="10661650" y="369570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764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3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ebbleVTI">
  <a:themeElements>
    <a:clrScheme name="AnalogousFromRegularSeed_2SEEDS">
      <a:dk1>
        <a:srgbClr val="000000"/>
      </a:dk1>
      <a:lt1>
        <a:srgbClr val="FFFFFF"/>
      </a:lt1>
      <a:dk2>
        <a:srgbClr val="243641"/>
      </a:dk2>
      <a:lt2>
        <a:srgbClr val="E8E4E2"/>
      </a:lt2>
      <a:accent1>
        <a:srgbClr val="1D8BCF"/>
      </a:accent1>
      <a:accent2>
        <a:srgbClr val="26B5B0"/>
      </a:accent2>
      <a:accent3>
        <a:srgbClr val="2F53E1"/>
      </a:accent3>
      <a:accent4>
        <a:srgbClr val="CF1D31"/>
      </a:accent4>
      <a:accent5>
        <a:srgbClr val="E1662F"/>
      </a:accent5>
      <a:accent6>
        <a:srgbClr val="CA9A1C"/>
      </a:accent6>
      <a:hlink>
        <a:srgbClr val="BC6D3C"/>
      </a:hlink>
      <a:folHlink>
        <a:srgbClr val="7F7F7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539</Words>
  <Application>Microsoft Office PowerPoint</Application>
  <PresentationFormat>Widescreen</PresentationFormat>
  <Paragraphs>25</Paragraphs>
  <Slides>10</Slides>
  <Notes>0</Notes>
  <HiddenSlides>0</HiddenSlides>
  <MMClips>10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7" baseType="lpstr">
      <vt:lpstr>Arial</vt:lpstr>
      <vt:lpstr>Arial</vt:lpstr>
      <vt:lpstr>Avenir Next LT Pro</vt:lpstr>
      <vt:lpstr>Avenir Next LT Pro Light</vt:lpstr>
      <vt:lpstr>Linux Libertine</vt:lpstr>
      <vt:lpstr>Sitka Subheading</vt:lpstr>
      <vt:lpstr>PebbleVTI</vt:lpstr>
      <vt:lpstr>«I diritti dei bambini» Classi III F-IV F Plesso Fra’ Siciliano Attivita’ trasversale di educazione civica-italiano-musica –ed. fisica.</vt:lpstr>
      <vt:lpstr>Conoscere i documenti</vt:lpstr>
      <vt:lpstr>Presentazione standard di PowerPoint</vt:lpstr>
      <vt:lpstr>Presentazione standard di PowerPoint</vt:lpstr>
      <vt:lpstr>La Costituzione Italiana e i bambini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«I diritti dei bambini» Classi III F-IV F Plesso Fra’ Siciliano Attivita’ trasversale di educazione civica-italiano-musica –ed. fisica.</dc:title>
  <dc:creator>mr.pascale60@gmail.com</dc:creator>
  <cp:lastModifiedBy>Vincenzo Romano</cp:lastModifiedBy>
  <cp:revision>7</cp:revision>
  <dcterms:created xsi:type="dcterms:W3CDTF">2020-11-21T18:07:38Z</dcterms:created>
  <dcterms:modified xsi:type="dcterms:W3CDTF">2020-11-21T18:39:47Z</dcterms:modified>
</cp:coreProperties>
</file>