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D961C-7D13-4DF2-BBC1-880D7B519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94F4FEC-5BF4-4968-8D18-2C619F045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DBC78D-8CCC-4FFC-AB7E-B57EBE8A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54CA3A-B743-4974-A6E0-AEB90969C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9F3768-30EC-4908-B491-30C06331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64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59A95-D5D7-406F-B0C0-D66524C8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DD2ABA7-444A-4FD9-B570-661E943DB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495924-1C14-4327-AEA8-F2A8BFBEB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1C5F62-0D07-4684-9B1E-A55207634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33EC3D-2948-4758-8895-450DB078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40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4A6E677-7674-4F68-A544-CB9C3C121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617B5B3-5B6D-441A-880E-C2B21530F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291FFB-5CDC-4D47-A114-497E4A49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BA3BAD-A522-492F-A192-8085D469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9B39D6-A491-41C8-8405-BA83D9EC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69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C76040-6A42-45D7-BBD4-6D213A6A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CD5B8C-4B39-4D66-9B9D-4E0FE76B6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AD7DA6-5271-4A84-B84A-5A08F2DAF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61F7DD-0C90-4316-9422-FBC28EEE6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25386B-E726-4588-9C89-A4D22DC3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4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D9920A-617A-40C5-BC92-D19EEB734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2C722F-0275-4E73-B94E-9D68E073E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E757AA-0972-41CB-9509-2FFBCFCE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C49F98-B5C5-4E9D-B8F7-75AE67EE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9923DE-B093-42C0-9880-CCFD05CD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044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B6433-87BC-4AED-AB17-678EC0A36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759F71-D2E5-4BD4-8292-45DCF5260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0CA822-57BD-44A7-A9AB-B13B1A147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20BBE9-CE18-48B5-97C7-8B457BA95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C22E39-A26C-4C88-AA2B-900FF426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10A9C2-723C-4C5B-832F-E643DD92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83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24EC48-53DB-4FB7-B258-B13177B3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289614-F61C-4661-815E-B46AF719C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6E2C40-A45C-4D05-BB6C-515E85276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E8EF1EF-8E88-43A6-970D-AF0E47540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FFC82F7-5D8B-4C76-B11D-44E29CEEDC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4452608-8F3E-41C8-A0A0-7919ACB8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639C6B8-12B5-43F9-9253-493D1650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BC9576B-25AE-4160-B13D-3D74AE64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72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BFDE9C-AC36-4804-B355-74EFB698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EAEF9BE-2B33-46F2-8675-2049C5FD0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D7D0DD-D3C9-4EB3-9AFD-84F34D600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901404D-F01C-4982-A882-0BFCFD29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19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525B078-6FB7-435E-84B3-AFFD4012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56F7B4A-3CCB-4703-BEFE-718F3B547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5B3D25-5C9F-4814-B4BF-D3F71E1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35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188122-D75B-4F00-ADD0-08C9CA96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B40F3B-6A0E-44A4-9764-057E6CF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A2F574F-F94F-4F24-AB05-7056D5F02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8146074-20FA-4637-B19B-756D488E4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C101AC-14CE-4132-B771-A76304E5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8D490F-54F0-49C5-8FAF-7A65BE8C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1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97FC10-4AAB-4FE7-8B67-65F0C485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7B76A15-FB6A-48EE-AFE2-B92CBE400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1186F3-06EB-4DBE-A2C5-B99E7E1EB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13778A-2A9B-4F38-AEF8-9CDA6E60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7CC7B9-7E7D-4EA7-973F-5E6A76F8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E32CD9-62FB-4622-8A14-869F14D8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462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18942E8-77D3-40FA-99E5-A570BD3C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2E71CA-E959-4EB5-94C1-511B3E6F6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B5C7CF-DD9F-4879-8EA7-8FA6A5AD1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30FFA-F3AC-42F5-8E0E-D7AF5DFD0B20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E16CA2-574F-4790-B980-391568A99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D64815-EFAB-436B-8F81-472ACE5A8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7D8E9-88AB-44C7-B108-ADAAFFA66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91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5" Type="http://schemas.openxmlformats.org/officeDocument/2006/relationships/image" Target="../media/image3.png"/><Relationship Id="rId4" Type="http://schemas.microsoft.com/office/2017/06/relationships/model3d" Target="../media/model3d1.glb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video" Target="https://www.youtube.com/embed/V4eGqcrUZSk?feature=oembed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43A7A40-1AE6-4218-A8E0-8248174A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8AB40A-4374-4897-B5EE-9F8913476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81A28E7-1733-4F03-942F-D0805DCFC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2388" y="1118937"/>
            <a:ext cx="6178402" cy="2683187"/>
          </a:xfrm>
        </p:spPr>
        <p:txBody>
          <a:bodyPr anchor="b">
            <a:normAutofit/>
          </a:bodyPr>
          <a:lstStyle/>
          <a:p>
            <a:pPr algn="l"/>
            <a:r>
              <a:rPr lang="it-IT" sz="4000" dirty="0">
                <a:solidFill>
                  <a:srgbClr val="0070C0"/>
                </a:solidFill>
              </a:rPr>
              <a:t>«I connettivi logici»</a:t>
            </a:r>
            <a:br>
              <a:rPr lang="it-IT" sz="4000" dirty="0">
                <a:solidFill>
                  <a:schemeClr val="tx2"/>
                </a:solidFill>
              </a:rPr>
            </a:br>
            <a:r>
              <a:rPr lang="it-IT" sz="4000" dirty="0">
                <a:solidFill>
                  <a:srgbClr val="0070C0"/>
                </a:solidFill>
              </a:rPr>
              <a:t>classe IV F  </a:t>
            </a:r>
            <a:br>
              <a:rPr lang="it-IT" sz="4000" dirty="0">
                <a:solidFill>
                  <a:schemeClr val="tx2"/>
                </a:solidFill>
              </a:rPr>
            </a:br>
            <a:r>
              <a:rPr lang="it-IT" sz="4000" dirty="0">
                <a:solidFill>
                  <a:srgbClr val="0070C0"/>
                </a:solidFill>
              </a:rPr>
              <a:t>Plesso - Fra’ Siciliano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04A3B72-3C9F-499B-B262-215537D9E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8058" y="4025019"/>
            <a:ext cx="5942731" cy="1714044"/>
          </a:xfrm>
        </p:spPr>
        <p:txBody>
          <a:bodyPr anchor="t">
            <a:normAutofit/>
          </a:bodyPr>
          <a:lstStyle/>
          <a:p>
            <a:pPr algn="l"/>
            <a:r>
              <a:rPr lang="it-IT" sz="2800" dirty="0">
                <a:solidFill>
                  <a:srgbClr val="0070C0"/>
                </a:solidFill>
              </a:rPr>
              <a:t>Doc. Pascale Maria Rosaria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83379C-045E-4010-ABDC-A270A0AA1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6401" y="170308"/>
            <a:ext cx="2514948" cy="2174333"/>
            <a:chOff x="-305" y="-4155"/>
            <a:chExt cx="2514948" cy="2174333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B0AB1BF-11AE-4CFF-85EC-E51DBD316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26548A0-953E-4FBA-97A5-592ACAF42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84FA27B-CD1F-421B-BB4F-B141F02FF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DBD6AB-1AC7-4807-9C34-01139BB7C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8" name="Graphic 27" descr="Impronta digitale">
            <a:extLst>
              <a:ext uri="{FF2B5EF4-FFF2-40B4-BE49-F238E27FC236}">
                <a16:creationId xmlns:a16="http://schemas.microsoft.com/office/drawing/2014/main" id="{508AD1BB-B304-46EB-95A8-A247057C5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581" y="357808"/>
            <a:ext cx="4620126" cy="408961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5FDDF18-F156-4D2D-82C6-F55008E33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130553" y="4560734"/>
            <a:ext cx="3061446" cy="2297265"/>
            <a:chOff x="-305" y="-1"/>
            <a:chExt cx="3832880" cy="2876136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22C29E-FFDD-45BC-A286-9C00C8E2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9E2381D-1763-4D42-A3A2-B2345DD35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2A622D5-9532-4E0C-B9A8-DAEDD4646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C0ABE88-5ADF-4A31-8505-78968DBB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m">
                <a:extLst>
                  <a:ext uri="{FF2B5EF4-FFF2-40B4-BE49-F238E27FC236}">
                    <a16:creationId xmlns:a16="http://schemas.microsoft.com/office/drawing/2014/main" id="{4CA76BA5-1F48-4538-842F-61B4FED483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0932589"/>
                  </p:ext>
                </p:extLst>
              </p:nvPr>
            </p:nvGraphicFramePr>
            <p:xfrm>
              <a:off x="2043337" y="4873937"/>
              <a:ext cx="1805797" cy="150166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05797" cy="1501663"/>
                    </a:xfrm>
                    <a:prstGeom prst="rect">
                      <a:avLst/>
                    </a:prstGeom>
                  </am3d:spPr>
                  <am3d:camera>
                    <am3d:pos x="0" y="0" z="573550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650555" d="1000000"/>
                    <am3d:preTrans dx="0" dy="-11907384" dz="-28150"/>
                    <am3d:scale>
                      <am3d:sx n="1000000" d="1000000"/>
                      <am3d:sy n="1000000" d="1000000"/>
                      <am3d:sz n="1000000" d="1000000"/>
                    </am3d:scale>
                    <am3d:rot ax="1921536" ay="-1394343" az="-83182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479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m">
                <a:extLst>
                  <a:ext uri="{FF2B5EF4-FFF2-40B4-BE49-F238E27FC236}">
                    <a16:creationId xmlns:a16="http://schemas.microsoft.com/office/drawing/2014/main" id="{4CA76BA5-1F48-4538-842F-61B4FED483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3337" y="4873937"/>
                <a:ext cx="1805797" cy="15016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lo 3D 4" descr="r">
                <a:extLst>
                  <a:ext uri="{FF2B5EF4-FFF2-40B4-BE49-F238E27FC236}">
                    <a16:creationId xmlns:a16="http://schemas.microsoft.com/office/drawing/2014/main" id="{A43E577C-4537-49E5-960F-0D9345F3047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0873735"/>
                  </p:ext>
                </p:extLst>
              </p:nvPr>
            </p:nvGraphicFramePr>
            <p:xfrm>
              <a:off x="4494247" y="5381854"/>
              <a:ext cx="917817" cy="132904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17817" cy="1329048"/>
                    </a:xfrm>
                    <a:prstGeom prst="rect">
                      <a:avLst/>
                    </a:prstGeom>
                  </am3d:spPr>
                  <am3d:camera>
                    <am3d:pos x="0" y="0" z="551871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53648" d="1000000"/>
                    <am3d:preTrans dx="0" dy="-1819981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57364" ay="-1552799" az="-52112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664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lo 3D 4" descr="r">
                <a:extLst>
                  <a:ext uri="{FF2B5EF4-FFF2-40B4-BE49-F238E27FC236}">
                    <a16:creationId xmlns:a16="http://schemas.microsoft.com/office/drawing/2014/main" id="{A43E577C-4537-49E5-960F-0D9345F304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94247" y="5381854"/>
                <a:ext cx="917817" cy="1329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lo 3D 5" descr="P">
                <a:extLst>
                  <a:ext uri="{FF2B5EF4-FFF2-40B4-BE49-F238E27FC236}">
                    <a16:creationId xmlns:a16="http://schemas.microsoft.com/office/drawing/2014/main" id="{5CD2423B-C0B1-40C9-9043-8B7E963A98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46019304"/>
                  </p:ext>
                </p:extLst>
              </p:nvPr>
            </p:nvGraphicFramePr>
            <p:xfrm>
              <a:off x="687910" y="4203611"/>
              <a:ext cx="1234076" cy="1822635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234076" cy="1822635"/>
                    </a:xfrm>
                    <a:prstGeom prst="rect">
                      <a:avLst/>
                    </a:prstGeom>
                  </am3d:spPr>
                  <am3d:camera>
                    <am3d:pos x="0" y="0" z="5899738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20187" d="1000000"/>
                    <am3d:preTrans dx="0" dy="-18089497" dz="27995"/>
                    <am3d:scale>
                      <am3d:sx n="1000000" d="1000000"/>
                      <am3d:sy n="1000000" d="1000000"/>
                      <am3d:sz n="1000000" d="1000000"/>
                    </am3d:scale>
                    <am3d:rot ax="872346" ay="-2245681" az="-537447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2403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lo 3D 5" descr="P">
                <a:extLst>
                  <a:ext uri="{FF2B5EF4-FFF2-40B4-BE49-F238E27FC236}">
                    <a16:creationId xmlns:a16="http://schemas.microsoft.com/office/drawing/2014/main" id="{5CD2423B-C0B1-40C9-9043-8B7E963A98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7910" y="4203611"/>
                <a:ext cx="1234076" cy="18226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89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15DB5E4C-D561-47C6-B899-589330B28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it-IT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7E3F32-7316-4FA0-8F06-0E9E973A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85781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it-IT" sz="1400" b="1" dirty="0">
                <a:solidFill>
                  <a:srgbClr val="FF0000"/>
                </a:solidFill>
              </a:rPr>
              <a:t>I CONNETTIVI TESTUALI ( PAROLE GANCIO)</a:t>
            </a:r>
          </a:p>
          <a:p>
            <a:pPr marL="0" indent="0">
              <a:buNone/>
            </a:pPr>
            <a:r>
              <a:rPr lang="it-IT" sz="1400" b="1" dirty="0">
                <a:solidFill>
                  <a:srgbClr val="FF0000"/>
                </a:solidFill>
              </a:rPr>
              <a:t>I connettivi </a:t>
            </a:r>
            <a:r>
              <a:rPr lang="it-IT" sz="1400" b="1" dirty="0">
                <a:solidFill>
                  <a:schemeClr val="tx2"/>
                </a:solidFill>
              </a:rPr>
              <a:t>sono quelle espressioni che servono per legare le parti di un discorso, o le frasi tra di loro agganciando in modo logico e sensato le cose che diciamo o scriviamo.</a:t>
            </a:r>
          </a:p>
          <a:p>
            <a:pPr marL="0" indent="0">
              <a:buNone/>
            </a:pPr>
            <a:r>
              <a:rPr lang="it-IT" sz="1400" b="1" dirty="0">
                <a:solidFill>
                  <a:schemeClr val="tx2"/>
                </a:solidFill>
              </a:rPr>
              <a:t>Proviamo a capire quante parole gancio abbiamo a disposizione e come usarle in modo adeguato alla comunicazione.</a:t>
            </a:r>
          </a:p>
          <a:p>
            <a:pPr marL="0" indent="0">
              <a:buNone/>
            </a:pPr>
            <a:r>
              <a:rPr lang="it-IT" sz="1400" b="1" dirty="0">
                <a:solidFill>
                  <a:schemeClr val="tx2"/>
                </a:solidFill>
              </a:rPr>
              <a:t>I connettivi possono stabilire un </a:t>
            </a:r>
            <a:r>
              <a:rPr lang="it-IT" sz="1400" b="1" dirty="0">
                <a:solidFill>
                  <a:srgbClr val="FF0000"/>
                </a:solidFill>
              </a:rPr>
              <a:t>rapporto di causa-effetto </a:t>
            </a:r>
            <a:r>
              <a:rPr lang="it-IT" sz="1400" b="1" dirty="0">
                <a:solidFill>
                  <a:schemeClr val="tx2"/>
                </a:solidFill>
              </a:rPr>
              <a:t>tra gli eventi.</a:t>
            </a:r>
          </a:p>
          <a:p>
            <a:pPr marL="0" indent="0">
              <a:buNone/>
            </a:pPr>
            <a:r>
              <a:rPr lang="it-IT" sz="1400" b="1" dirty="0">
                <a:solidFill>
                  <a:schemeClr val="tx2"/>
                </a:solidFill>
              </a:rPr>
              <a:t>Poniamo l'esempio tra due eventi:</a:t>
            </a:r>
          </a:p>
          <a:p>
            <a:endParaRPr lang="it-IT" sz="1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it-IT" sz="1400" b="1" dirty="0">
                <a:solidFill>
                  <a:schemeClr val="tx2"/>
                </a:solidFill>
              </a:rPr>
              <a:t>1- PIOVE </a:t>
            </a:r>
          </a:p>
          <a:p>
            <a:pPr marL="0" indent="0">
              <a:buNone/>
            </a:pPr>
            <a:r>
              <a:rPr lang="it-IT" sz="1400" b="1" dirty="0">
                <a:solidFill>
                  <a:schemeClr val="tx2"/>
                </a:solidFill>
              </a:rPr>
              <a:t>2- PRENDO L'OMBRELLO</a:t>
            </a:r>
          </a:p>
          <a:p>
            <a:pPr marL="0" indent="0">
              <a:buNone/>
            </a:pPr>
            <a:r>
              <a:rPr lang="it-IT" sz="1400" b="1" dirty="0">
                <a:solidFill>
                  <a:schemeClr val="tx2"/>
                </a:solidFill>
              </a:rPr>
              <a:t>CAUSA = PIOVE.</a:t>
            </a:r>
          </a:p>
          <a:p>
            <a:pPr marL="0" indent="0">
              <a:buNone/>
            </a:pPr>
            <a:r>
              <a:rPr lang="it-IT" sz="1400" b="1" dirty="0">
                <a:solidFill>
                  <a:schemeClr val="tx2"/>
                </a:solidFill>
              </a:rPr>
              <a:t>CONSEGUENZA = PRENDO L'OMBRELLO.</a:t>
            </a:r>
          </a:p>
          <a:p>
            <a:pPr marL="0" indent="0">
              <a:buNone/>
            </a:pPr>
            <a:endParaRPr lang="it-IT" sz="1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it-IT" sz="1400" b="1" dirty="0">
                <a:solidFill>
                  <a:schemeClr val="tx2"/>
                </a:solidFill>
              </a:rPr>
              <a:t>La CAUSA è il motivo per cui capita un fatto e ci dice perché una certa cosa è successa.</a:t>
            </a:r>
          </a:p>
          <a:p>
            <a:pPr marL="0" indent="0">
              <a:buNone/>
            </a:pPr>
            <a:r>
              <a:rPr lang="it-IT" sz="1400" b="1" dirty="0">
                <a:solidFill>
                  <a:schemeClr val="tx2"/>
                </a:solidFill>
              </a:rPr>
              <a:t>La CONSEGUENZA è ciò che succede per effetto della causa, il risultato che ne deriva.</a:t>
            </a:r>
          </a:p>
          <a:p>
            <a:pPr marL="0" indent="0">
              <a:buNone/>
            </a:pPr>
            <a:r>
              <a:rPr lang="it-IT" sz="1400" b="1" dirty="0">
                <a:solidFill>
                  <a:schemeClr val="tx2"/>
                </a:solidFill>
              </a:rPr>
              <a:t>La parola che di solito indica la causa è PERCHÉ.</a:t>
            </a:r>
          </a:p>
          <a:p>
            <a:pPr marL="0" indent="0">
              <a:buNone/>
            </a:pPr>
            <a:r>
              <a:rPr lang="it-IT" sz="1400" b="1" dirty="0">
                <a:solidFill>
                  <a:schemeClr val="tx2"/>
                </a:solidFill>
              </a:rPr>
              <a:t>Prendo l'ombrello </a:t>
            </a:r>
            <a:r>
              <a:rPr lang="it-IT" sz="1400" b="1" dirty="0" err="1">
                <a:solidFill>
                  <a:schemeClr val="tx2"/>
                </a:solidFill>
              </a:rPr>
              <a:t>perchè</a:t>
            </a:r>
            <a:r>
              <a:rPr lang="it-IT" sz="1400" b="1" dirty="0">
                <a:solidFill>
                  <a:schemeClr val="tx2"/>
                </a:solidFill>
              </a:rPr>
              <a:t> piove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687AD7F-D0AA-4FEE-A83F-757CC2101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243" y="2926237"/>
            <a:ext cx="609600" cy="609600"/>
          </a:xfrm>
          <a:prstGeom prst="rect">
            <a:avLst/>
          </a:prstGeom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13D41BDA-D25D-46FB-B069-2F876F834215}"/>
              </a:ext>
            </a:extLst>
          </p:cNvPr>
          <p:cNvSpPr/>
          <p:nvPr/>
        </p:nvSpPr>
        <p:spPr>
          <a:xfrm>
            <a:off x="798576" y="29887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DD1BC3-8E55-44CE-8149-E7A0EDB68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0346" y="2455479"/>
            <a:ext cx="3050374" cy="294843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116CE5D-3121-499C-B8DC-9F986E20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31" y="1989056"/>
            <a:ext cx="3595003" cy="3625679"/>
          </a:xfrm>
        </p:spPr>
        <p:txBody>
          <a:bodyPr>
            <a:normAutofit/>
          </a:bodyPr>
          <a:lstStyle/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5BF210-F19D-41CC-9A5B-BEE4BE126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200" dirty="0"/>
              <a:t>Ma per indicare la causa, possiamo usare anche le parole:</a:t>
            </a:r>
          </a:p>
          <a:p>
            <a:pPr marL="0" indent="0">
              <a:buNone/>
            </a:pPr>
            <a:r>
              <a:rPr lang="it-IT" sz="2200" dirty="0">
                <a:solidFill>
                  <a:srgbClr val="FF0000"/>
                </a:solidFill>
              </a:rPr>
              <a:t>SICCOME, DATO CHE, VISTO CHE</a:t>
            </a:r>
          </a:p>
          <a:p>
            <a:pPr marL="0" indent="0">
              <a:buNone/>
            </a:pPr>
            <a:r>
              <a:rPr lang="it-IT" sz="2200" dirty="0"/>
              <a:t>Dato che piove, prendo l'ombrello.</a:t>
            </a:r>
          </a:p>
          <a:p>
            <a:pPr marL="0" indent="0">
              <a:buNone/>
            </a:pPr>
            <a:r>
              <a:rPr lang="it-IT" sz="2200" dirty="0"/>
              <a:t>Visto che piove, prendo l'ombrello.</a:t>
            </a:r>
          </a:p>
          <a:p>
            <a:pPr marL="0" indent="0">
              <a:buNone/>
            </a:pPr>
            <a:r>
              <a:rPr lang="it-IT" sz="2200" dirty="0"/>
              <a:t>Siccome piove, prendo l'ombrello.</a:t>
            </a:r>
          </a:p>
          <a:p>
            <a:endParaRPr lang="it-IT" sz="2200" dirty="0"/>
          </a:p>
          <a:p>
            <a:pPr marL="0" indent="0">
              <a:buNone/>
            </a:pPr>
            <a:r>
              <a:rPr lang="it-IT" sz="2200" dirty="0"/>
              <a:t>Le parole che indicano la conseguenza possono essere:</a:t>
            </a:r>
          </a:p>
          <a:p>
            <a:pPr marL="0" indent="0">
              <a:buNone/>
            </a:pPr>
            <a:r>
              <a:rPr lang="it-IT" sz="2200" dirty="0">
                <a:solidFill>
                  <a:srgbClr val="FF0000"/>
                </a:solidFill>
              </a:rPr>
              <a:t>PERCIÒ, ALLORA, QUINDI</a:t>
            </a:r>
          </a:p>
          <a:p>
            <a:pPr marL="0" indent="0">
              <a:buNone/>
            </a:pPr>
            <a:r>
              <a:rPr lang="it-IT" sz="2200" dirty="0"/>
              <a:t>Piove, perciò prendo l'ombrello.</a:t>
            </a:r>
          </a:p>
          <a:p>
            <a:pPr marL="0" indent="0">
              <a:buNone/>
            </a:pPr>
            <a:r>
              <a:rPr lang="it-IT" sz="2200" dirty="0"/>
              <a:t>Piove, allora prendo l'ombrello.</a:t>
            </a:r>
          </a:p>
          <a:p>
            <a:pPr marL="0" indent="0">
              <a:buNone/>
            </a:pPr>
            <a:r>
              <a:rPr lang="it-IT" sz="2200" dirty="0"/>
              <a:t>Piove, quindi prendo l'ombrello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A58BD60-5627-4BD3-8300-5D88B3814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0733" y="841445"/>
            <a:ext cx="609600" cy="609600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A71B8B04-979B-4322-8B1F-B7DB1DBC4D47}"/>
              </a:ext>
            </a:extLst>
          </p:cNvPr>
          <p:cNvSpPr/>
          <p:nvPr/>
        </p:nvSpPr>
        <p:spPr>
          <a:xfrm>
            <a:off x="482687" y="84144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19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1896DF-5C69-4B66-942C-1DAB8B049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581" y="2356701"/>
            <a:ext cx="3883543" cy="292227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FDF0217-C191-4044-A038-5DC633831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07797C-B907-4021-8239-C23749AB0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2000" dirty="0"/>
              <a:t>I connettivi inoltre:</a:t>
            </a:r>
          </a:p>
          <a:p>
            <a:pPr marL="0" indent="0">
              <a:buNone/>
            </a:pPr>
            <a:r>
              <a:rPr lang="it-IT" sz="2000" dirty="0"/>
              <a:t>- possono indicare </a:t>
            </a:r>
            <a:r>
              <a:rPr lang="it-IT" sz="2000" dirty="0">
                <a:solidFill>
                  <a:srgbClr val="FF0000"/>
                </a:solidFill>
              </a:rPr>
              <a:t>l’ordine cronologico</a:t>
            </a:r>
            <a:r>
              <a:rPr lang="it-IT" sz="2000" dirty="0"/>
              <a:t> con cui si uniscono i vari eventi: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FF0000"/>
                </a:solidFill>
              </a:rPr>
              <a:t>Prima, una volta, un giorno, qualche tempo fa, ora, adesso, nel frattempo, intanto, poi, dopo, successivamente, in seguito, alla fine…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- </a:t>
            </a:r>
            <a:r>
              <a:rPr lang="it-IT" sz="2000" dirty="0">
                <a:solidFill>
                  <a:srgbClr val="FF0000"/>
                </a:solidFill>
              </a:rPr>
              <a:t>possono introdurre </a:t>
            </a:r>
            <a:r>
              <a:rPr lang="it-IT" sz="2000" dirty="0"/>
              <a:t>una spiegazione: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FF0000"/>
                </a:solidFill>
              </a:rPr>
              <a:t>Cioè, infatti, ad esempio, in altre parole....</a:t>
            </a:r>
          </a:p>
          <a:p>
            <a:pPr marL="0" indent="0">
              <a:buNone/>
            </a:pPr>
            <a:r>
              <a:rPr lang="it-IT" sz="2000" dirty="0"/>
              <a:t>- possono stabilire un </a:t>
            </a:r>
            <a:r>
              <a:rPr lang="it-IT" sz="2000" dirty="0">
                <a:solidFill>
                  <a:srgbClr val="FF0000"/>
                </a:solidFill>
              </a:rPr>
              <a:t>rapporto di opposizione </a:t>
            </a:r>
            <a:r>
              <a:rPr lang="it-IT" sz="2000" dirty="0"/>
              <a:t>rispetto a quanto già detto: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FF0000"/>
                </a:solidFill>
              </a:rPr>
              <a:t>Ma, invece, però, ciononostante, malgrado ciò, tuttavia, pure, nondimeno, eppure, mentre, al contrario.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F8B471F-4594-4931-B7CF-963EA9D10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3508" y="1228278"/>
            <a:ext cx="609600" cy="609600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FD2BA857-0A03-4F87-AFE0-E3C068B3A2EA}"/>
              </a:ext>
            </a:extLst>
          </p:cNvPr>
          <p:cNvSpPr/>
          <p:nvPr/>
        </p:nvSpPr>
        <p:spPr>
          <a:xfrm>
            <a:off x="1766351" y="12907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61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EDB6994-3753-4CE4-8E89-A5FA625F3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Ora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ripetiamo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 un video. 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Esercitiamoci</a:t>
            </a:r>
            <a:r>
              <a:rPr lang="en-US" sz="18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crivi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10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frasi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cui ci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siano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connettivi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di: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causa,conse</a:t>
            </a:r>
            <a:r>
              <a:rPr lang="en-US" sz="1800" dirty="0" err="1">
                <a:solidFill>
                  <a:srgbClr val="FFFFFF"/>
                </a:solidFill>
              </a:rPr>
              <a:t>guenza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suc</a:t>
            </a:r>
            <a:r>
              <a:rPr lang="en-US" sz="1800" dirty="0">
                <a:solidFill>
                  <a:srgbClr val="FFFFFF"/>
                </a:solidFill>
              </a:rPr>
              <a:t>-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cessione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contemporanei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tà,opposizione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BUON LAVORO!</a:t>
            </a:r>
          </a:p>
        </p:txBody>
      </p:sp>
      <p:pic>
        <p:nvPicPr>
          <p:cNvPr id="4" name="Elementi multimediali online 3" title="Parole gancio">
            <a:hlinkClick r:id="" action="ppaction://media"/>
            <a:extLst>
              <a:ext uri="{FF2B5EF4-FFF2-40B4-BE49-F238E27FC236}">
                <a16:creationId xmlns:a16="http://schemas.microsoft.com/office/drawing/2014/main" id="{16E985CB-3BE1-4B92-81A8-04346C2A9F6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93218" y="797609"/>
            <a:ext cx="6780700" cy="5085525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DAC727B-4300-4468-A397-AC89F8249D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6824" y="571173"/>
            <a:ext cx="609600" cy="609600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17146A62-EB13-4744-A3BD-3592220AA508}"/>
              </a:ext>
            </a:extLst>
          </p:cNvPr>
          <p:cNvSpPr/>
          <p:nvPr/>
        </p:nvSpPr>
        <p:spPr>
          <a:xfrm>
            <a:off x="1113182" y="6504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23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382</Words>
  <Application>Microsoft Office PowerPoint</Application>
  <PresentationFormat>Widescreen</PresentationFormat>
  <Paragraphs>38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«I connettivi logici» classe IV F   Plesso - Fra’ Siciliano</vt:lpstr>
      <vt:lpstr> </vt:lpstr>
      <vt:lpstr>Presentazione standard di PowerPoint</vt:lpstr>
      <vt:lpstr>Presentazione standard di PowerPoint</vt:lpstr>
      <vt:lpstr> Ora ripetiamo con un video.    Esercitiamoci :   Scrivi 10 frasi in cui ci siano i connettivi  di: causa,conseguenza, suc- cessione, contemporanei- tà,opposizione.   BUON LAVORO!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«I connettivi» classe IV F   Plesso - Fra’ Siciliano</dc:title>
  <dc:creator>Vincenzo Romano</dc:creator>
  <cp:lastModifiedBy>Vincenzo Romano</cp:lastModifiedBy>
  <cp:revision>9</cp:revision>
  <dcterms:created xsi:type="dcterms:W3CDTF">2020-11-08T18:26:38Z</dcterms:created>
  <dcterms:modified xsi:type="dcterms:W3CDTF">2020-11-09T16:12:43Z</dcterms:modified>
</cp:coreProperties>
</file>