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58" r:id="rId4"/>
    <p:sldId id="262" r:id="rId5"/>
    <p:sldId id="263" r:id="rId6"/>
    <p:sldId id="265" r:id="rId7"/>
    <p:sldId id="268" r:id="rId8"/>
    <p:sldId id="266" r:id="rId9"/>
    <p:sldId id="267" r:id="rId1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E95"/>
    <a:srgbClr val="2B21EF"/>
    <a:srgbClr val="D7D703"/>
    <a:srgbClr val="B48900"/>
    <a:srgbClr val="FFCC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3" d="100"/>
          <a:sy n="73" d="100"/>
        </p:scale>
        <p:origin x="69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20/11/2020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20/11/2020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20/11/2020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20/11/2020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20/11/2020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B6055F8-1D02-4417-9241-55C834FD9970}" type="datetimeFigureOut">
              <a:rPr lang="it-IT" smtClean="0"/>
              <a:pPr/>
              <a:t>20/11/2020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B6055F8-1D02-4417-9241-55C834FD9970}" type="datetimeFigureOut">
              <a:rPr lang="it-IT" smtClean="0"/>
              <a:pPr/>
              <a:t>20/11/2020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B6055F8-1D02-4417-9241-55C834FD9970}" type="datetimeFigureOut">
              <a:rPr lang="it-IT" smtClean="0"/>
              <a:pPr/>
              <a:t>20/11/2020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20/11/2020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20/11/2020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20/11/2020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20/11/2020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cX3pEzfin5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E96BC9-90A4-412F-A19F-1BAA8676C89E}"/>
              </a:ext>
            </a:extLst>
          </p:cNvPr>
          <p:cNvSpPr>
            <a:spLocks noGrp="1"/>
          </p:cNvSpPr>
          <p:nvPr>
            <p:ph type="title"/>
          </p:nvPr>
        </p:nvSpPr>
        <p:spPr>
          <a:xfrm>
            <a:off x="722313" y="3501008"/>
            <a:ext cx="7772400" cy="1296144"/>
          </a:xfrm>
        </p:spPr>
        <p:txBody>
          <a:bodyPr>
            <a:noAutofit/>
          </a:bodyPr>
          <a:lstStyle/>
          <a:p>
            <a:pPr algn="ctr"/>
            <a:r>
              <a:rPr lang="it-IT" sz="3600" dirty="0" smtClean="0">
                <a:solidFill>
                  <a:srgbClr val="FF3300"/>
                </a:solidFill>
              </a:rPr>
              <a:t>GIORNATA MONDIALE DEI DIRITTI DEI BAMBINI</a:t>
            </a:r>
            <a:endParaRPr lang="it-IT" sz="3600" dirty="0">
              <a:solidFill>
                <a:srgbClr val="FF3300"/>
              </a:solidFill>
            </a:endParaRPr>
          </a:p>
        </p:txBody>
      </p:sp>
      <p:sp>
        <p:nvSpPr>
          <p:cNvPr id="3" name="Segnaposto testo 2">
            <a:extLst>
              <a:ext uri="{FF2B5EF4-FFF2-40B4-BE49-F238E27FC236}">
                <a16:creationId xmlns:a16="http://schemas.microsoft.com/office/drawing/2014/main" id="{FA3F2CE4-EDBA-430A-AE03-BB9F0542D1DB}"/>
              </a:ext>
            </a:extLst>
          </p:cNvPr>
          <p:cNvSpPr>
            <a:spLocks noGrp="1"/>
          </p:cNvSpPr>
          <p:nvPr>
            <p:ph type="body" idx="1"/>
          </p:nvPr>
        </p:nvSpPr>
        <p:spPr>
          <a:xfrm>
            <a:off x="722313" y="5517232"/>
            <a:ext cx="7772400" cy="792088"/>
          </a:xfrm>
        </p:spPr>
        <p:txBody>
          <a:bodyPr>
            <a:noAutofit/>
          </a:bodyPr>
          <a:lstStyle/>
          <a:p>
            <a:r>
              <a:rPr lang="it-IT" sz="2400" b="1" dirty="0">
                <a:solidFill>
                  <a:srgbClr val="D7D703"/>
                </a:solidFill>
                <a:latin typeface="Times New Roman" panose="02020603050405020304" pitchFamily="18" charset="0"/>
                <a:cs typeface="Times New Roman" panose="02020603050405020304" pitchFamily="18" charset="0"/>
              </a:rPr>
              <a:t>CLASSE 4 A </a:t>
            </a:r>
            <a:r>
              <a:rPr lang="it-IT" sz="2400" b="1" dirty="0" smtClean="0">
                <a:solidFill>
                  <a:srgbClr val="D7D703"/>
                </a:solidFill>
                <a:latin typeface="Times New Roman" panose="02020603050405020304" pitchFamily="18" charset="0"/>
                <a:cs typeface="Times New Roman" panose="02020603050405020304" pitchFamily="18" charset="0"/>
              </a:rPr>
              <a:t>RODARI</a:t>
            </a:r>
          </a:p>
          <a:p>
            <a:r>
              <a:rPr lang="it-IT" sz="2400" b="1" dirty="0" smtClean="0">
                <a:solidFill>
                  <a:srgbClr val="D7D703"/>
                </a:solidFill>
                <a:latin typeface="Times New Roman" panose="02020603050405020304" pitchFamily="18" charset="0"/>
                <a:cs typeface="Times New Roman" panose="02020603050405020304" pitchFamily="18" charset="0"/>
              </a:rPr>
              <a:t>Italiano/ Inglese</a:t>
            </a:r>
          </a:p>
          <a:p>
            <a:r>
              <a:rPr lang="it-IT" sz="2400" b="1" dirty="0" err="1" smtClean="0">
                <a:solidFill>
                  <a:srgbClr val="D7D703"/>
                </a:solidFill>
                <a:latin typeface="Times New Roman" panose="02020603050405020304" pitchFamily="18" charset="0"/>
                <a:cs typeface="Times New Roman" panose="02020603050405020304" pitchFamily="18" charset="0"/>
              </a:rPr>
              <a:t>Ins</a:t>
            </a:r>
            <a:r>
              <a:rPr lang="it-IT" sz="2400" b="1" dirty="0" smtClean="0">
                <a:solidFill>
                  <a:srgbClr val="D7D703"/>
                </a:solidFill>
                <a:latin typeface="Times New Roman" panose="02020603050405020304" pitchFamily="18" charset="0"/>
                <a:cs typeface="Times New Roman" panose="02020603050405020304" pitchFamily="18" charset="0"/>
              </a:rPr>
              <a:t>: Allocca C. – Perna F</a:t>
            </a:r>
            <a:endParaRPr lang="it-IT" sz="2400" b="1" dirty="0">
              <a:solidFill>
                <a:srgbClr val="D7D703"/>
              </a:solidFill>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FD72DC0C-A96D-4613-B188-FE61B5CDB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82" y="306530"/>
            <a:ext cx="8027169" cy="2904356"/>
          </a:xfrm>
          <a:prstGeom prst="rect">
            <a:avLst/>
          </a:prstGeom>
        </p:spPr>
      </p:pic>
    </p:spTree>
    <p:extLst>
      <p:ext uri="{BB962C8B-B14F-4D97-AF65-F5344CB8AC3E}">
        <p14:creationId xmlns:p14="http://schemas.microsoft.com/office/powerpoint/2010/main" val="365224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CasellaDiTesto 3"/>
          <p:cNvSpPr txBox="1"/>
          <p:nvPr/>
        </p:nvSpPr>
        <p:spPr>
          <a:xfrm>
            <a:off x="467544" y="1196752"/>
            <a:ext cx="8136904" cy="4708981"/>
          </a:xfrm>
          <a:prstGeom prst="rect">
            <a:avLst/>
          </a:prstGeom>
          <a:noFill/>
        </p:spPr>
        <p:txBody>
          <a:bodyPr wrap="square" rtlCol="0">
            <a:spAutoFit/>
          </a:bodyPr>
          <a:lstStyle/>
          <a:p>
            <a:pPr algn="ctr"/>
            <a:endParaRPr lang="it-IT" sz="2400" b="1" dirty="0"/>
          </a:p>
          <a:p>
            <a:pPr algn="ctr"/>
            <a:r>
              <a:rPr lang="it-IT" sz="2400" b="1" dirty="0"/>
              <a:t>I DIRITTI DEI BAMBINI</a:t>
            </a:r>
          </a:p>
          <a:p>
            <a:pPr>
              <a:lnSpc>
                <a:spcPct val="150000"/>
              </a:lnSpc>
            </a:pPr>
            <a:endParaRPr lang="it-IT" sz="2400" dirty="0"/>
          </a:p>
          <a:p>
            <a:pPr>
              <a:lnSpc>
                <a:spcPct val="150000"/>
              </a:lnSpc>
            </a:pPr>
            <a:r>
              <a:rPr lang="it-IT" sz="2400" dirty="0"/>
              <a:t>Il 20 Novembre si festeggia la giornata mondiale dei diritti dei bambini. Sapevi di avere dei diritti? Tutti i bambini del mondo hanno dei diritti. Ma cosa sono? I diritti sono delle regole che stabiliscono ciò che tu puoi fare e quello che devono fare gli adulti per assicurarti: benessere, salute e sicurezza. </a:t>
            </a:r>
          </a:p>
          <a:p>
            <a:pPr>
              <a:lnSpc>
                <a:spcPct val="150000"/>
              </a:lnSpc>
            </a:pPr>
            <a:r>
              <a:rPr lang="it-IT" sz="2400" dirty="0"/>
              <a:t>                     </a:t>
            </a:r>
          </a:p>
        </p:txBody>
      </p:sp>
      <p:sp>
        <p:nvSpPr>
          <p:cNvPr id="1026" name="AutoShape 2" descr="Diritti dei Bambini: storia e origini - Testi della tradizione su  Filastrocche.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iritti dei Bambini: storia e origini - Testi della tradizione su  Filastrocche.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30" name="Picture 6" descr="Diritti dei Bambini: storia e origini - Testi della tradizione su  Filastrocche.it"/>
          <p:cNvPicPr>
            <a:picLocks noChangeAspect="1" noChangeArrowheads="1"/>
          </p:cNvPicPr>
          <p:nvPr/>
        </p:nvPicPr>
        <p:blipFill>
          <a:blip r:embed="rId2" cstate="print"/>
          <a:srcRect/>
          <a:stretch>
            <a:fillRect/>
          </a:stretch>
        </p:blipFill>
        <p:spPr bwMode="auto">
          <a:xfrm>
            <a:off x="6306972" y="179454"/>
            <a:ext cx="2304256" cy="23042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anim calcmode="lin" valueType="num">
                                      <p:cBhvr>
                                        <p:cTn id="8" dur="1000" fill="hold"/>
                                        <p:tgtEl>
                                          <p:spTgt spid="1030"/>
                                        </p:tgtEl>
                                        <p:attrNameLst>
                                          <p:attrName>ppt_x</p:attrName>
                                        </p:attrNameLst>
                                      </p:cBhvr>
                                      <p:tavLst>
                                        <p:tav tm="0">
                                          <p:val>
                                            <p:strVal val="#ppt_x"/>
                                          </p:val>
                                        </p:tav>
                                        <p:tav tm="100000">
                                          <p:val>
                                            <p:strVal val="#ppt_x"/>
                                          </p:val>
                                        </p:tav>
                                      </p:tavLst>
                                    </p:anim>
                                    <p:anim calcmode="lin" valueType="num">
                                      <p:cBhvr>
                                        <p:cTn id="9"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CasellaDiTesto 6"/>
          <p:cNvSpPr txBox="1"/>
          <p:nvPr/>
        </p:nvSpPr>
        <p:spPr>
          <a:xfrm>
            <a:off x="571472" y="357166"/>
            <a:ext cx="7848872" cy="7017306"/>
          </a:xfrm>
          <a:prstGeom prst="rect">
            <a:avLst/>
          </a:prstGeom>
          <a:noFill/>
        </p:spPr>
        <p:txBody>
          <a:bodyPr wrap="square" rtlCol="0">
            <a:spAutoFit/>
          </a:bodyPr>
          <a:lstStyle/>
          <a:p>
            <a:r>
              <a:rPr lang="it-IT" sz="2400" dirty="0"/>
              <a:t>Vediamo  insieme alcuni di questi diritti</a:t>
            </a:r>
          </a:p>
          <a:p>
            <a:endParaRPr lang="it-IT" sz="2400" dirty="0"/>
          </a:p>
          <a:p>
            <a:r>
              <a:rPr lang="it-IT" sz="2400" b="1" u="sng" dirty="0"/>
              <a:t>Diritto ad un nome</a:t>
            </a:r>
            <a:r>
              <a:rPr lang="it-IT" sz="2400" dirty="0"/>
              <a:t>: che è riportato anche sul documento di riconoscimento</a:t>
            </a:r>
          </a:p>
          <a:p>
            <a:endParaRPr lang="it-IT" sz="2400" dirty="0"/>
          </a:p>
          <a:p>
            <a:r>
              <a:rPr lang="it-IT" sz="2400" b="1" u="sng" dirty="0"/>
              <a:t>Diritto alla sicurezza</a:t>
            </a:r>
            <a:r>
              <a:rPr lang="it-IT" sz="2400" dirty="0"/>
              <a:t>: cioè ad essere protetti ed avere una casa</a:t>
            </a:r>
          </a:p>
          <a:p>
            <a:endParaRPr lang="it-IT" sz="2400" dirty="0"/>
          </a:p>
          <a:p>
            <a:r>
              <a:rPr lang="it-IT" sz="2400" b="1" u="sng" dirty="0"/>
              <a:t>Diritto allo studio</a:t>
            </a:r>
            <a:r>
              <a:rPr lang="it-IT" sz="2400" dirty="0"/>
              <a:t>: andare a scuola per imparare</a:t>
            </a:r>
          </a:p>
          <a:p>
            <a:endParaRPr lang="it-IT" sz="2400" dirty="0"/>
          </a:p>
          <a:p>
            <a:r>
              <a:rPr lang="it-IT" sz="2400" b="1" u="sng" dirty="0"/>
              <a:t>Diritto alla salute</a:t>
            </a:r>
            <a:r>
              <a:rPr lang="it-IT" sz="2400" dirty="0"/>
              <a:t>: ad essere curati </a:t>
            </a:r>
          </a:p>
          <a:p>
            <a:endParaRPr lang="it-IT" sz="2400" dirty="0"/>
          </a:p>
          <a:p>
            <a:r>
              <a:rPr lang="it-IT" sz="2400" b="1" u="sng" dirty="0"/>
              <a:t>Diritto ad essere ascoltati </a:t>
            </a:r>
            <a:r>
              <a:rPr lang="it-IT" sz="2400" dirty="0"/>
              <a:t>dagli adulti </a:t>
            </a:r>
          </a:p>
          <a:p>
            <a:endParaRPr lang="it-IT" sz="2400" dirty="0"/>
          </a:p>
          <a:p>
            <a:r>
              <a:rPr lang="it-IT" sz="2400" b="1" u="sng" dirty="0"/>
              <a:t>Diritto al gioco</a:t>
            </a:r>
            <a:r>
              <a:rPr lang="it-IT" sz="2400" dirty="0"/>
              <a:t>: i bambini devono giocare e non possono e non devono lavorare</a:t>
            </a:r>
          </a:p>
          <a:p>
            <a:endParaRPr lang="it-IT" sz="2400" dirty="0"/>
          </a:p>
          <a:p>
            <a:endParaRPr lang="it-IT" sz="2400" dirty="0"/>
          </a:p>
          <a:p>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BE1851-2230-47A9-B000-CE9046EA61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A6EA8BE-38AD-474A-A0FC-6AF8F59C8EB2}"/>
              </a:ext>
            </a:extLst>
          </p:cNvPr>
          <p:cNvSpPr>
            <a:spLocks noGrp="1"/>
          </p:cNvSpPr>
          <p:nvPr>
            <p:ph type="title"/>
          </p:nvPr>
        </p:nvSpPr>
        <p:spPr>
          <a:xfrm>
            <a:off x="251520" y="332657"/>
            <a:ext cx="3380679" cy="2088232"/>
          </a:xfrm>
        </p:spPr>
        <p:txBody>
          <a:bodyPr vert="horz" lIns="91440" tIns="45720" rIns="91440" bIns="45720" rtlCol="0" anchor="b">
            <a:normAutofit/>
          </a:bodyPr>
          <a:lstStyle/>
          <a:p>
            <a:pPr algn="r">
              <a:lnSpc>
                <a:spcPct val="90000"/>
              </a:lnSpc>
            </a:pPr>
            <a:r>
              <a:rPr lang="en-US" sz="4700" kern="1200" dirty="0">
                <a:solidFill>
                  <a:srgbClr val="FFFFFF"/>
                </a:solidFill>
                <a:latin typeface="+mj-lt"/>
                <a:ea typeface="+mj-ea"/>
                <a:cs typeface="+mj-cs"/>
              </a:rPr>
              <a:t>I </a:t>
            </a:r>
            <a:r>
              <a:rPr lang="en-US" sz="4700" kern="1200" dirty="0" err="1">
                <a:solidFill>
                  <a:srgbClr val="FFFFFF"/>
                </a:solidFill>
                <a:latin typeface="+mj-lt"/>
                <a:ea typeface="+mj-ea"/>
                <a:cs typeface="+mj-cs"/>
              </a:rPr>
              <a:t>diritti</a:t>
            </a:r>
            <a:r>
              <a:rPr lang="en-US" sz="4700" kern="1200" dirty="0">
                <a:solidFill>
                  <a:srgbClr val="FFFFFF"/>
                </a:solidFill>
                <a:latin typeface="+mj-lt"/>
                <a:ea typeface="+mj-ea"/>
                <a:cs typeface="+mj-cs"/>
              </a:rPr>
              <a:t> </a:t>
            </a:r>
            <a:r>
              <a:rPr lang="en-US" sz="4700" kern="1200" dirty="0" err="1">
                <a:solidFill>
                  <a:srgbClr val="FFFFFF"/>
                </a:solidFill>
                <a:latin typeface="+mj-lt"/>
                <a:ea typeface="+mj-ea"/>
                <a:cs typeface="+mj-cs"/>
              </a:rPr>
              <a:t>dei</a:t>
            </a:r>
            <a:r>
              <a:rPr lang="en-US" sz="4700" kern="1200" dirty="0">
                <a:solidFill>
                  <a:srgbClr val="FFFFFF"/>
                </a:solidFill>
                <a:latin typeface="+mj-lt"/>
                <a:ea typeface="+mj-ea"/>
                <a:cs typeface="+mj-cs"/>
              </a:rPr>
              <a:t> bambini</a:t>
            </a:r>
          </a:p>
        </p:txBody>
      </p:sp>
      <p:sp>
        <p:nvSpPr>
          <p:cNvPr id="3" name="Segnaposto testo 2">
            <a:extLst>
              <a:ext uri="{FF2B5EF4-FFF2-40B4-BE49-F238E27FC236}">
                <a16:creationId xmlns:a16="http://schemas.microsoft.com/office/drawing/2014/main" id="{0A189649-107D-4C65-A9D0-4EEE8D54D4A8}"/>
              </a:ext>
            </a:extLst>
          </p:cNvPr>
          <p:cNvSpPr>
            <a:spLocks noGrp="1"/>
          </p:cNvSpPr>
          <p:nvPr>
            <p:ph type="body" idx="1"/>
          </p:nvPr>
        </p:nvSpPr>
        <p:spPr>
          <a:xfrm>
            <a:off x="479190" y="4013165"/>
            <a:ext cx="3153009" cy="2205732"/>
          </a:xfrm>
        </p:spPr>
        <p:txBody>
          <a:bodyPr vert="horz" lIns="91440" tIns="45720" rIns="91440" bIns="45720" rtlCol="0" anchor="t">
            <a:normAutofit/>
          </a:bodyPr>
          <a:lstStyle/>
          <a:p>
            <a:pPr>
              <a:lnSpc>
                <a:spcPct val="90000"/>
              </a:lnSpc>
              <a:spcBef>
                <a:spcPts val="1000"/>
              </a:spcBef>
            </a:pPr>
            <a:r>
              <a:rPr lang="en-US" sz="2400" kern="1200" dirty="0" err="1" smtClean="0">
                <a:solidFill>
                  <a:srgbClr val="FFFFFF"/>
                </a:solidFill>
                <a:latin typeface="Times New Roman" panose="02020603050405020304" pitchFamily="18" charset="0"/>
                <a:cs typeface="Times New Roman" panose="02020603050405020304" pitchFamily="18" charset="0"/>
              </a:rPr>
              <a:t>Attività</a:t>
            </a:r>
            <a:endParaRPr lang="en-US" sz="2400" kern="1200" dirty="0">
              <a:solidFill>
                <a:srgbClr val="FFFFFF"/>
              </a:solidFill>
              <a:latin typeface="Times New Roman" panose="02020603050405020304" pitchFamily="18" charset="0"/>
              <a:cs typeface="Times New Roman" panose="02020603050405020304" pitchFamily="18" charset="0"/>
            </a:endParaRPr>
          </a:p>
          <a:p>
            <a:pPr>
              <a:lnSpc>
                <a:spcPct val="90000"/>
              </a:lnSpc>
              <a:spcBef>
                <a:spcPts val="1000"/>
              </a:spcBef>
            </a:pPr>
            <a:r>
              <a:rPr lang="en-US" sz="2400" kern="1200" dirty="0" err="1" smtClean="0">
                <a:solidFill>
                  <a:srgbClr val="FFFFFF"/>
                </a:solidFill>
                <a:latin typeface="Times New Roman" panose="02020603050405020304" pitchFamily="18" charset="0"/>
                <a:cs typeface="Times New Roman" panose="02020603050405020304" pitchFamily="18" charset="0"/>
              </a:rPr>
              <a:t>Illustra</a:t>
            </a:r>
            <a:r>
              <a:rPr lang="en-US" sz="2400" kern="1200" dirty="0" smtClean="0">
                <a:solidFill>
                  <a:srgbClr val="FFFFFF"/>
                </a:solidFill>
                <a:latin typeface="Times New Roman" panose="02020603050405020304" pitchFamily="18" charset="0"/>
                <a:cs typeface="Times New Roman" panose="02020603050405020304" pitchFamily="18" charset="0"/>
              </a:rPr>
              <a:t> un </a:t>
            </a:r>
            <a:r>
              <a:rPr lang="en-US" sz="2400" kern="1200" dirty="0" err="1" smtClean="0">
                <a:solidFill>
                  <a:srgbClr val="FFFFFF"/>
                </a:solidFill>
                <a:latin typeface="Times New Roman" panose="02020603050405020304" pitchFamily="18" charset="0"/>
                <a:cs typeface="Times New Roman" panose="02020603050405020304" pitchFamily="18" charset="0"/>
              </a:rPr>
              <a:t>diritto</a:t>
            </a:r>
            <a:r>
              <a:rPr lang="en-US" sz="2400" kern="1200" dirty="0" smtClean="0">
                <a:solidFill>
                  <a:srgbClr val="FFFFFF"/>
                </a:solidFill>
                <a:latin typeface="Times New Roman" panose="02020603050405020304" pitchFamily="18" charset="0"/>
                <a:cs typeface="Times New Roman" panose="02020603050405020304" pitchFamily="18" charset="0"/>
              </a:rPr>
              <a:t>.</a:t>
            </a:r>
          </a:p>
          <a:p>
            <a:pPr>
              <a:lnSpc>
                <a:spcPct val="90000"/>
              </a:lnSpc>
              <a:spcBef>
                <a:spcPts val="1000"/>
              </a:spcBef>
            </a:pPr>
            <a:r>
              <a:rPr lang="en-US" sz="2400" kern="1200" dirty="0" smtClean="0">
                <a:solidFill>
                  <a:srgbClr val="FFFFFF"/>
                </a:solidFill>
                <a:latin typeface="Times New Roman" panose="02020603050405020304" pitchFamily="18" charset="0"/>
                <a:cs typeface="Times New Roman" panose="02020603050405020304" pitchFamily="18" charset="0"/>
              </a:rPr>
              <a:t> Quale </a:t>
            </a:r>
            <a:r>
              <a:rPr lang="en-US" sz="2400" kern="1200" dirty="0" err="1" smtClean="0">
                <a:solidFill>
                  <a:srgbClr val="FFFFFF"/>
                </a:solidFill>
                <a:latin typeface="Times New Roman" panose="02020603050405020304" pitchFamily="18" charset="0"/>
                <a:cs typeface="Times New Roman" panose="02020603050405020304" pitchFamily="18" charset="0"/>
              </a:rPr>
              <a:t>hai</a:t>
            </a:r>
            <a:r>
              <a:rPr lang="en-US" sz="2400" kern="1200" dirty="0" smtClean="0">
                <a:solidFill>
                  <a:srgbClr val="FFFFFF"/>
                </a:solidFill>
                <a:latin typeface="Times New Roman" panose="02020603050405020304" pitchFamily="18" charset="0"/>
                <a:cs typeface="Times New Roman" panose="02020603050405020304" pitchFamily="18" charset="0"/>
              </a:rPr>
              <a:t> </a:t>
            </a:r>
            <a:r>
              <a:rPr lang="en-US" sz="2400" kern="1200" dirty="0" err="1" smtClean="0">
                <a:solidFill>
                  <a:srgbClr val="FFFFFF"/>
                </a:solidFill>
                <a:latin typeface="Times New Roman" panose="02020603050405020304" pitchFamily="18" charset="0"/>
                <a:cs typeface="Times New Roman" panose="02020603050405020304" pitchFamily="18" charset="0"/>
              </a:rPr>
              <a:t>scelto</a:t>
            </a:r>
            <a:r>
              <a:rPr lang="en-US" sz="2400" kern="1200" dirty="0" smtClean="0">
                <a:solidFill>
                  <a:srgbClr val="FFFFFF"/>
                </a:solidFill>
                <a:latin typeface="Times New Roman" panose="02020603050405020304" pitchFamily="18" charset="0"/>
                <a:cs typeface="Times New Roman" panose="02020603050405020304" pitchFamily="18" charset="0"/>
              </a:rPr>
              <a:t> e </a:t>
            </a:r>
            <a:r>
              <a:rPr lang="en-US" sz="2400" kern="1200" dirty="0" err="1" smtClean="0">
                <a:solidFill>
                  <a:srgbClr val="FFFFFF"/>
                </a:solidFill>
                <a:latin typeface="Times New Roman" panose="02020603050405020304" pitchFamily="18" charset="0"/>
                <a:cs typeface="Times New Roman" panose="02020603050405020304" pitchFamily="18" charset="0"/>
              </a:rPr>
              <a:t>perche</a:t>
            </a:r>
            <a:r>
              <a:rPr lang="en-US" sz="2400" kern="1200" dirty="0" smtClean="0">
                <a:solidFill>
                  <a:srgbClr val="FFFFFF"/>
                </a:solidFill>
                <a:latin typeface="Times New Roman" panose="02020603050405020304" pitchFamily="18" charset="0"/>
                <a:cs typeface="Times New Roman" panose="02020603050405020304" pitchFamily="18" charset="0"/>
              </a:rPr>
              <a:t>? </a:t>
            </a:r>
            <a:endParaRPr lang="en-US" sz="2400" kern="1200" dirty="0">
              <a:solidFill>
                <a:srgbClr val="FFFFFF"/>
              </a:solidFill>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23B93832-6514-44F4-849B-5EE2C8A2337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928939"/>
            <a:ext cx="294894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Picture 2">
            <a:extLst>
              <a:ext uri="{FF2B5EF4-FFF2-40B4-BE49-F238E27FC236}">
                <a16:creationId xmlns:a16="http://schemas.microsoft.com/office/drawing/2014/main" id="{EF3FD40F-CDFF-465C-80E4-1AFD1A9C6F6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28958" y="-116631"/>
            <a:ext cx="50150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887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20 </a:t>
            </a:r>
            <a:r>
              <a:rPr lang="it-IT" dirty="0" err="1" smtClean="0"/>
              <a:t>November</a:t>
            </a:r>
            <a:endParaRPr lang="it-IT" dirty="0"/>
          </a:p>
        </p:txBody>
      </p:sp>
      <p:pic>
        <p:nvPicPr>
          <p:cNvPr id="5" name="Immagine 4"/>
          <p:cNvPicPr>
            <a:picLocks noChangeAspect="1"/>
          </p:cNvPicPr>
          <p:nvPr/>
        </p:nvPicPr>
        <p:blipFill>
          <a:blip r:embed="rId2"/>
          <a:stretch>
            <a:fillRect/>
          </a:stretch>
        </p:blipFill>
        <p:spPr>
          <a:xfrm>
            <a:off x="1691680" y="1700808"/>
            <a:ext cx="5950212" cy="5340559"/>
          </a:xfrm>
          <a:prstGeom prst="rect">
            <a:avLst/>
          </a:prstGeom>
        </p:spPr>
      </p:pic>
    </p:spTree>
    <p:extLst>
      <p:ext uri="{BB962C8B-B14F-4D97-AF65-F5344CB8AC3E}">
        <p14:creationId xmlns:p14="http://schemas.microsoft.com/office/powerpoint/2010/main" val="320353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60649"/>
            <a:ext cx="7772400" cy="1800199"/>
          </a:xfrm>
        </p:spPr>
        <p:txBody>
          <a:bodyPr>
            <a:normAutofit fontScale="90000"/>
          </a:bodyPr>
          <a:lstStyle/>
          <a:p>
            <a:r>
              <a:rPr lang="en-US" b="1" dirty="0">
                <a:solidFill>
                  <a:srgbClr val="0070C0"/>
                </a:solidFill>
                <a:latin typeface="Times New Roman" panose="02020603050405020304" pitchFamily="18" charset="0"/>
                <a:cs typeface="Times New Roman" panose="02020603050405020304" pitchFamily="18" charset="0"/>
              </a:rPr>
              <a:t>The convention on the right of the </a:t>
            </a:r>
            <a:r>
              <a:rPr lang="en-US" b="1" dirty="0" smtClean="0">
                <a:solidFill>
                  <a:srgbClr val="0070C0"/>
                </a:solidFill>
                <a:latin typeface="Times New Roman" panose="02020603050405020304" pitchFamily="18" charset="0"/>
                <a:cs typeface="Times New Roman" panose="02020603050405020304" pitchFamily="18" charset="0"/>
              </a:rPr>
              <a:t>children</a:t>
            </a:r>
            <a:br>
              <a:rPr lang="en-US" b="1" dirty="0" smtClean="0">
                <a:solidFill>
                  <a:srgbClr val="0070C0"/>
                </a:solidFill>
                <a:latin typeface="Times New Roman" panose="02020603050405020304" pitchFamily="18" charset="0"/>
                <a:cs typeface="Times New Roman" panose="02020603050405020304" pitchFamily="18" charset="0"/>
              </a:rPr>
            </a:br>
            <a:endParaRPr lang="it-IT" b="1" dirty="0">
              <a:solidFill>
                <a:srgbClr val="0070C0"/>
              </a:solidFill>
              <a:latin typeface="Times New Roman" panose="02020603050405020304" pitchFamily="18" charset="0"/>
              <a:cs typeface="Times New Roman" panose="02020603050405020304" pitchFamily="18" charset="0"/>
            </a:endParaRPr>
          </a:p>
        </p:txBody>
      </p:sp>
      <p:sp>
        <p:nvSpPr>
          <p:cNvPr id="3" name="Sottotitolo 2"/>
          <p:cNvSpPr>
            <a:spLocks noGrp="1"/>
          </p:cNvSpPr>
          <p:nvPr>
            <p:ph type="subTitle" idx="1"/>
          </p:nvPr>
        </p:nvSpPr>
        <p:spPr>
          <a:xfrm>
            <a:off x="251520" y="4725144"/>
            <a:ext cx="8892480" cy="2132856"/>
          </a:xfrm>
        </p:spPr>
        <p:txBody>
          <a:bodyPr>
            <a:normAutofit/>
          </a:bodyPr>
          <a:lstStyle/>
          <a:p>
            <a:pPr marL="457200" indent="-457200" algn="l">
              <a:buFont typeface="Arial" panose="020B0604020202020204" pitchFamily="34" charset="0"/>
              <a:buChar char="•"/>
            </a:pPr>
            <a:r>
              <a:rPr lang="it-IT" dirty="0">
                <a:solidFill>
                  <a:srgbClr val="0070C0"/>
                </a:solidFill>
              </a:rPr>
              <a:t>to </a:t>
            </a:r>
            <a:r>
              <a:rPr lang="it-IT" dirty="0" err="1" smtClean="0">
                <a:solidFill>
                  <a:srgbClr val="0070C0"/>
                </a:solidFill>
              </a:rPr>
              <a:t>protect</a:t>
            </a:r>
            <a:r>
              <a:rPr lang="it-IT" dirty="0" smtClean="0">
                <a:solidFill>
                  <a:srgbClr val="0070C0"/>
                </a:solidFill>
              </a:rPr>
              <a:t> </a:t>
            </a:r>
            <a:r>
              <a:rPr lang="it-IT" dirty="0" err="1" smtClean="0">
                <a:solidFill>
                  <a:srgbClr val="0070C0"/>
                </a:solidFill>
              </a:rPr>
              <a:t>children’s</a:t>
            </a:r>
            <a:r>
              <a:rPr lang="it-IT" dirty="0" smtClean="0">
                <a:solidFill>
                  <a:srgbClr val="0070C0"/>
                </a:solidFill>
              </a:rPr>
              <a:t> </a:t>
            </a:r>
            <a:r>
              <a:rPr lang="it-IT" dirty="0" err="1">
                <a:solidFill>
                  <a:srgbClr val="0070C0"/>
                </a:solidFill>
              </a:rPr>
              <a:t>rights</a:t>
            </a:r>
            <a:r>
              <a:rPr lang="it-IT" dirty="0">
                <a:solidFill>
                  <a:srgbClr val="0070C0"/>
                </a:solidFill>
              </a:rPr>
              <a:t>. </a:t>
            </a:r>
            <a:endParaRPr lang="it-IT" dirty="0" smtClean="0">
              <a:solidFill>
                <a:srgbClr val="0070C0"/>
              </a:solidFill>
            </a:endParaRPr>
          </a:p>
          <a:p>
            <a:pPr marL="457200" indent="-457200" algn="l">
              <a:buFont typeface="Arial" panose="020B0604020202020204" pitchFamily="34" charset="0"/>
              <a:buChar char="•"/>
            </a:pPr>
            <a:r>
              <a:rPr lang="it-IT" dirty="0" smtClean="0">
                <a:solidFill>
                  <a:srgbClr val="0070C0"/>
                </a:solidFill>
              </a:rPr>
              <a:t>to </a:t>
            </a:r>
            <a:r>
              <a:rPr lang="en-US" dirty="0" smtClean="0">
                <a:solidFill>
                  <a:srgbClr val="0070C0"/>
                </a:solidFill>
              </a:rPr>
              <a:t>explain </a:t>
            </a:r>
            <a:r>
              <a:rPr lang="en-US" dirty="0">
                <a:solidFill>
                  <a:srgbClr val="0070C0"/>
                </a:solidFill>
              </a:rPr>
              <a:t>who </a:t>
            </a:r>
            <a:r>
              <a:rPr lang="en-US" dirty="0" smtClean="0">
                <a:solidFill>
                  <a:srgbClr val="0070C0"/>
                </a:solidFill>
              </a:rPr>
              <a:t>children are, and they have got their rights</a:t>
            </a:r>
            <a:endParaRPr lang="it-IT" dirty="0"/>
          </a:p>
        </p:txBody>
      </p:sp>
      <p:pic>
        <p:nvPicPr>
          <p:cNvPr id="4" name="Immagine 3"/>
          <p:cNvPicPr>
            <a:picLocks noChangeAspect="1"/>
          </p:cNvPicPr>
          <p:nvPr/>
        </p:nvPicPr>
        <p:blipFill>
          <a:blip r:embed="rId4"/>
          <a:stretch>
            <a:fillRect/>
          </a:stretch>
        </p:blipFill>
        <p:spPr>
          <a:xfrm>
            <a:off x="1709428" y="1916832"/>
            <a:ext cx="5976664" cy="2113384"/>
          </a:xfrm>
          <a:prstGeom prst="rect">
            <a:avLst/>
          </a:prstGeom>
          <a:ln w="76200">
            <a:solidFill>
              <a:srgbClr val="0070C0"/>
            </a:solidFill>
          </a:ln>
        </p:spPr>
      </p:pic>
      <p:pic>
        <p:nvPicPr>
          <p:cNvPr id="5"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300192" y="4713695"/>
            <a:ext cx="609600" cy="609600"/>
          </a:xfrm>
          <a:prstGeom prst="rect">
            <a:avLst/>
          </a:prstGeom>
        </p:spPr>
      </p:pic>
    </p:spTree>
    <p:extLst>
      <p:ext uri="{BB962C8B-B14F-4D97-AF65-F5344CB8AC3E}">
        <p14:creationId xmlns:p14="http://schemas.microsoft.com/office/powerpoint/2010/main" val="76294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692"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0" y="836712"/>
            <a:ext cx="4139952" cy="4464496"/>
          </a:xfrm>
        </p:spPr>
        <p:txBody>
          <a:bodyPr>
            <a:normAutofit/>
          </a:bodyPr>
          <a:lstStyle/>
          <a:p>
            <a:r>
              <a:rPr lang="en-US" sz="4000" dirty="0">
                <a:solidFill>
                  <a:srgbClr val="0070C0"/>
                </a:solidFill>
                <a:latin typeface="Times New Roman" panose="02020603050405020304" pitchFamily="18" charset="0"/>
                <a:cs typeface="Times New Roman" panose="02020603050405020304" pitchFamily="18" charset="0"/>
              </a:rPr>
              <a:t>Children are </a:t>
            </a:r>
            <a:r>
              <a:rPr lang="en-US" sz="4000" b="1" dirty="0">
                <a:solidFill>
                  <a:srgbClr val="0070C0"/>
                </a:solidFill>
                <a:latin typeface="Times New Roman" panose="02020603050405020304" pitchFamily="18" charset="0"/>
                <a:cs typeface="Times New Roman" panose="02020603050405020304" pitchFamily="18" charset="0"/>
              </a:rPr>
              <a:t>human beings </a:t>
            </a:r>
            <a:r>
              <a:rPr lang="en-US" sz="4000" dirty="0">
                <a:solidFill>
                  <a:srgbClr val="0070C0"/>
                </a:solidFill>
                <a:latin typeface="Times New Roman" panose="02020603050405020304" pitchFamily="18" charset="0"/>
                <a:cs typeface="Times New Roman" panose="02020603050405020304" pitchFamily="18" charset="0"/>
              </a:rPr>
              <a:t>and individuals with their rights. </a:t>
            </a:r>
            <a:r>
              <a:rPr lang="en-US" sz="4000" b="1" dirty="0" smtClean="0">
                <a:solidFill>
                  <a:srgbClr val="0070C0"/>
                </a:solidFill>
                <a:latin typeface="Times New Roman" panose="02020603050405020304" pitchFamily="18" charset="0"/>
                <a:cs typeface="Times New Roman" panose="02020603050405020304" pitchFamily="18" charset="0"/>
              </a:rPr>
              <a:t>Children must</a:t>
            </a:r>
            <a:r>
              <a:rPr lang="en-US" dirty="0" smtClean="0">
                <a:solidFill>
                  <a:srgbClr val="0070C0"/>
                </a:solidFill>
                <a:latin typeface="Times New Roman" panose="02020603050405020304" pitchFamily="18" charset="0"/>
                <a:cs typeface="Times New Roman" panose="02020603050405020304" pitchFamily="18" charset="0"/>
              </a:rPr>
              <a:t>….</a:t>
            </a:r>
            <a:endParaRPr lang="it-IT" dirty="0">
              <a:solidFill>
                <a:srgbClr val="0070C0"/>
              </a:solidFill>
            </a:endParaRPr>
          </a:p>
        </p:txBody>
      </p:sp>
      <p:pic>
        <p:nvPicPr>
          <p:cNvPr id="5" name="Immagine 4"/>
          <p:cNvPicPr>
            <a:picLocks noChangeAspect="1"/>
          </p:cNvPicPr>
          <p:nvPr/>
        </p:nvPicPr>
        <p:blipFill>
          <a:blip r:embed="rId4"/>
          <a:stretch>
            <a:fillRect/>
          </a:stretch>
        </p:blipFill>
        <p:spPr>
          <a:xfrm>
            <a:off x="4211782" y="-26126"/>
            <a:ext cx="4932218" cy="6669360"/>
          </a:xfrm>
          <a:prstGeom prst="rect">
            <a:avLst/>
          </a:prstGeom>
        </p:spPr>
      </p:pic>
      <p:pic>
        <p:nvPicPr>
          <p:cNvPr id="8"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87824" y="5157192"/>
            <a:ext cx="609600" cy="609600"/>
          </a:xfrm>
          <a:prstGeom prst="rect">
            <a:avLst/>
          </a:prstGeom>
        </p:spPr>
      </p:pic>
    </p:spTree>
    <p:extLst>
      <p:ext uri="{BB962C8B-B14F-4D97-AF65-F5344CB8AC3E}">
        <p14:creationId xmlns:p14="http://schemas.microsoft.com/office/powerpoint/2010/main" val="239108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4353"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6858000"/>
          </a:xfrm>
          <a:solidFill>
            <a:schemeClr val="accent5">
              <a:lumMod val="60000"/>
              <a:lumOff val="40000"/>
            </a:schemeClr>
          </a:solidFill>
          <a:ln w="76200">
            <a:solidFill>
              <a:srgbClr val="0070C0"/>
            </a:solidFill>
          </a:ln>
        </p:spPr>
        <p:txBody>
          <a:bodyPr>
            <a:normAutofit/>
          </a:bodyPr>
          <a:lstStyle/>
          <a:p>
            <a:pPr algn="l"/>
            <a:r>
              <a:rPr lang="en-US" sz="3200" dirty="0">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All </a:t>
            </a:r>
            <a:r>
              <a:rPr lang="en-US" sz="2800" dirty="0">
                <a:solidFill>
                  <a:srgbClr val="0070C0"/>
                </a:solidFill>
                <a:latin typeface="Times New Roman" panose="02020603050405020304" pitchFamily="18" charset="0"/>
                <a:cs typeface="Times New Roman" panose="02020603050405020304" pitchFamily="18" charset="0"/>
              </a:rPr>
              <a:t>the children </a:t>
            </a:r>
            <a:r>
              <a:rPr lang="en-US" sz="2800" b="1" dirty="0">
                <a:solidFill>
                  <a:srgbClr val="0070C0"/>
                </a:solidFill>
                <a:latin typeface="Times New Roman" panose="02020603050405020304" pitchFamily="18" charset="0"/>
                <a:cs typeface="Times New Roman" panose="02020603050405020304" pitchFamily="18" charset="0"/>
              </a:rPr>
              <a:t>are </a:t>
            </a:r>
            <a:r>
              <a:rPr lang="en-US" sz="2800" b="1" dirty="0" err="1" smtClean="0">
                <a:solidFill>
                  <a:srgbClr val="0070C0"/>
                </a:solidFill>
                <a:latin typeface="Times New Roman" panose="02020603050405020304" pitchFamily="18" charset="0"/>
                <a:cs typeface="Times New Roman" panose="02020603050405020304" pitchFamily="18" charset="0"/>
              </a:rPr>
              <a:t>ugual</a:t>
            </a:r>
            <a:r>
              <a:rPr lang="en-US" sz="2800" b="1" dirty="0" smtClean="0">
                <a:solidFill>
                  <a:srgbClr val="0070C0"/>
                </a:solidFill>
                <a:latin typeface="Times New Roman" panose="02020603050405020304" pitchFamily="18" charset="0"/>
                <a:cs typeface="Times New Roman" panose="02020603050405020304" pitchFamily="18" charset="0"/>
              </a:rPr>
              <a:t/>
            </a:r>
            <a:br>
              <a:rPr lang="en-US" sz="2800" b="1" dirty="0" smtClean="0">
                <a:solidFill>
                  <a:srgbClr val="0070C0"/>
                </a:solidFill>
                <a:latin typeface="Times New Roman" panose="02020603050405020304" pitchFamily="18" charset="0"/>
                <a:cs typeface="Times New Roman" panose="02020603050405020304" pitchFamily="18" charset="0"/>
              </a:rPr>
            </a:br>
            <a:r>
              <a:rPr lang="en-US" sz="2800" dirty="0" smtClean="0">
                <a:solidFill>
                  <a:srgbClr val="0070C0"/>
                </a:solidFill>
                <a:latin typeface="Times New Roman" panose="02020603050405020304" pitchFamily="18" charset="0"/>
                <a:cs typeface="Times New Roman" panose="02020603050405020304" pitchFamily="18" charset="0"/>
              </a:rPr>
              <a:t> All </a:t>
            </a:r>
            <a:r>
              <a:rPr lang="en-US" sz="2800" dirty="0">
                <a:solidFill>
                  <a:srgbClr val="0070C0"/>
                </a:solidFill>
                <a:latin typeface="Times New Roman" panose="02020603050405020304" pitchFamily="18" charset="0"/>
                <a:cs typeface="Times New Roman" panose="02020603050405020304" pitchFamily="18" charset="0"/>
              </a:rPr>
              <a:t>children have </a:t>
            </a:r>
            <a:r>
              <a:rPr lang="en-US" sz="2800" b="1" dirty="0">
                <a:solidFill>
                  <a:srgbClr val="0070C0"/>
                </a:solidFill>
                <a:latin typeface="Times New Roman" panose="02020603050405020304" pitchFamily="18" charset="0"/>
                <a:cs typeface="Times New Roman" panose="02020603050405020304" pitchFamily="18" charset="0"/>
              </a:rPr>
              <a:t>the right to a name </a:t>
            </a:r>
            <a:r>
              <a:rPr lang="en-US" sz="2800" dirty="0">
                <a:solidFill>
                  <a:srgbClr val="0070C0"/>
                </a:solidFill>
                <a:latin typeface="Times New Roman" panose="02020603050405020304" pitchFamily="18" charset="0"/>
                <a:cs typeface="Times New Roman" panose="02020603050405020304" pitchFamily="18" charset="0"/>
              </a:rPr>
              <a:t>and </a:t>
            </a:r>
            <a:r>
              <a:rPr lang="en-US" sz="2800" b="1" dirty="0" err="1">
                <a:solidFill>
                  <a:srgbClr val="0070C0"/>
                </a:solidFill>
                <a:latin typeface="Times New Roman" panose="02020603050405020304" pitchFamily="18" charset="0"/>
                <a:cs typeface="Times New Roman" panose="02020603050405020304" pitchFamily="18" charset="0"/>
              </a:rPr>
              <a:t>nazionality</a:t>
            </a:r>
            <a:r>
              <a:rPr lang="en-US" sz="2800" b="1" dirty="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
            </a:r>
            <a:br>
              <a:rPr lang="en-US" sz="2800" dirty="0">
                <a:solidFill>
                  <a:srgbClr val="0070C0"/>
                </a:solidFill>
                <a:latin typeface="Times New Roman" panose="02020603050405020304" pitchFamily="18" charset="0"/>
                <a:cs typeface="Times New Roman" panose="02020603050405020304" pitchFamily="18" charset="0"/>
              </a:rPr>
            </a:br>
            <a:r>
              <a:rPr lang="en-US" sz="2800" dirty="0" smtClean="0">
                <a:solidFill>
                  <a:srgbClr val="0070C0"/>
                </a:solidFill>
                <a:latin typeface="Times New Roman" panose="02020603050405020304" pitchFamily="18" charset="0"/>
                <a:cs typeface="Times New Roman" panose="02020603050405020304" pitchFamily="18" charset="0"/>
              </a:rPr>
              <a:t>All children have the right </a:t>
            </a:r>
            <a:r>
              <a:rPr lang="en-US" sz="2800" b="1" dirty="0" smtClean="0">
                <a:solidFill>
                  <a:srgbClr val="0070C0"/>
                </a:solidFill>
                <a:latin typeface="Times New Roman" panose="02020603050405020304" pitchFamily="18" charset="0"/>
                <a:cs typeface="Times New Roman" panose="02020603050405020304" pitchFamily="18" charset="0"/>
              </a:rPr>
              <a:t>to </a:t>
            </a:r>
            <a:r>
              <a:rPr lang="en-US" sz="2800" b="1" dirty="0">
                <a:solidFill>
                  <a:srgbClr val="0070C0"/>
                </a:solidFill>
                <a:latin typeface="Times New Roman" panose="02020603050405020304" pitchFamily="18" charset="0"/>
                <a:cs typeface="Times New Roman" panose="02020603050405020304" pitchFamily="18" charset="0"/>
              </a:rPr>
              <a:t>get love</a:t>
            </a:r>
            <a:br>
              <a:rPr lang="en-US" sz="2800" b="1" dirty="0">
                <a:solidFill>
                  <a:srgbClr val="0070C0"/>
                </a:solidFill>
                <a:latin typeface="Times New Roman" panose="02020603050405020304" pitchFamily="18" charset="0"/>
                <a:cs typeface="Times New Roman" panose="02020603050405020304" pitchFamily="18" charset="0"/>
              </a:rPr>
            </a:br>
            <a:r>
              <a:rPr lang="en-US" sz="2800" dirty="0">
                <a:solidFill>
                  <a:srgbClr val="0070C0"/>
                </a:solidFill>
                <a:latin typeface="Times New Roman" panose="02020603050405020304" pitchFamily="18" charset="0"/>
                <a:cs typeface="Times New Roman" panose="02020603050405020304" pitchFamily="18" charset="0"/>
              </a:rPr>
              <a:t>All children have the </a:t>
            </a:r>
            <a:r>
              <a:rPr lang="en-US" sz="2800" dirty="0" smtClean="0">
                <a:solidFill>
                  <a:srgbClr val="0070C0"/>
                </a:solidFill>
                <a:latin typeface="Times New Roman" panose="02020603050405020304" pitchFamily="18" charset="0"/>
                <a:cs typeface="Times New Roman" panose="02020603050405020304" pitchFamily="18" charset="0"/>
              </a:rPr>
              <a:t>right to </a:t>
            </a:r>
            <a:r>
              <a:rPr lang="en-US" sz="2800" b="1" dirty="0" smtClean="0">
                <a:solidFill>
                  <a:srgbClr val="0070C0"/>
                </a:solidFill>
                <a:latin typeface="Times New Roman" panose="02020603050405020304" pitchFamily="18" charset="0"/>
                <a:cs typeface="Times New Roman" panose="02020603050405020304" pitchFamily="18" charset="0"/>
              </a:rPr>
              <a:t>a good education</a:t>
            </a:r>
            <a:r>
              <a:rPr lang="en-US" sz="2800" dirty="0" smtClean="0">
                <a:solidFill>
                  <a:srgbClr val="0070C0"/>
                </a:solidFill>
                <a:latin typeface="Times New Roman" panose="02020603050405020304" pitchFamily="18" charset="0"/>
                <a:cs typeface="Times New Roman" panose="02020603050405020304" pitchFamily="18" charset="0"/>
              </a:rPr>
              <a:t> and to </a:t>
            </a:r>
            <a:r>
              <a:rPr lang="en-US" sz="2800" b="1" dirty="0" smtClean="0">
                <a:solidFill>
                  <a:srgbClr val="0070C0"/>
                </a:solidFill>
                <a:latin typeface="Times New Roman" panose="02020603050405020304" pitchFamily="18" charset="0"/>
                <a:cs typeface="Times New Roman" panose="02020603050405020304" pitchFamily="18" charset="0"/>
              </a:rPr>
              <a:t>attend school </a:t>
            </a:r>
            <a:r>
              <a:rPr lang="en-US" sz="2800" dirty="0">
                <a:solidFill>
                  <a:srgbClr val="0070C0"/>
                </a:solidFill>
                <a:latin typeface="Times New Roman" panose="02020603050405020304" pitchFamily="18" charset="0"/>
                <a:cs typeface="Times New Roman" panose="02020603050405020304" pitchFamily="18" charset="0"/>
              </a:rPr>
              <a:t/>
            </a:r>
            <a:br>
              <a:rPr lang="en-US" sz="2800" dirty="0">
                <a:solidFill>
                  <a:srgbClr val="0070C0"/>
                </a:solidFill>
                <a:latin typeface="Times New Roman" panose="02020603050405020304" pitchFamily="18" charset="0"/>
                <a:cs typeface="Times New Roman" panose="02020603050405020304" pitchFamily="18" charset="0"/>
              </a:rPr>
            </a:br>
            <a:r>
              <a:rPr lang="en-US" sz="2800" dirty="0">
                <a:solidFill>
                  <a:srgbClr val="0070C0"/>
                </a:solidFill>
                <a:latin typeface="Times New Roman" panose="02020603050405020304" pitchFamily="18" charset="0"/>
                <a:cs typeface="Times New Roman" panose="02020603050405020304" pitchFamily="18" charset="0"/>
              </a:rPr>
              <a:t> All children have the right </a:t>
            </a:r>
            <a:r>
              <a:rPr lang="en-US" sz="2800" b="1" dirty="0" smtClean="0">
                <a:solidFill>
                  <a:srgbClr val="0070C0"/>
                </a:solidFill>
                <a:latin typeface="Times New Roman" panose="02020603050405020304" pitchFamily="18" charset="0"/>
                <a:cs typeface="Times New Roman" panose="02020603050405020304" pitchFamily="18" charset="0"/>
              </a:rPr>
              <a:t>to play</a:t>
            </a:r>
            <a:r>
              <a:rPr lang="en-US" sz="2800" b="1" dirty="0">
                <a:solidFill>
                  <a:srgbClr val="0070C0"/>
                </a:solidFill>
                <a:latin typeface="Times New Roman" panose="02020603050405020304" pitchFamily="18" charset="0"/>
                <a:cs typeface="Times New Roman" panose="02020603050405020304" pitchFamily="18" charset="0"/>
              </a:rPr>
              <a:t/>
            </a:r>
            <a:br>
              <a:rPr lang="en-US" sz="2800" b="1" dirty="0">
                <a:solidFill>
                  <a:srgbClr val="0070C0"/>
                </a:solidFill>
                <a:latin typeface="Times New Roman" panose="02020603050405020304" pitchFamily="18" charset="0"/>
                <a:cs typeface="Times New Roman" panose="02020603050405020304" pitchFamily="18" charset="0"/>
              </a:rPr>
            </a:br>
            <a:r>
              <a:rPr lang="en-US" sz="2800" dirty="0">
                <a:solidFill>
                  <a:srgbClr val="0070C0"/>
                </a:solidFill>
                <a:latin typeface="Times New Roman" panose="02020603050405020304" pitchFamily="18" charset="0"/>
                <a:cs typeface="Times New Roman" panose="02020603050405020304" pitchFamily="18" charset="0"/>
              </a:rPr>
              <a:t>All children have the right </a:t>
            </a:r>
            <a:r>
              <a:rPr lang="en-US" sz="2800" b="1" dirty="0" smtClean="0">
                <a:solidFill>
                  <a:srgbClr val="0070C0"/>
                </a:solidFill>
                <a:latin typeface="Times New Roman" panose="02020603050405020304" pitchFamily="18" charset="0"/>
                <a:cs typeface="Times New Roman" panose="02020603050405020304" pitchFamily="18" charset="0"/>
              </a:rPr>
              <a:t>to protection </a:t>
            </a:r>
            <a:r>
              <a:rPr lang="en-US" sz="2800" dirty="0" smtClean="0">
                <a:solidFill>
                  <a:srgbClr val="0070C0"/>
                </a:solidFill>
                <a:latin typeface="Times New Roman" panose="02020603050405020304" pitchFamily="18" charset="0"/>
                <a:cs typeface="Times New Roman" panose="02020603050405020304" pitchFamily="18" charset="0"/>
              </a:rPr>
              <a:t>from every forms of violence. can</a:t>
            </a:r>
            <a:r>
              <a:rPr lang="en-US" sz="2800" dirty="0">
                <a:solidFill>
                  <a:srgbClr val="0070C0"/>
                </a:solidFill>
                <a:latin typeface="Times New Roman" panose="02020603050405020304" pitchFamily="18" charset="0"/>
                <a:cs typeface="Times New Roman" panose="02020603050405020304" pitchFamily="18" charset="0"/>
              </a:rPr>
              <a:t/>
            </a:r>
            <a:br>
              <a:rPr lang="en-US" sz="2800" dirty="0">
                <a:solidFill>
                  <a:srgbClr val="0070C0"/>
                </a:solidFill>
                <a:latin typeface="Times New Roman" panose="02020603050405020304" pitchFamily="18" charset="0"/>
                <a:cs typeface="Times New Roman" panose="02020603050405020304" pitchFamily="18" charset="0"/>
              </a:rPr>
            </a:br>
            <a:r>
              <a:rPr lang="en-US" sz="2800" dirty="0">
                <a:solidFill>
                  <a:srgbClr val="0070C0"/>
                </a:solidFill>
                <a:latin typeface="Times New Roman" panose="02020603050405020304" pitchFamily="18" charset="0"/>
                <a:cs typeface="Times New Roman" panose="02020603050405020304" pitchFamily="18" charset="0"/>
              </a:rPr>
              <a:t>All children have the </a:t>
            </a:r>
            <a:r>
              <a:rPr lang="en-US" sz="2800" dirty="0" smtClean="0">
                <a:solidFill>
                  <a:srgbClr val="0070C0"/>
                </a:solidFill>
                <a:latin typeface="Times New Roman" panose="02020603050405020304" pitchFamily="18" charset="0"/>
                <a:cs typeface="Times New Roman" panose="02020603050405020304" pitchFamily="18" charset="0"/>
              </a:rPr>
              <a:t>right </a:t>
            </a:r>
            <a:r>
              <a:rPr lang="en-US" sz="2800" b="1" dirty="0" smtClean="0">
                <a:solidFill>
                  <a:srgbClr val="0070C0"/>
                </a:solidFill>
                <a:latin typeface="Times New Roman" panose="02020603050405020304" pitchFamily="18" charset="0"/>
                <a:cs typeface="Times New Roman" panose="02020603050405020304" pitchFamily="18" charset="0"/>
              </a:rPr>
              <a:t>to live in a clean world </a:t>
            </a:r>
            <a:r>
              <a:rPr lang="en-US" sz="2800" dirty="0">
                <a:solidFill>
                  <a:srgbClr val="0070C0"/>
                </a:solidFill>
                <a:latin typeface="Times New Roman" panose="02020603050405020304" pitchFamily="18" charset="0"/>
                <a:cs typeface="Times New Roman" panose="02020603050405020304" pitchFamily="18" charset="0"/>
              </a:rPr>
              <a:t/>
            </a:r>
            <a:br>
              <a:rPr lang="en-US" sz="2800" dirty="0">
                <a:solidFill>
                  <a:srgbClr val="0070C0"/>
                </a:solidFill>
                <a:latin typeface="Times New Roman" panose="02020603050405020304" pitchFamily="18" charset="0"/>
                <a:cs typeface="Times New Roman" panose="02020603050405020304" pitchFamily="18" charset="0"/>
              </a:rPr>
            </a:br>
            <a:r>
              <a:rPr lang="en-US" sz="2800" dirty="0">
                <a:solidFill>
                  <a:srgbClr val="0070C0"/>
                </a:solidFill>
                <a:latin typeface="Times New Roman" panose="02020603050405020304" pitchFamily="18" charset="0"/>
                <a:cs typeface="Times New Roman" panose="02020603050405020304" pitchFamily="18" charset="0"/>
              </a:rPr>
              <a:t>All children have the right </a:t>
            </a:r>
            <a:r>
              <a:rPr lang="en-US" sz="2800" b="1" dirty="0" smtClean="0">
                <a:solidFill>
                  <a:srgbClr val="0070C0"/>
                </a:solidFill>
                <a:latin typeface="Times New Roman" panose="02020603050405020304" pitchFamily="18" charset="0"/>
                <a:cs typeface="Times New Roman" panose="02020603050405020304" pitchFamily="18" charset="0"/>
              </a:rPr>
              <a:t>to express your opinions</a:t>
            </a:r>
            <a:r>
              <a:rPr lang="en-US" sz="2800" b="1" dirty="0">
                <a:solidFill>
                  <a:srgbClr val="0070C0"/>
                </a:solidFill>
                <a:latin typeface="Times New Roman" panose="02020603050405020304" pitchFamily="18" charset="0"/>
                <a:cs typeface="Times New Roman" panose="02020603050405020304" pitchFamily="18" charset="0"/>
              </a:rPr>
              <a:t/>
            </a:r>
            <a:br>
              <a:rPr lang="en-US" sz="2800" b="1" dirty="0">
                <a:solidFill>
                  <a:srgbClr val="0070C0"/>
                </a:solidFill>
                <a:latin typeface="Times New Roman" panose="02020603050405020304" pitchFamily="18" charset="0"/>
                <a:cs typeface="Times New Roman" panose="02020603050405020304" pitchFamily="18" charset="0"/>
              </a:rPr>
            </a:br>
            <a:r>
              <a:rPr lang="en-US" sz="2800" dirty="0">
                <a:solidFill>
                  <a:srgbClr val="0070C0"/>
                </a:solidFill>
                <a:latin typeface="Times New Roman" panose="02020603050405020304" pitchFamily="18" charset="0"/>
                <a:cs typeface="Times New Roman" panose="02020603050405020304" pitchFamily="18" charset="0"/>
              </a:rPr>
              <a:t>All children have the right </a:t>
            </a:r>
            <a:r>
              <a:rPr lang="en-US" sz="2800" b="1" dirty="0" smtClean="0">
                <a:solidFill>
                  <a:srgbClr val="0070C0"/>
                </a:solidFill>
                <a:latin typeface="Times New Roman" panose="02020603050405020304" pitchFamily="18" charset="0"/>
                <a:cs typeface="Times New Roman" panose="02020603050405020304" pitchFamily="18" charset="0"/>
              </a:rPr>
              <a:t>to privacy </a:t>
            </a:r>
            <a:r>
              <a:rPr lang="en-US" sz="2800" dirty="0" smtClean="0">
                <a:solidFill>
                  <a:srgbClr val="0070C0"/>
                </a:solidFill>
                <a:latin typeface="Times New Roman" panose="02020603050405020304" pitchFamily="18" charset="0"/>
                <a:cs typeface="Times New Roman" panose="02020603050405020304" pitchFamily="18" charset="0"/>
              </a:rPr>
              <a:t>(nobody can read your letters or diary without their permission)</a:t>
            </a:r>
            <a:endParaRPr lang="it-IT" sz="2800" dirty="0">
              <a:solidFill>
                <a:srgbClr val="0070C0"/>
              </a:solidFill>
              <a:latin typeface="Times New Roman" panose="02020603050405020304" pitchFamily="18" charset="0"/>
              <a:cs typeface="Times New Roman" panose="02020603050405020304" pitchFamily="18" charset="0"/>
            </a:endParaRPr>
          </a:p>
        </p:txBody>
      </p:sp>
      <p:pic>
        <p:nvPicPr>
          <p:cNvPr id="4"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444208" y="476672"/>
            <a:ext cx="609600" cy="609600"/>
          </a:xfrm>
          <a:prstGeom prst="rect">
            <a:avLst/>
          </a:prstGeom>
        </p:spPr>
      </p:pic>
    </p:spTree>
    <p:extLst>
      <p:ext uri="{BB962C8B-B14F-4D97-AF65-F5344CB8AC3E}">
        <p14:creationId xmlns:p14="http://schemas.microsoft.com/office/powerpoint/2010/main" val="33952673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8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2708921"/>
            <a:ext cx="8496944" cy="720079"/>
          </a:xfrm>
        </p:spPr>
        <p:txBody>
          <a:bodyPr>
            <a:normAutofit fontScale="90000"/>
          </a:bodyPr>
          <a:lstStyle/>
          <a:p>
            <a:pPr algn="l"/>
            <a:r>
              <a:rPr lang="it-IT" sz="3100" dirty="0" smtClean="0">
                <a:hlinkClick r:id="rId2"/>
              </a:rPr>
              <a:t/>
            </a:r>
            <a:br>
              <a:rPr lang="it-IT" sz="3100" dirty="0" smtClean="0">
                <a:hlinkClick r:id="rId2"/>
              </a:rPr>
            </a:br>
            <a:r>
              <a:rPr lang="it-IT" sz="3100" dirty="0">
                <a:hlinkClick r:id="rId2"/>
              </a:rPr>
              <a:t/>
            </a:r>
            <a:br>
              <a:rPr lang="it-IT" sz="3100" dirty="0">
                <a:hlinkClick r:id="rId2"/>
              </a:rPr>
            </a:br>
            <a:r>
              <a:rPr lang="it-IT" sz="3100" dirty="0" smtClean="0">
                <a:hlinkClick r:id="rId2"/>
              </a:rPr>
              <a:t/>
            </a:r>
            <a:br>
              <a:rPr lang="it-IT" sz="3100" dirty="0" smtClean="0">
                <a:hlinkClick r:id="rId2"/>
              </a:rPr>
            </a:br>
            <a:r>
              <a:rPr lang="it-IT" sz="3100" dirty="0">
                <a:hlinkClick r:id="rId2"/>
              </a:rPr>
              <a:t/>
            </a:r>
            <a:br>
              <a:rPr lang="it-IT" sz="3100" dirty="0">
                <a:hlinkClick r:id="rId2"/>
              </a:rPr>
            </a:br>
            <a:r>
              <a:rPr lang="it-IT" sz="3100" dirty="0" smtClean="0">
                <a:hlinkClick r:id="rId2"/>
              </a:rPr>
              <a:t/>
            </a:r>
            <a:br>
              <a:rPr lang="it-IT" sz="3100" dirty="0" smtClean="0">
                <a:hlinkClick r:id="rId2"/>
              </a:rPr>
            </a:br>
            <a:r>
              <a:rPr lang="it-IT" sz="3100" dirty="0" smtClean="0">
                <a:hlinkClick r:id="rId2"/>
              </a:rPr>
              <a:t>https</a:t>
            </a:r>
            <a:r>
              <a:rPr lang="it-IT" sz="3100" dirty="0">
                <a:hlinkClick r:id="rId2"/>
              </a:rPr>
              <a:t>://</a:t>
            </a:r>
            <a:r>
              <a:rPr lang="it-IT" sz="3100" dirty="0" smtClean="0">
                <a:hlinkClick r:id="rId2"/>
              </a:rPr>
              <a:t>www.youtube.com/watch?v=cX3pEzfin5g</a:t>
            </a:r>
            <a:r>
              <a:rPr lang="it-IT" sz="3100" dirty="0" smtClean="0"/>
              <a:t/>
            </a:r>
            <a:br>
              <a:rPr lang="it-IT" sz="3100" dirty="0" smtClean="0"/>
            </a:br>
            <a:r>
              <a:rPr lang="it-IT" sz="3200" b="1" dirty="0" err="1" smtClean="0">
                <a:solidFill>
                  <a:srgbClr val="2B2E95"/>
                </a:solidFill>
              </a:rPr>
              <a:t>Good</a:t>
            </a:r>
            <a:r>
              <a:rPr lang="it-IT" sz="3200" b="1" dirty="0" smtClean="0">
                <a:solidFill>
                  <a:srgbClr val="2B2E95"/>
                </a:solidFill>
              </a:rPr>
              <a:t> Work</a:t>
            </a:r>
            <a:r>
              <a:rPr lang="it-IT" sz="3200" b="1" dirty="0">
                <a:solidFill>
                  <a:srgbClr val="2B2E95"/>
                </a:solidFill>
              </a:rPr>
              <a:t/>
            </a:r>
            <a:br>
              <a:rPr lang="it-IT" sz="3200" b="1" dirty="0">
                <a:solidFill>
                  <a:srgbClr val="2B2E95"/>
                </a:solidFill>
              </a:rPr>
            </a:br>
            <a:endParaRPr lang="it-IT" sz="3100" dirty="0"/>
          </a:p>
        </p:txBody>
      </p:sp>
      <p:sp>
        <p:nvSpPr>
          <p:cNvPr id="4" name="Sottotitolo 3"/>
          <p:cNvSpPr>
            <a:spLocks noGrp="1"/>
          </p:cNvSpPr>
          <p:nvPr>
            <p:ph type="subTitle" idx="1"/>
          </p:nvPr>
        </p:nvSpPr>
        <p:spPr>
          <a:xfrm>
            <a:off x="251520" y="188640"/>
            <a:ext cx="8640960" cy="7200800"/>
          </a:xfrm>
        </p:spPr>
        <p:txBody>
          <a:bodyPr>
            <a:normAutofit fontScale="92500" lnSpcReduction="10000"/>
          </a:bodyPr>
          <a:lstStyle/>
          <a:p>
            <a:pPr algn="l"/>
            <a:r>
              <a:rPr lang="it-IT" b="1" dirty="0" err="1" smtClean="0">
                <a:solidFill>
                  <a:srgbClr val="2B2E95"/>
                </a:solidFill>
              </a:rPr>
              <a:t>Listen</a:t>
            </a:r>
            <a:r>
              <a:rPr lang="it-IT" b="1" dirty="0" smtClean="0">
                <a:solidFill>
                  <a:srgbClr val="2B2E95"/>
                </a:solidFill>
              </a:rPr>
              <a:t> </a:t>
            </a:r>
            <a:r>
              <a:rPr lang="it-IT" b="1" dirty="0" err="1" smtClean="0">
                <a:solidFill>
                  <a:srgbClr val="2B2E95"/>
                </a:solidFill>
              </a:rPr>
              <a:t>your</a:t>
            </a:r>
            <a:r>
              <a:rPr lang="it-IT" b="1" dirty="0" smtClean="0">
                <a:solidFill>
                  <a:srgbClr val="2B2E95"/>
                </a:solidFill>
              </a:rPr>
              <a:t> </a:t>
            </a:r>
            <a:r>
              <a:rPr lang="it-IT" b="1" dirty="0" err="1" smtClean="0">
                <a:solidFill>
                  <a:srgbClr val="2B2E95"/>
                </a:solidFill>
              </a:rPr>
              <a:t>teacher</a:t>
            </a:r>
            <a:r>
              <a:rPr lang="it-IT" b="1" dirty="0" smtClean="0">
                <a:solidFill>
                  <a:srgbClr val="2B2E95"/>
                </a:solidFill>
              </a:rPr>
              <a:t>. </a:t>
            </a:r>
            <a:r>
              <a:rPr lang="it-IT" b="1" dirty="0" err="1" smtClean="0">
                <a:solidFill>
                  <a:srgbClr val="2B2E95"/>
                </a:solidFill>
              </a:rPr>
              <a:t>Then</a:t>
            </a:r>
            <a:r>
              <a:rPr lang="it-IT" b="1" dirty="0" smtClean="0">
                <a:solidFill>
                  <a:srgbClr val="2B2E95"/>
                </a:solidFill>
              </a:rPr>
              <a:t> </a:t>
            </a:r>
            <a:r>
              <a:rPr lang="it-IT" b="1" dirty="0" err="1" smtClean="0">
                <a:solidFill>
                  <a:srgbClr val="2B2E95"/>
                </a:solidFill>
              </a:rPr>
              <a:t>read</a:t>
            </a:r>
            <a:endParaRPr lang="it-IT" b="1" dirty="0" smtClean="0">
              <a:solidFill>
                <a:srgbClr val="2B2E95"/>
              </a:solidFill>
            </a:endParaRPr>
          </a:p>
          <a:p>
            <a:pPr algn="l"/>
            <a:endParaRPr lang="it-IT" b="1" dirty="0" smtClean="0">
              <a:solidFill>
                <a:srgbClr val="2B2E95"/>
              </a:solidFill>
            </a:endParaRPr>
          </a:p>
          <a:p>
            <a:pPr algn="l"/>
            <a:r>
              <a:rPr lang="it-IT" b="1" dirty="0" err="1" smtClean="0">
                <a:solidFill>
                  <a:srgbClr val="2B2E95"/>
                </a:solidFill>
              </a:rPr>
              <a:t>Draw</a:t>
            </a:r>
            <a:r>
              <a:rPr lang="it-IT" b="1" dirty="0" smtClean="0">
                <a:solidFill>
                  <a:srgbClr val="2B2E95"/>
                </a:solidFill>
              </a:rPr>
              <a:t> and </a:t>
            </a:r>
            <a:r>
              <a:rPr lang="it-IT" b="1" dirty="0" err="1" smtClean="0">
                <a:solidFill>
                  <a:srgbClr val="2B2E95"/>
                </a:solidFill>
              </a:rPr>
              <a:t>colour</a:t>
            </a:r>
            <a:r>
              <a:rPr lang="it-IT" b="1" dirty="0" smtClean="0">
                <a:solidFill>
                  <a:srgbClr val="2B2E95"/>
                </a:solidFill>
              </a:rPr>
              <a:t> the </a:t>
            </a:r>
            <a:r>
              <a:rPr lang="it-IT" b="1" dirty="0" err="1" smtClean="0">
                <a:solidFill>
                  <a:srgbClr val="2B2E95"/>
                </a:solidFill>
              </a:rPr>
              <a:t>rights</a:t>
            </a:r>
            <a:r>
              <a:rPr lang="it-IT" b="1" dirty="0" smtClean="0">
                <a:solidFill>
                  <a:srgbClr val="2B2E95"/>
                </a:solidFill>
              </a:rPr>
              <a:t> of the </a:t>
            </a:r>
            <a:r>
              <a:rPr lang="it-IT" b="1" dirty="0" err="1" smtClean="0">
                <a:solidFill>
                  <a:srgbClr val="2B2E95"/>
                </a:solidFill>
              </a:rPr>
              <a:t>children</a:t>
            </a:r>
            <a:endParaRPr lang="it-IT" b="1" dirty="0" smtClean="0">
              <a:solidFill>
                <a:srgbClr val="2B2E95"/>
              </a:solidFill>
            </a:endParaRPr>
          </a:p>
          <a:p>
            <a:pPr algn="l"/>
            <a:r>
              <a:rPr lang="it-IT" b="1" dirty="0" smtClean="0">
                <a:solidFill>
                  <a:srgbClr val="2B2E95"/>
                </a:solidFill>
              </a:rPr>
              <a:t> </a:t>
            </a:r>
          </a:p>
          <a:p>
            <a:pPr algn="l"/>
            <a:r>
              <a:rPr lang="it-IT" b="1" dirty="0" smtClean="0">
                <a:solidFill>
                  <a:srgbClr val="2B2E95"/>
                </a:solidFill>
              </a:rPr>
              <a:t>Watch the video in </a:t>
            </a:r>
            <a:r>
              <a:rPr lang="it-IT" b="1" dirty="0" err="1" smtClean="0">
                <a:solidFill>
                  <a:srgbClr val="2B2E95"/>
                </a:solidFill>
              </a:rPr>
              <a:t>Italian</a:t>
            </a:r>
            <a:r>
              <a:rPr lang="it-IT" b="1" dirty="0" smtClean="0">
                <a:solidFill>
                  <a:srgbClr val="2B2E95"/>
                </a:solidFill>
              </a:rPr>
              <a:t> </a:t>
            </a:r>
            <a:r>
              <a:rPr lang="it-IT" b="1" dirty="0" err="1" smtClean="0">
                <a:solidFill>
                  <a:srgbClr val="2B2E95"/>
                </a:solidFill>
              </a:rPr>
              <a:t>language</a:t>
            </a:r>
            <a:endParaRPr lang="it-IT" b="1" dirty="0" smtClean="0">
              <a:solidFill>
                <a:srgbClr val="2B2E95"/>
              </a:solidFill>
            </a:endParaRPr>
          </a:p>
          <a:p>
            <a:pPr algn="l"/>
            <a:r>
              <a:rPr lang="it-IT" b="1" dirty="0">
                <a:solidFill>
                  <a:srgbClr val="2B2E95"/>
                </a:solidFill>
              </a:rPr>
              <a:t>l link </a:t>
            </a:r>
            <a:r>
              <a:rPr lang="it-IT" b="1" dirty="0" err="1">
                <a:solidFill>
                  <a:srgbClr val="2B2E95"/>
                </a:solidFill>
              </a:rPr>
              <a:t>is</a:t>
            </a:r>
            <a:r>
              <a:rPr lang="it-IT" b="1" dirty="0" smtClean="0">
                <a:solidFill>
                  <a:srgbClr val="2B2E95"/>
                </a:solidFill>
              </a:rPr>
              <a:t>:</a:t>
            </a:r>
          </a:p>
          <a:p>
            <a:pPr algn="l"/>
            <a:endParaRPr lang="it-IT" b="1" dirty="0">
              <a:solidFill>
                <a:srgbClr val="2B2E95"/>
              </a:solidFill>
            </a:endParaRPr>
          </a:p>
          <a:p>
            <a:pPr algn="l"/>
            <a:endParaRPr lang="it-IT" b="1" dirty="0" smtClean="0">
              <a:solidFill>
                <a:srgbClr val="2B2E95"/>
              </a:solidFill>
            </a:endParaRPr>
          </a:p>
          <a:p>
            <a:pPr algn="l"/>
            <a:endParaRPr lang="it-IT" b="1" dirty="0" smtClean="0">
              <a:solidFill>
                <a:srgbClr val="2B2E95"/>
              </a:solidFill>
            </a:endParaRPr>
          </a:p>
          <a:p>
            <a:pPr algn="l"/>
            <a:endParaRPr lang="it-IT" b="1" dirty="0" smtClean="0">
              <a:solidFill>
                <a:srgbClr val="2B2E95"/>
              </a:solidFill>
            </a:endParaRPr>
          </a:p>
          <a:p>
            <a:pPr algn="l"/>
            <a:endParaRPr lang="it-IT" b="1" dirty="0" smtClean="0">
              <a:solidFill>
                <a:srgbClr val="2B2E95"/>
              </a:solidFill>
            </a:endParaRPr>
          </a:p>
          <a:p>
            <a:pPr algn="l"/>
            <a:endParaRPr lang="it-IT" b="1" dirty="0" smtClean="0">
              <a:solidFill>
                <a:srgbClr val="2B2E95"/>
              </a:solidFill>
            </a:endParaRPr>
          </a:p>
          <a:p>
            <a:pPr algn="l"/>
            <a:endParaRPr lang="it-IT" b="1" dirty="0">
              <a:solidFill>
                <a:srgbClr val="2B2E95"/>
              </a:solidFill>
            </a:endParaRPr>
          </a:p>
          <a:p>
            <a:pPr algn="l"/>
            <a:r>
              <a:rPr lang="it-IT" b="1" dirty="0" smtClean="0">
                <a:solidFill>
                  <a:srgbClr val="2B2E95"/>
                </a:solidFill>
              </a:rPr>
              <a:t> </a:t>
            </a:r>
          </a:p>
          <a:p>
            <a:pPr algn="l"/>
            <a:endParaRPr lang="it-IT" b="1" dirty="0" smtClean="0">
              <a:solidFill>
                <a:srgbClr val="2B2E95"/>
              </a:solidFill>
            </a:endParaRPr>
          </a:p>
        </p:txBody>
      </p:sp>
    </p:spTree>
    <p:extLst>
      <p:ext uri="{BB962C8B-B14F-4D97-AF65-F5344CB8AC3E}">
        <p14:creationId xmlns:p14="http://schemas.microsoft.com/office/powerpoint/2010/main" val="986306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242</Words>
  <Application>Microsoft Office PowerPoint</Application>
  <PresentationFormat>Presentazione su schermo (4:3)</PresentationFormat>
  <Paragraphs>48</Paragraphs>
  <Slides>9</Slides>
  <Notes>0</Notes>
  <HiddenSlides>0</HiddenSlides>
  <MMClips>3</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9</vt:i4>
      </vt:variant>
    </vt:vector>
  </HeadingPairs>
  <TitlesOfParts>
    <vt:vector size="13" baseType="lpstr">
      <vt:lpstr>Arial</vt:lpstr>
      <vt:lpstr>Calibri</vt:lpstr>
      <vt:lpstr>Times New Roman</vt:lpstr>
      <vt:lpstr>Tema di Office</vt:lpstr>
      <vt:lpstr>GIORNATA MONDIALE DEI DIRITTI DEI BAMBINI</vt:lpstr>
      <vt:lpstr>Presentazione standard di PowerPoint</vt:lpstr>
      <vt:lpstr>Presentazione standard di PowerPoint</vt:lpstr>
      <vt:lpstr>I diritti dei bambini</vt:lpstr>
      <vt:lpstr>20 November</vt:lpstr>
      <vt:lpstr>The convention on the right of the children </vt:lpstr>
      <vt:lpstr>Children are human beings and individuals with their rights. Children must….</vt:lpstr>
      <vt:lpstr> All the children are ugual  All children have the right to a name and nazionality  All children have the right to get love All children have the right to a good education and to attend school   All children have the right to play All children have the right to protection from every forms of violence. can All children have the right to live in a clean world  All children have the right to express your opinions All children have the right to privacy (nobody can read your letters or diary without their permission)</vt:lpstr>
      <vt:lpstr>     https://www.youtube.com/watch?v=cX3pEzfin5g Good Work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GIORNATA MONDIALE DEI DIRITTI DEI BAMBINI</dc:title>
  <dc:creator>Allocca Carmela</dc:creator>
  <cp:lastModifiedBy>MyPc</cp:lastModifiedBy>
  <cp:revision>11</cp:revision>
  <dcterms:created xsi:type="dcterms:W3CDTF">2020-11-20T07:00:14Z</dcterms:created>
  <dcterms:modified xsi:type="dcterms:W3CDTF">2020-11-20T12:34:53Z</dcterms:modified>
</cp:coreProperties>
</file>