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61" r:id="rId4"/>
    <p:sldId id="259" r:id="rId5"/>
    <p:sldId id="260" r:id="rId6"/>
    <p:sldId id="258" r:id="rId7"/>
    <p:sldId id="257" r:id="rId8"/>
    <p:sldId id="262" r:id="rId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20"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5C4E4A-B406-4CD0-A218-D645CE620D2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EE948422-3EF3-4575-A9AD-9E52490458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5DE3A5A-5E7C-4815-AFE3-9F10B72C8316}"/>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5" name="Segnaposto piè di pagina 4">
            <a:extLst>
              <a:ext uri="{FF2B5EF4-FFF2-40B4-BE49-F238E27FC236}">
                <a16:creationId xmlns:a16="http://schemas.microsoft.com/office/drawing/2014/main" id="{A7F77EDB-941B-4989-B56C-7123DD559FB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A1C890B-E622-4A73-B1F6-AB3F6D6381F3}"/>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3874576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5EFF0E-AEE3-4271-B88B-ABEF56AFD1B6}"/>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38C9C0D-4369-4D17-878D-A2170F56D7EB}"/>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CABDA53-31AA-4BBC-BB41-4A7D8B3D25B2}"/>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5" name="Segnaposto piè di pagina 4">
            <a:extLst>
              <a:ext uri="{FF2B5EF4-FFF2-40B4-BE49-F238E27FC236}">
                <a16:creationId xmlns:a16="http://schemas.microsoft.com/office/drawing/2014/main" id="{57DD325B-8CCC-4D98-AC34-C8195BD297FC}"/>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9F39E92-9650-443A-BC7B-13F89523B528}"/>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4005886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DB4A4EA-6ADF-4B6B-B025-CEC97AA6701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806428C3-FB0C-4E09-979C-59FBDF8C5CE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E34860-5630-43CF-8ADE-5BCD3A644A89}"/>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5" name="Segnaposto piè di pagina 4">
            <a:extLst>
              <a:ext uri="{FF2B5EF4-FFF2-40B4-BE49-F238E27FC236}">
                <a16:creationId xmlns:a16="http://schemas.microsoft.com/office/drawing/2014/main" id="{723ACE57-3E7F-4507-8F55-02D8E799E4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D1AEA19-7CE9-4AA9-BDE0-2055EE28DB7A}"/>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201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12D464FD-2357-495F-9B2C-66CC0735FB12}"/>
              </a:ext>
            </a:extLst>
          </p:cNvPr>
          <p:cNvSpPr>
            <a:spLocks noGrp="1"/>
          </p:cNvSpPr>
          <p:nvPr>
            <p:ph type="dt" sz="half" idx="10"/>
          </p:nvPr>
        </p:nvSpPr>
        <p:spPr/>
        <p:txBody>
          <a:bodyPr/>
          <a:lstStyle/>
          <a:p>
            <a:fld id="{33B225FC-C81E-438C-A608-36E923151F08}" type="datetimeFigureOut">
              <a:rPr lang="it-IT" smtClean="0"/>
              <a:t>30/11/2020</a:t>
            </a:fld>
            <a:endParaRPr lang="it-IT"/>
          </a:p>
        </p:txBody>
      </p:sp>
      <p:sp>
        <p:nvSpPr>
          <p:cNvPr id="3" name="Segnaposto piè di pagina 2">
            <a:extLst>
              <a:ext uri="{FF2B5EF4-FFF2-40B4-BE49-F238E27FC236}">
                <a16:creationId xmlns:a16="http://schemas.microsoft.com/office/drawing/2014/main" id="{F7EBBC84-0D92-4F7C-82B4-55A13E38629C}"/>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660BB469-6B78-49F0-9BDF-E28A662CD9F4}"/>
              </a:ext>
            </a:extLst>
          </p:cNvPr>
          <p:cNvSpPr>
            <a:spLocks noGrp="1"/>
          </p:cNvSpPr>
          <p:nvPr>
            <p:ph type="sldNum" sz="quarter" idx="12"/>
          </p:nvPr>
        </p:nvSpPr>
        <p:spPr/>
        <p:txBody>
          <a:bodyPr/>
          <a:lstStyle/>
          <a:p>
            <a:fld id="{12791E32-0F22-479C-8925-E6A4760071C4}" type="slidenum">
              <a:rPr lang="it-IT" smtClean="0"/>
              <a:t>‹N›</a:t>
            </a:fld>
            <a:endParaRPr lang="it-IT"/>
          </a:p>
        </p:txBody>
      </p:sp>
    </p:spTree>
    <p:extLst>
      <p:ext uri="{BB962C8B-B14F-4D97-AF65-F5344CB8AC3E}">
        <p14:creationId xmlns:p14="http://schemas.microsoft.com/office/powerpoint/2010/main" val="378815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4EA8241-317E-42BF-AC21-189C30C5C291}"/>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1496AE4-4637-4EF5-B9B5-7EADDD82171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37DC722-F4F7-4A2A-B9BF-3F518B812854}"/>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5" name="Segnaposto piè di pagina 4">
            <a:extLst>
              <a:ext uri="{FF2B5EF4-FFF2-40B4-BE49-F238E27FC236}">
                <a16:creationId xmlns:a16="http://schemas.microsoft.com/office/drawing/2014/main" id="{73701600-B519-4816-9CA8-FEAE5E70E8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E4A3AE3-AD1A-425B-9B2B-E4256C6CA08E}"/>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15238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3A3B25-8380-4B42-8BE0-6927BBDAFD1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B87C535-31A4-4756-9807-2DF8F441C4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963CD80-06CF-4273-8064-B60E082867A3}"/>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5" name="Segnaposto piè di pagina 4">
            <a:extLst>
              <a:ext uri="{FF2B5EF4-FFF2-40B4-BE49-F238E27FC236}">
                <a16:creationId xmlns:a16="http://schemas.microsoft.com/office/drawing/2014/main" id="{A453AB50-07C5-4E6C-88BE-1E26F3C9A50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F6A5E932-1DB9-418A-B40D-D4FA3A2F43A4}"/>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4172389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C7B55DC-05D2-477B-87F9-08FE56F8902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76E1B4F-1912-422C-9C46-309DBF2354D2}"/>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93BF1F8-9F90-4B96-B8EC-742816C3CC5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2222E5A-B888-49D6-8A04-D095A8A6DA7E}"/>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6" name="Segnaposto piè di pagina 5">
            <a:extLst>
              <a:ext uri="{FF2B5EF4-FFF2-40B4-BE49-F238E27FC236}">
                <a16:creationId xmlns:a16="http://schemas.microsoft.com/office/drawing/2014/main" id="{6D3D0933-D506-42DE-BDEB-5A6C37B12B15}"/>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D408613-F3B7-45D9-A089-B4C003E5AC70}"/>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641106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71CCD5-60C6-4958-A43E-5B526ACFF4A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1511A2A-4C75-4698-8C13-AAD94726B8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50CE3887-47C7-4DEC-89FC-3C7BDF827E56}"/>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13FBCEC6-94E9-4AAC-BEA0-9B40A8C62C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002FB123-392E-4680-831C-CF0D35E5B6FB}"/>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19C988D-6A2A-40F2-8724-9C55A4899F6D}"/>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8" name="Segnaposto piè di pagina 7">
            <a:extLst>
              <a:ext uri="{FF2B5EF4-FFF2-40B4-BE49-F238E27FC236}">
                <a16:creationId xmlns:a16="http://schemas.microsoft.com/office/drawing/2014/main" id="{BBEB79D2-966E-4AA4-9288-1A834B2CAD30}"/>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57A5CD8-76F8-4467-A63C-1107F1FB1EB2}"/>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1793437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8C59F4-51B8-4229-B6E6-493313EBCEB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688DE0E-1D99-41BD-B16A-2631296C1169}"/>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4" name="Segnaposto piè di pagina 3">
            <a:extLst>
              <a:ext uri="{FF2B5EF4-FFF2-40B4-BE49-F238E27FC236}">
                <a16:creationId xmlns:a16="http://schemas.microsoft.com/office/drawing/2014/main" id="{F206EF69-F053-49B8-A0D7-4E65D91D54E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B7C732C-F04B-4857-81AD-D8A8D53D9C7D}"/>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291726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3B62AC78-EC60-4429-A188-9355F0736185}"/>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3" name="Segnaposto piè di pagina 2">
            <a:extLst>
              <a:ext uri="{FF2B5EF4-FFF2-40B4-BE49-F238E27FC236}">
                <a16:creationId xmlns:a16="http://schemas.microsoft.com/office/drawing/2014/main" id="{925BEB59-A79C-4E94-BE7B-332A7602F97D}"/>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BD832B3-C297-41D1-9C28-FAE4AB9C883F}"/>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2553815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F135A7-3B15-4091-AB17-853B5B90205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CF9F8A7-2B48-45DC-BE34-BC116C396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4E2EB583-3CD3-425C-84BB-8978974CAD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5544B66-B465-47BE-95A5-487872A4874D}"/>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6" name="Segnaposto piè di pagina 5">
            <a:extLst>
              <a:ext uri="{FF2B5EF4-FFF2-40B4-BE49-F238E27FC236}">
                <a16:creationId xmlns:a16="http://schemas.microsoft.com/office/drawing/2014/main" id="{FBF6AE79-6E0B-4BB0-9667-6F7D79D998E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990E9BCE-5AD3-4EFB-B3C7-49CEBFE21B82}"/>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3877308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AE20B4E-A769-4744-B2DA-33048883D30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2E130A2D-5D78-4C94-A393-0BB97CC99C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250CB8E-7990-475A-9D0A-0F228FB9AE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B30AE7B-033F-4FB5-9245-DFA3219CBA13}"/>
              </a:ext>
            </a:extLst>
          </p:cNvPr>
          <p:cNvSpPr>
            <a:spLocks noGrp="1"/>
          </p:cNvSpPr>
          <p:nvPr>
            <p:ph type="dt" sz="half" idx="10"/>
          </p:nvPr>
        </p:nvSpPr>
        <p:spPr/>
        <p:txBody>
          <a:bodyPr/>
          <a:lstStyle/>
          <a:p>
            <a:fld id="{DC03EC00-DBB0-4DC4-A09C-C08AF69785CF}" type="datetimeFigureOut">
              <a:rPr lang="it-IT" smtClean="0"/>
              <a:t>30/11/2020</a:t>
            </a:fld>
            <a:endParaRPr lang="it-IT"/>
          </a:p>
        </p:txBody>
      </p:sp>
      <p:sp>
        <p:nvSpPr>
          <p:cNvPr id="6" name="Segnaposto piè di pagina 5">
            <a:extLst>
              <a:ext uri="{FF2B5EF4-FFF2-40B4-BE49-F238E27FC236}">
                <a16:creationId xmlns:a16="http://schemas.microsoft.com/office/drawing/2014/main" id="{DC85C68F-6ED2-40B7-B0D8-13D43B1A5F8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13616A7A-53D6-4E15-B264-E02B33CA0AEA}"/>
              </a:ext>
            </a:extLst>
          </p:cNvPr>
          <p:cNvSpPr>
            <a:spLocks noGrp="1"/>
          </p:cNvSpPr>
          <p:nvPr>
            <p:ph type="sldNum" sz="quarter" idx="12"/>
          </p:nvPr>
        </p:nvSpPr>
        <p:spPr/>
        <p:txBody>
          <a:bodyPr/>
          <a:lstStyle/>
          <a:p>
            <a:fld id="{F3C36A24-BFA4-4515-9DCE-C4D392059370}" type="slidenum">
              <a:rPr lang="it-IT" smtClean="0"/>
              <a:t>‹N›</a:t>
            </a:fld>
            <a:endParaRPr lang="it-IT"/>
          </a:p>
        </p:txBody>
      </p:sp>
    </p:spTree>
    <p:extLst>
      <p:ext uri="{BB962C8B-B14F-4D97-AF65-F5344CB8AC3E}">
        <p14:creationId xmlns:p14="http://schemas.microsoft.com/office/powerpoint/2010/main" val="243658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FDE8FE1-CF44-4757-BADE-2D9C1D57BE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6414AC0-37EA-40A3-8BC0-BF7CC30651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2194D15-2FA4-4707-B270-8991D61CB0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03EC00-DBB0-4DC4-A09C-C08AF69785CF}" type="datetimeFigureOut">
              <a:rPr lang="it-IT" smtClean="0"/>
              <a:t>30/11/2020</a:t>
            </a:fld>
            <a:endParaRPr lang="it-IT"/>
          </a:p>
        </p:txBody>
      </p:sp>
      <p:sp>
        <p:nvSpPr>
          <p:cNvPr id="5" name="Segnaposto piè di pagina 4">
            <a:extLst>
              <a:ext uri="{FF2B5EF4-FFF2-40B4-BE49-F238E27FC236}">
                <a16:creationId xmlns:a16="http://schemas.microsoft.com/office/drawing/2014/main" id="{5FF3A618-04E8-4ECC-9876-E4F58C5BB8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0FF4DEF7-D960-418A-B012-5A56E357E8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C36A24-BFA4-4515-9DCE-C4D392059370}" type="slidenum">
              <a:rPr lang="it-IT" smtClean="0"/>
              <a:t>‹N›</a:t>
            </a:fld>
            <a:endParaRPr lang="it-IT"/>
          </a:p>
        </p:txBody>
      </p:sp>
    </p:spTree>
    <p:extLst>
      <p:ext uri="{BB962C8B-B14F-4D97-AF65-F5344CB8AC3E}">
        <p14:creationId xmlns:p14="http://schemas.microsoft.com/office/powerpoint/2010/main" val="3084870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1"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D4BBE0B-952B-4DDE-9015-9770A0DE54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F85094F-C352-47F8-A0FC-2F9DA8611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EE440CF-25A6-44C7-BCA1-B8679B02C2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B225FC-C81E-438C-A608-36E923151F08}" type="datetimeFigureOut">
              <a:rPr lang="it-IT" smtClean="0"/>
              <a:t>30/11/2020</a:t>
            </a:fld>
            <a:endParaRPr lang="it-IT"/>
          </a:p>
        </p:txBody>
      </p:sp>
      <p:sp>
        <p:nvSpPr>
          <p:cNvPr id="5" name="Segnaposto piè di pagina 4">
            <a:extLst>
              <a:ext uri="{FF2B5EF4-FFF2-40B4-BE49-F238E27FC236}">
                <a16:creationId xmlns:a16="http://schemas.microsoft.com/office/drawing/2014/main" id="{3C14E3AF-F0D0-4186-A1E2-186F8387F6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58D415F-48BA-446A-8198-435AE2ECE5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91E32-0F22-479C-8925-E6A4760071C4}" type="slidenum">
              <a:rPr lang="it-IT" smtClean="0"/>
              <a:t>‹N›</a:t>
            </a:fld>
            <a:endParaRPr lang="it-IT"/>
          </a:p>
        </p:txBody>
      </p:sp>
    </p:spTree>
    <p:extLst>
      <p:ext uri="{BB962C8B-B14F-4D97-AF65-F5344CB8AC3E}">
        <p14:creationId xmlns:p14="http://schemas.microsoft.com/office/powerpoint/2010/main" val="629167297"/>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hyperlink" Target="https://it.wikipedia.org/wiki/1512" TargetMode="External"/><Relationship Id="rId3" Type="http://schemas.openxmlformats.org/officeDocument/2006/relationships/slideLayout" Target="../slideLayouts/slideLayout7.xml"/><Relationship Id="rId7" Type="http://schemas.openxmlformats.org/officeDocument/2006/relationships/hyperlink" Target="https://it.wikipedia.org/wiki/1508" TargetMode="External"/><Relationship Id="rId12" Type="http://schemas.openxmlformats.org/officeDocument/2006/relationships/image" Target="../media/image6.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it.wikipedia.org/wiki/1506" TargetMode="External"/><Relationship Id="rId11" Type="http://schemas.openxmlformats.org/officeDocument/2006/relationships/hyperlink" Target="https://it.wikipedia.org/wiki/Muffa" TargetMode="External"/><Relationship Id="rId5" Type="http://schemas.openxmlformats.org/officeDocument/2006/relationships/hyperlink" Target="https://it.wikipedia.org/wiki/Michelangelo_Buonarroti" TargetMode="External"/><Relationship Id="rId10" Type="http://schemas.openxmlformats.org/officeDocument/2006/relationships/hyperlink" Target="https://it.wikipedia.org/wiki/Jacopo_Torni" TargetMode="External"/><Relationship Id="rId4" Type="http://schemas.openxmlformats.org/officeDocument/2006/relationships/hyperlink" Target="https://it.wikipedia.org/wiki/Volta_della_Cappella_Sistina" TargetMode="External"/><Relationship Id="rId9" Type="http://schemas.openxmlformats.org/officeDocument/2006/relationships/hyperlink" Target="https://it.wikipedia.org/wiki/Donato_Bramante"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3">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7DAEB5DE-B07E-42A2-9A13-87395DDBEE92}"/>
              </a:ext>
            </a:extLst>
          </p:cNvPr>
          <p:cNvPicPr>
            <a:picLocks noChangeAspect="1"/>
          </p:cNvPicPr>
          <p:nvPr/>
        </p:nvPicPr>
        <p:blipFill rotWithShape="1">
          <a:blip r:embed="rId2"/>
          <a:srcRect r="21337" b="-1"/>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44" name="Freeform: Shape 35">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5" name="Freeform: Shape 37">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EE839E94-FCCE-4CD5-AF7A-3D9577D5C030}"/>
              </a:ext>
            </a:extLst>
          </p:cNvPr>
          <p:cNvSpPr>
            <a:spLocks noGrp="1"/>
          </p:cNvSpPr>
          <p:nvPr>
            <p:ph type="ctrTitle"/>
          </p:nvPr>
        </p:nvSpPr>
        <p:spPr>
          <a:xfrm>
            <a:off x="477981" y="1122363"/>
            <a:ext cx="4481066" cy="3204134"/>
          </a:xfrm>
        </p:spPr>
        <p:txBody>
          <a:bodyPr anchor="b">
            <a:normAutofit/>
          </a:bodyPr>
          <a:lstStyle/>
          <a:p>
            <a:pPr algn="l"/>
            <a:r>
              <a:rPr lang="it-IT" sz="4800" dirty="0"/>
              <a:t>«I Beni culturali» </a:t>
            </a:r>
            <a:br>
              <a:rPr lang="it-IT" sz="4800" dirty="0"/>
            </a:br>
            <a:r>
              <a:rPr lang="it-IT" sz="2700" dirty="0"/>
              <a:t>Attività interdisciplinare di arte- geografia-ed. </a:t>
            </a:r>
            <a:r>
              <a:rPr lang="it-IT" sz="2700"/>
              <a:t>civica</a:t>
            </a:r>
            <a:br>
              <a:rPr lang="it-IT" sz="2700"/>
            </a:br>
            <a:br>
              <a:rPr lang="it-IT" sz="2700" dirty="0"/>
            </a:br>
            <a:r>
              <a:rPr lang="it-IT" sz="2700" dirty="0"/>
              <a:t>Classe IV F- Plesso Fra’ Siciliano</a:t>
            </a:r>
            <a:br>
              <a:rPr lang="it-IT" sz="4800" dirty="0"/>
            </a:br>
            <a:endParaRPr lang="it-IT" sz="4800" dirty="0"/>
          </a:p>
        </p:txBody>
      </p:sp>
      <p:sp>
        <p:nvSpPr>
          <p:cNvPr id="3" name="Sottotitolo 2">
            <a:extLst>
              <a:ext uri="{FF2B5EF4-FFF2-40B4-BE49-F238E27FC236}">
                <a16:creationId xmlns:a16="http://schemas.microsoft.com/office/drawing/2014/main" id="{DE7F1F54-4629-43A5-9D84-AD18E81C73E5}"/>
              </a:ext>
            </a:extLst>
          </p:cNvPr>
          <p:cNvSpPr>
            <a:spLocks noGrp="1"/>
          </p:cNvSpPr>
          <p:nvPr>
            <p:ph type="subTitle" idx="1"/>
          </p:nvPr>
        </p:nvSpPr>
        <p:spPr>
          <a:xfrm>
            <a:off x="477981" y="4872922"/>
            <a:ext cx="3933306" cy="1208141"/>
          </a:xfrm>
        </p:spPr>
        <p:txBody>
          <a:bodyPr>
            <a:normAutofit/>
          </a:bodyPr>
          <a:lstStyle/>
          <a:p>
            <a:pPr algn="l"/>
            <a:r>
              <a:rPr lang="it-IT" sz="2000" dirty="0"/>
              <a:t>Doc. Pascale Maria Rosaria </a:t>
            </a:r>
          </a:p>
          <a:p>
            <a:pPr algn="l"/>
            <a:r>
              <a:rPr lang="it-IT" sz="2000" dirty="0"/>
              <a:t>Doc. Romano Vincenzo</a:t>
            </a:r>
          </a:p>
        </p:txBody>
      </p:sp>
      <p:sp>
        <p:nvSpPr>
          <p:cNvPr id="46" name="Rectangle 3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5696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37D76DB-7EBA-4A71-BB47-71F18419A9A5}"/>
              </a:ext>
            </a:extLst>
          </p:cNvPr>
          <p:cNvPicPr>
            <a:picLocks noChangeAspect="1"/>
          </p:cNvPicPr>
          <p:nvPr/>
        </p:nvPicPr>
        <p:blipFill>
          <a:blip r:embed="rId4"/>
          <a:stretch>
            <a:fillRect/>
          </a:stretch>
        </p:blipFill>
        <p:spPr>
          <a:xfrm>
            <a:off x="1709128" y="280016"/>
            <a:ext cx="3800168" cy="2810086"/>
          </a:xfrm>
          <a:prstGeom prst="rect">
            <a:avLst/>
          </a:prstGeom>
        </p:spPr>
      </p:pic>
      <p:sp>
        <p:nvSpPr>
          <p:cNvPr id="11" name="Rectangle 10">
            <a:extLst>
              <a:ext uri="{FF2B5EF4-FFF2-40B4-BE49-F238E27FC236}">
                <a16:creationId xmlns:a16="http://schemas.microsoft.com/office/drawing/2014/main" id="{417CDA24-35F8-4540-8C52-3096D6D94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83606E85-67A9-4A12-809D-C54DFC25AAEB}"/>
              </a:ext>
            </a:extLst>
          </p:cNvPr>
          <p:cNvPicPr>
            <a:picLocks noChangeAspect="1"/>
          </p:cNvPicPr>
          <p:nvPr/>
        </p:nvPicPr>
        <p:blipFill rotWithShape="1">
          <a:blip r:embed="rId5"/>
          <a:srcRect t="2617" r="3" b="11501"/>
          <a:stretch/>
        </p:blipFill>
        <p:spPr>
          <a:xfrm>
            <a:off x="6958617" y="71355"/>
            <a:ext cx="4139913" cy="3155549"/>
          </a:xfrm>
          <a:prstGeom prst="rect">
            <a:avLst/>
          </a:prstGeom>
        </p:spPr>
      </p:pic>
      <p:sp>
        <p:nvSpPr>
          <p:cNvPr id="13" name="Rectangle 12">
            <a:extLst>
              <a:ext uri="{FF2B5EF4-FFF2-40B4-BE49-F238E27FC236}">
                <a16:creationId xmlns:a16="http://schemas.microsoft.com/office/drawing/2014/main" id="{8658BFE0-4E65-4174-9C75-687C94E8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A75DFED-A0C1-4A83-BE1D-0271C1826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202A6DAC-81DF-497D-8AC8-F0327B1633B7}"/>
              </a:ext>
            </a:extLst>
          </p:cNvPr>
          <p:cNvPicPr>
            <a:picLocks noChangeAspect="1"/>
          </p:cNvPicPr>
          <p:nvPr/>
        </p:nvPicPr>
        <p:blipFill rotWithShape="1">
          <a:blip r:embed="rId6"/>
          <a:srcRect t="10923" r="3" b="13498"/>
          <a:stretch/>
        </p:blipFill>
        <p:spPr>
          <a:xfrm>
            <a:off x="350520" y="3631096"/>
            <a:ext cx="5304715" cy="2946888"/>
          </a:xfrm>
          <a:prstGeom prst="rect">
            <a:avLst/>
          </a:prstGeom>
        </p:spPr>
      </p:pic>
      <p:pic>
        <p:nvPicPr>
          <p:cNvPr id="3" name="Immagine 2">
            <a:extLst>
              <a:ext uri="{FF2B5EF4-FFF2-40B4-BE49-F238E27FC236}">
                <a16:creationId xmlns:a16="http://schemas.microsoft.com/office/drawing/2014/main" id="{55662A0D-3336-4B29-98EF-B7A7F35CEEE1}"/>
              </a:ext>
            </a:extLst>
          </p:cNvPr>
          <p:cNvPicPr>
            <a:picLocks noChangeAspect="1"/>
          </p:cNvPicPr>
          <p:nvPr/>
        </p:nvPicPr>
        <p:blipFill rotWithShape="1">
          <a:blip r:embed="rId7"/>
          <a:srcRect t="10091" r="1" b="5195"/>
          <a:stretch/>
        </p:blipFill>
        <p:spPr>
          <a:xfrm>
            <a:off x="6423660" y="3631095"/>
            <a:ext cx="5417820" cy="3192429"/>
          </a:xfrm>
          <a:prstGeom prst="rect">
            <a:avLst/>
          </a:prstGeom>
        </p:spPr>
      </p:pic>
      <p:sp>
        <p:nvSpPr>
          <p:cNvPr id="7" name="CasellaDiTesto 6">
            <a:extLst>
              <a:ext uri="{FF2B5EF4-FFF2-40B4-BE49-F238E27FC236}">
                <a16:creationId xmlns:a16="http://schemas.microsoft.com/office/drawing/2014/main" id="{95DA804E-47FC-4AC6-88D0-82C169F35D6D}"/>
              </a:ext>
            </a:extLst>
          </p:cNvPr>
          <p:cNvSpPr txBox="1"/>
          <p:nvPr/>
        </p:nvSpPr>
        <p:spPr>
          <a:xfrm>
            <a:off x="80010" y="662940"/>
            <a:ext cx="2089794" cy="1477328"/>
          </a:xfrm>
          <a:prstGeom prst="rect">
            <a:avLst/>
          </a:prstGeom>
          <a:noFill/>
        </p:spPr>
        <p:txBody>
          <a:bodyPr wrap="square" rtlCol="0">
            <a:spAutoFit/>
          </a:bodyPr>
          <a:lstStyle/>
          <a:p>
            <a:r>
              <a:rPr lang="it-IT" dirty="0"/>
              <a:t>Collochiamo geograficamente il monumento nella Regione In cui si trova.</a:t>
            </a:r>
          </a:p>
        </p:txBody>
      </p:sp>
      <p:pic>
        <p:nvPicPr>
          <p:cNvPr id="2" name="Audio registrato">
            <a:hlinkClick r:id="" action="ppaction://media"/>
            <a:extLst>
              <a:ext uri="{FF2B5EF4-FFF2-40B4-BE49-F238E27FC236}">
                <a16:creationId xmlns:a16="http://schemas.microsoft.com/office/drawing/2014/main" id="{A29608F4-C557-4B01-AE75-1545D2AC19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865004" y="123640"/>
            <a:ext cx="609600" cy="609600"/>
          </a:xfrm>
          <a:prstGeom prst="rect">
            <a:avLst/>
          </a:prstGeom>
        </p:spPr>
      </p:pic>
    </p:spTree>
    <p:extLst>
      <p:ext uri="{BB962C8B-B14F-4D97-AF65-F5344CB8AC3E}">
        <p14:creationId xmlns:p14="http://schemas.microsoft.com/office/powerpoint/2010/main" val="3077677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816D4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9B37756-47B2-4E1E-B259-7EE96585BD15}"/>
              </a:ext>
            </a:extLst>
          </p:cNvPr>
          <p:cNvSpPr>
            <a:spLocks noGrp="1"/>
          </p:cNvSpPr>
          <p:nvPr>
            <p:ph type="title"/>
          </p:nvPr>
        </p:nvSpPr>
        <p:spPr>
          <a:xfrm>
            <a:off x="524256" y="491260"/>
            <a:ext cx="6594189" cy="1625210"/>
          </a:xfrm>
        </p:spPr>
        <p:txBody>
          <a:bodyPr>
            <a:normAutofit/>
          </a:bodyPr>
          <a:lstStyle/>
          <a:p>
            <a:r>
              <a:rPr lang="it-IT" sz="2800">
                <a:solidFill>
                  <a:srgbClr val="FFFFFF"/>
                </a:solidFill>
              </a:rPr>
              <a:t>Leggiamo una scheda che ci riassume alcune informazioni riguardanti la Cappella Sistina e poi un poco della sua storia</a:t>
            </a:r>
          </a:p>
        </p:txBody>
      </p:sp>
      <p:pic>
        <p:nvPicPr>
          <p:cNvPr id="4" name="Immagine 3">
            <a:extLst>
              <a:ext uri="{FF2B5EF4-FFF2-40B4-BE49-F238E27FC236}">
                <a16:creationId xmlns:a16="http://schemas.microsoft.com/office/drawing/2014/main" id="{0F09A024-0CD4-410E-931E-C85B1F3ED496}"/>
              </a:ext>
            </a:extLst>
          </p:cNvPr>
          <p:cNvPicPr>
            <a:picLocks noChangeAspect="1"/>
          </p:cNvPicPr>
          <p:nvPr/>
        </p:nvPicPr>
        <p:blipFill rotWithShape="1">
          <a:blip r:embed="rId4"/>
          <a:srcRect t="1952" r="1" b="11120"/>
          <a:stretch/>
        </p:blipFill>
        <p:spPr>
          <a:xfrm>
            <a:off x="327547" y="2454903"/>
            <a:ext cx="7058306" cy="4080254"/>
          </a:xfrm>
          <a:prstGeom prst="rect">
            <a:avLst/>
          </a:prstGeom>
        </p:spPr>
      </p:pic>
      <p:sp>
        <p:nvSpPr>
          <p:cNvPr id="11" name="Rectangle 1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C6BB8837-EE65-414B-9407-2543ED276469}"/>
              </a:ext>
            </a:extLst>
          </p:cNvPr>
          <p:cNvSpPr>
            <a:spLocks noGrp="1"/>
          </p:cNvSpPr>
          <p:nvPr>
            <p:ph idx="1"/>
          </p:nvPr>
        </p:nvSpPr>
        <p:spPr>
          <a:xfrm>
            <a:off x="8029319" y="917725"/>
            <a:ext cx="3424739" cy="4852362"/>
          </a:xfrm>
        </p:spPr>
        <p:txBody>
          <a:bodyPr anchor="ctr">
            <a:normAutofit/>
          </a:bodyPr>
          <a:lstStyle/>
          <a:p>
            <a:pPr marL="0" indent="0">
              <a:buNone/>
            </a:pPr>
            <a:r>
              <a:rPr lang="it-IT" sz="1700">
                <a:solidFill>
                  <a:srgbClr val="FFFFFF"/>
                </a:solidFill>
              </a:rPr>
              <a:t> La Cappella Sistina</a:t>
            </a:r>
          </a:p>
          <a:p>
            <a:pPr marL="0" indent="0">
              <a:buNone/>
            </a:pPr>
            <a:r>
              <a:rPr lang="it-IT" sz="1700">
                <a:solidFill>
                  <a:srgbClr val="FFFFFF"/>
                </a:solidFill>
              </a:rPr>
              <a:t>Stato: Città del Vaticano Città del Vaticano</a:t>
            </a:r>
          </a:p>
          <a:p>
            <a:pPr marL="0" indent="0">
              <a:buNone/>
            </a:pPr>
            <a:r>
              <a:rPr lang="it-IT" sz="1700">
                <a:solidFill>
                  <a:srgbClr val="FFFFFF"/>
                </a:solidFill>
              </a:rPr>
              <a:t>Località: Città del Vaticano</a:t>
            </a:r>
          </a:p>
          <a:p>
            <a:pPr marL="0" indent="0">
              <a:buNone/>
            </a:pPr>
            <a:r>
              <a:rPr lang="it-IT" sz="1700">
                <a:solidFill>
                  <a:srgbClr val="FFFFFF"/>
                </a:solidFill>
              </a:rPr>
              <a:t>Religione: Cristiana cattolica di rito romano</a:t>
            </a:r>
          </a:p>
          <a:p>
            <a:pPr marL="0" indent="0">
              <a:buNone/>
            </a:pPr>
            <a:r>
              <a:rPr lang="it-IT" sz="1700">
                <a:solidFill>
                  <a:srgbClr val="FFFFFF"/>
                </a:solidFill>
              </a:rPr>
              <a:t>Titolare:Maria Assunta in Cielo</a:t>
            </a:r>
          </a:p>
          <a:p>
            <a:pPr marL="0" indent="0">
              <a:buNone/>
            </a:pPr>
            <a:r>
              <a:rPr lang="it-IT" sz="1700">
                <a:solidFill>
                  <a:srgbClr val="FFFFFF"/>
                </a:solidFill>
              </a:rPr>
              <a:t>Diocesi: Roma</a:t>
            </a:r>
          </a:p>
          <a:p>
            <a:pPr marL="0" indent="0">
              <a:buNone/>
            </a:pPr>
            <a:r>
              <a:rPr lang="it-IT" sz="1700">
                <a:solidFill>
                  <a:srgbClr val="FFFFFF"/>
                </a:solidFill>
              </a:rPr>
              <a:t>Consacrazione:15 agosto 1483</a:t>
            </a:r>
          </a:p>
          <a:p>
            <a:pPr marL="0" indent="0">
              <a:buNone/>
            </a:pPr>
            <a:r>
              <a:rPr lang="it-IT" sz="1700">
                <a:solidFill>
                  <a:srgbClr val="FFFFFF"/>
                </a:solidFill>
              </a:rPr>
              <a:t>Architetto: Giacomo Sistino</a:t>
            </a:r>
          </a:p>
          <a:p>
            <a:pPr marL="0" indent="0">
              <a:buNone/>
            </a:pPr>
            <a:r>
              <a:rPr lang="it-IT" sz="1700">
                <a:solidFill>
                  <a:srgbClr val="FFFFFF"/>
                </a:solidFill>
              </a:rPr>
              <a:t>Stile architettonico:rinascimentale</a:t>
            </a:r>
          </a:p>
          <a:p>
            <a:pPr marL="0" indent="0">
              <a:buNone/>
            </a:pPr>
            <a:r>
              <a:rPr lang="it-IT" sz="1700">
                <a:solidFill>
                  <a:srgbClr val="FFFFFF"/>
                </a:solidFill>
              </a:rPr>
              <a:t>Inizio costruzione: 1475</a:t>
            </a:r>
          </a:p>
          <a:p>
            <a:pPr marL="0" indent="0">
              <a:buNone/>
            </a:pPr>
            <a:r>
              <a:rPr lang="it-IT" sz="1700">
                <a:solidFill>
                  <a:srgbClr val="FFFFFF"/>
                </a:solidFill>
              </a:rPr>
              <a:t>Completamento: 1481</a:t>
            </a:r>
          </a:p>
        </p:txBody>
      </p:sp>
      <p:pic>
        <p:nvPicPr>
          <p:cNvPr id="5" name="Audio registrato">
            <a:hlinkClick r:id="" action="ppaction://media"/>
            <a:extLst>
              <a:ext uri="{FF2B5EF4-FFF2-40B4-BE49-F238E27FC236}">
                <a16:creationId xmlns:a16="http://schemas.microsoft.com/office/drawing/2014/main" id="{FCF755D8-A9FB-4209-94E8-E68A8AAE56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2470" y="612925"/>
            <a:ext cx="609600" cy="609600"/>
          </a:xfrm>
          <a:prstGeom prst="rect">
            <a:avLst/>
          </a:prstGeom>
        </p:spPr>
      </p:pic>
    </p:spTree>
    <p:extLst>
      <p:ext uri="{BB962C8B-B14F-4D97-AF65-F5344CB8AC3E}">
        <p14:creationId xmlns:p14="http://schemas.microsoft.com/office/powerpoint/2010/main" val="189352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5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12358">
              <a:schemeClr val="bg1">
                <a:lumMod val="85000"/>
              </a:schemeClr>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880E5FBB-E1A8-4A92-BD93-57941CB0A8F2}"/>
              </a:ext>
            </a:extLst>
          </p:cNvPr>
          <p:cNvSpPr/>
          <p:nvPr/>
        </p:nvSpPr>
        <p:spPr>
          <a:xfrm>
            <a:off x="294198" y="292230"/>
            <a:ext cx="10895418" cy="6565770"/>
          </a:xfrm>
          <a:prstGeom prst="rect">
            <a:avLst/>
          </a:prstGeom>
        </p:spPr>
        <p:txBody>
          <a:bodyPr wrap="square">
            <a:spAutoFit/>
          </a:bodyPr>
          <a:lstStyle/>
          <a:p>
            <a:r>
              <a:rPr lang="it-IT" sz="1400"/>
              <a:t>«Senza </a:t>
            </a:r>
            <a:r>
              <a:rPr lang="it-IT" sz="1400" dirty="0"/>
              <a:t>aver visto la Cappella Sistina non è possibile formare un'idea apprezzabile di cosa un uomo solo sia in grado di ottenere.»</a:t>
            </a:r>
          </a:p>
          <a:p>
            <a:endParaRPr lang="it-IT" sz="1400" dirty="0"/>
          </a:p>
          <a:p>
            <a:r>
              <a:rPr lang="it-IT" sz="1400" dirty="0"/>
              <a:t>(Johann Wolfgang von Goethe)</a:t>
            </a:r>
          </a:p>
          <a:p>
            <a:r>
              <a:rPr lang="it-IT" sz="1400" dirty="0"/>
              <a:t>La Cappella Sistina (Latino: </a:t>
            </a:r>
            <a:r>
              <a:rPr lang="it-IT" sz="1400" dirty="0" err="1"/>
              <a:t>Sacellum</a:t>
            </a:r>
            <a:r>
              <a:rPr lang="it-IT" sz="1400" dirty="0"/>
              <a:t> </a:t>
            </a:r>
            <a:r>
              <a:rPr lang="it-IT" sz="1400" dirty="0" err="1"/>
              <a:t>Sixtinum</a:t>
            </a:r>
            <a:r>
              <a:rPr lang="it-IT" sz="1400" dirty="0"/>
              <a:t>), dedicata a Maria Assunta in Cielo, è la principale cappella del palazzo apostolico, nonché uno dei più famosi tesori culturali e artistici della Città del Vaticano, inserita nel percorso dei Musei Vaticani. Fu costruita tra il 1475 e il 1481 circa, all'epoca di papa Sisto IV della Rovere, da cui prese il nome.</a:t>
            </a:r>
          </a:p>
          <a:p>
            <a:endParaRPr lang="it-IT" sz="1400" dirty="0"/>
          </a:p>
          <a:p>
            <a:r>
              <a:rPr lang="it-IT" sz="1400" dirty="0"/>
              <a:t>È conosciuta in tutto il mondo sia per essere il luogo nel quale si tengono il conclave e altre cerimonie ufficiali del papa (in passato anche alcune incoronazioni papali), sia per essere decorata da opere d'arte tra più le più conosciute e celebrate della civiltà artistica occidentale, tra le quali spiccano i celeberrimi affreschi di Michelangelo, che ricoprono la volta (1508-1512 circa) e la parete di fondo (del Giudizio universale) sopra l'altare (1535-1541 circa).</a:t>
            </a:r>
          </a:p>
          <a:p>
            <a:endParaRPr lang="it-IT" sz="1400" dirty="0"/>
          </a:p>
          <a:p>
            <a:r>
              <a:rPr lang="it-IT" sz="1400" dirty="0"/>
              <a:t>È considerata forse la più completa e importante di quella «teologia visiva, che è stata chiamata </a:t>
            </a:r>
            <a:r>
              <a:rPr lang="it-IT" sz="1400" dirty="0" err="1"/>
              <a:t>Biblia</a:t>
            </a:r>
            <a:r>
              <a:rPr lang="it-IT" sz="1400" dirty="0"/>
              <a:t> </a:t>
            </a:r>
            <a:r>
              <a:rPr lang="it-IT" sz="1400" dirty="0" err="1"/>
              <a:t>pauperum</a:t>
            </a:r>
            <a:r>
              <a:rPr lang="it-IT" sz="1400" dirty="0"/>
              <a:t>». Le pareti sono decorate da una serie di affreschi di alcuni dei più grandi artisti italiani della seconda metà del Quattrocento (Sandro Botticelli, Pietro Perugino, Pinturicchio, Domenico Ghirlandaio, Luca Signorelli, Piero di Cosimo, Cosimo Rosselli e altri).</a:t>
            </a:r>
          </a:p>
          <a:p>
            <a:endParaRPr lang="it-IT" sz="1400" dirty="0"/>
          </a:p>
          <a:p>
            <a:r>
              <a:rPr lang="it-IT" sz="1400" dirty="0"/>
              <a:t>Esiste anche una "Cappella Sistina" nella basilica di Santa Maria Maggiore a Roma, edificata da Sisto V, e una nella cattedrale di Savona, fatta edificare da Sisto IV come mausoleo per i propri genitori.</a:t>
            </a:r>
          </a:p>
          <a:p>
            <a:r>
              <a:rPr lang="it-IT" sz="1400" dirty="0"/>
              <a:t> L'idea di far rifare la decorazione della </a:t>
            </a:r>
            <a:r>
              <a:rPr lang="it-IT" sz="1400" dirty="0">
                <a:hlinkClick r:id="rId4" tooltip="Volta della Cappella Sistina"/>
              </a:rPr>
              <a:t>volta</a:t>
            </a:r>
            <a:r>
              <a:rPr lang="it-IT" sz="1400" dirty="0"/>
              <a:t> a </a:t>
            </a:r>
            <a:r>
              <a:rPr lang="it-IT" sz="1400" dirty="0">
                <a:hlinkClick r:id="rId5" tooltip="Michelangelo Buonarroti"/>
              </a:rPr>
              <a:t>Michelangelo Buonarroti</a:t>
            </a:r>
            <a:r>
              <a:rPr lang="it-IT" sz="1400" dirty="0"/>
              <a:t> dovette venire a papa Giulio II nell'aprile del </a:t>
            </a:r>
            <a:r>
              <a:rPr lang="it-IT" sz="1400" dirty="0">
                <a:hlinkClick r:id="rId6" tooltip="1506"/>
              </a:rPr>
              <a:t>1506</a:t>
            </a:r>
            <a:r>
              <a:rPr lang="it-IT" sz="1400" dirty="0"/>
              <a:t>. Nel </a:t>
            </a:r>
            <a:r>
              <a:rPr lang="it-IT" sz="1400" dirty="0">
                <a:hlinkClick r:id="rId7" tooltip="1508"/>
              </a:rPr>
              <a:t>1508</a:t>
            </a:r>
            <a:r>
              <a:rPr lang="it-IT" sz="1400" dirty="0"/>
              <a:t>  l'artista tornò a Roma e sottoscrisse il contratto; il lavoro venne completato entro il 31 ottobre </a:t>
            </a:r>
            <a:r>
              <a:rPr lang="it-IT" sz="1400" dirty="0">
                <a:hlinkClick r:id="rId8" tooltip="1512"/>
              </a:rPr>
              <a:t>1512</a:t>
            </a:r>
            <a:r>
              <a:rPr lang="it-IT" sz="1400" dirty="0"/>
              <a:t>. La decorazione della volta incontrò numerose difficoltà, tutte brillantemente superate dall'artista e dai suoi collaboratori. Per essere in grado di raggiungere il soffitto, Michelangelo necessitava di una struttura di supporto; la prima idea fu del </a:t>
            </a:r>
            <a:r>
              <a:rPr lang="it-IT" sz="1400" dirty="0">
                <a:hlinkClick r:id="rId9" tooltip="Donato Bramante"/>
              </a:rPr>
              <a:t>Bramante</a:t>
            </a:r>
            <a:r>
              <a:rPr lang="it-IT" sz="1400" dirty="0"/>
              <a:t>, che volle costruire per lui una speciale impalcatura, sospesa in aria per mezzo di funi. Ma Michelangelo temeva che questa soluzione avrebbe lasciato dei buchi nel soffitto, una volta completato il lavoro, così costruì un'impalcatura da sé, una semplice piattaforma in legno su sostegni ricavati da fori nei muri posti nella parte alta vicino alle finestre. Questa impalcatura era organizzata in gradoni in modo da permettere un lavoro agevole in ogni parte della volta. Il primo strato di intonaco steso sulla volta cominciò ad ammuffire perché era troppo bagnato. Michelangelo dovette rimuoverlo e ricominciare da capo, ma provò una nuova miscela creata da uno dei suoi assistenti, </a:t>
            </a:r>
            <a:r>
              <a:rPr lang="it-IT" sz="1400" dirty="0">
                <a:hlinkClick r:id="rId10" tooltip="Jacopo Torni"/>
              </a:rPr>
              <a:t>Jacopo l'Indaco</a:t>
            </a:r>
            <a:r>
              <a:rPr lang="it-IT" sz="1400" dirty="0"/>
              <a:t>. Questa non solo resistette alla </a:t>
            </a:r>
            <a:r>
              <a:rPr lang="it-IT" sz="1400" dirty="0">
                <a:hlinkClick r:id="rId11" tooltip="Muffa"/>
              </a:rPr>
              <a:t>muffa</a:t>
            </a:r>
            <a:r>
              <a:rPr lang="it-IT" sz="1400" dirty="0"/>
              <a:t>, ma entrò anche nella tradizione costruttiva italiana.</a:t>
            </a:r>
          </a:p>
          <a:p>
            <a:r>
              <a:rPr lang="it-IT" sz="1400" dirty="0"/>
              <a:t>Inizialmente Michelangelo era stato incaricato di dipingere solo dodici figure, gli </a:t>
            </a:r>
            <a:r>
              <a:rPr lang="it-IT" sz="1400" i="1" dirty="0"/>
              <a:t>Apostoli</a:t>
            </a:r>
            <a:r>
              <a:rPr lang="it-IT" sz="1400" dirty="0"/>
              <a:t>, ma quando il lavoro fu finito ve ne erano presenti più di trecento. Dell'impresa restano numerosi disegni, che rappresentano un documento molto prezioso.</a:t>
            </a:r>
          </a:p>
          <a:p>
            <a:r>
              <a:rPr lang="it-IT" dirty="0"/>
              <a:t>.</a:t>
            </a:r>
            <a:endParaRPr lang="it-IT" sz="1600" dirty="0"/>
          </a:p>
        </p:txBody>
      </p:sp>
      <p:pic>
        <p:nvPicPr>
          <p:cNvPr id="3" name="Audio registrato">
            <a:hlinkClick r:id="" action="ppaction://media"/>
            <a:extLst>
              <a:ext uri="{FF2B5EF4-FFF2-40B4-BE49-F238E27FC236}">
                <a16:creationId xmlns:a16="http://schemas.microsoft.com/office/drawing/2014/main" id="{6C0D1249-0851-4730-9F29-B3AF545814F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039061" y="292230"/>
            <a:ext cx="609600" cy="609600"/>
          </a:xfrm>
          <a:prstGeom prst="rect">
            <a:avLst/>
          </a:prstGeom>
        </p:spPr>
      </p:pic>
    </p:spTree>
    <p:extLst>
      <p:ext uri="{BB962C8B-B14F-4D97-AF65-F5344CB8AC3E}">
        <p14:creationId xmlns:p14="http://schemas.microsoft.com/office/powerpoint/2010/main" val="142228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1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B8F5A21E-72C3-4F23-951F-8D216284F01A}"/>
              </a:ext>
            </a:extLst>
          </p:cNvPr>
          <p:cNvPicPr>
            <a:picLocks noChangeAspect="1"/>
          </p:cNvPicPr>
          <p:nvPr/>
        </p:nvPicPr>
        <p:blipFill rotWithShape="1">
          <a:blip r:embed="rId4"/>
          <a:srcRect l="27035" r="7319"/>
          <a:stretch/>
        </p:blipFill>
        <p:spPr>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4" name="Segnaposto contenuto 3">
            <a:extLst>
              <a:ext uri="{FF2B5EF4-FFF2-40B4-BE49-F238E27FC236}">
                <a16:creationId xmlns:a16="http://schemas.microsoft.com/office/drawing/2014/main" id="{BCB6EF4C-D09F-4966-82E1-346A8ABCFC4D}"/>
              </a:ext>
            </a:extLst>
          </p:cNvPr>
          <p:cNvPicPr>
            <a:picLocks noChangeAspect="1"/>
          </p:cNvPicPr>
          <p:nvPr/>
        </p:nvPicPr>
        <p:blipFill rotWithShape="1">
          <a:blip r:embed="rId5"/>
          <a:srcRect t="7824" r="-2" b="-2"/>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14" name="Freeform: Shape 13">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27FFF8F5-9CF5-4CE1-8E56-AD49536ABF8B}"/>
              </a:ext>
            </a:extLst>
          </p:cNvPr>
          <p:cNvSpPr>
            <a:spLocks noGrp="1"/>
          </p:cNvSpPr>
          <p:nvPr>
            <p:ph type="title"/>
          </p:nvPr>
        </p:nvSpPr>
        <p:spPr>
          <a:xfrm>
            <a:off x="448056" y="681038"/>
            <a:ext cx="2804504" cy="1325563"/>
          </a:xfrm>
        </p:spPr>
        <p:txBody>
          <a:bodyPr anchor="ctr">
            <a:normAutofit/>
          </a:bodyPr>
          <a:lstStyle/>
          <a:p>
            <a:r>
              <a:rPr lang="it-IT" sz="2800" dirty="0"/>
              <a:t>Il Conclave</a:t>
            </a:r>
          </a:p>
        </p:txBody>
      </p:sp>
      <p:sp>
        <p:nvSpPr>
          <p:cNvPr id="18" name="Rectangle 17">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0626337F-A33C-4470-A5D4-D8DEA43ABCA3}"/>
              </a:ext>
            </a:extLst>
          </p:cNvPr>
          <p:cNvSpPr>
            <a:spLocks noGrp="1"/>
          </p:cNvSpPr>
          <p:nvPr>
            <p:ph idx="1"/>
          </p:nvPr>
        </p:nvSpPr>
        <p:spPr>
          <a:xfrm>
            <a:off x="448056" y="2258171"/>
            <a:ext cx="2804504" cy="3918792"/>
          </a:xfrm>
        </p:spPr>
        <p:txBody>
          <a:bodyPr>
            <a:normAutofit/>
          </a:bodyPr>
          <a:lstStyle/>
          <a:p>
            <a:r>
              <a:rPr lang="it-IT" sz="1800" dirty="0"/>
              <a:t>Il significato di conclave è duplice: con questo termine, infatti, si indica sia la riunione con la quale si elegge un pontefice, sia la sala fisica in cui i cardinali si riuniscono per procedere all'elezione stessa. La parola Conclave deriva dal latino "</a:t>
            </a:r>
            <a:r>
              <a:rPr lang="it-IT" sz="1800" dirty="0" err="1"/>
              <a:t>cum</a:t>
            </a:r>
            <a:r>
              <a:rPr lang="it-IT" sz="1800" dirty="0"/>
              <a:t> clave", ovvero “(chiuso) con la chiave”.</a:t>
            </a:r>
            <a:endParaRPr lang="en-US" sz="1800" dirty="0"/>
          </a:p>
        </p:txBody>
      </p:sp>
      <p:pic>
        <p:nvPicPr>
          <p:cNvPr id="3" name="Audio registrato">
            <a:hlinkClick r:id="" action="ppaction://media"/>
            <a:extLst>
              <a:ext uri="{FF2B5EF4-FFF2-40B4-BE49-F238E27FC236}">
                <a16:creationId xmlns:a16="http://schemas.microsoft.com/office/drawing/2014/main" id="{064E9642-8B11-4C1F-A3F1-6E670CEAC0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285732" y="226296"/>
            <a:ext cx="609600" cy="609600"/>
          </a:xfrm>
          <a:prstGeom prst="rect">
            <a:avLst/>
          </a:prstGeom>
        </p:spPr>
      </p:pic>
    </p:spTree>
    <p:extLst>
      <p:ext uri="{BB962C8B-B14F-4D97-AF65-F5344CB8AC3E}">
        <p14:creationId xmlns:p14="http://schemas.microsoft.com/office/powerpoint/2010/main" val="63218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D2082A93-9D58-4154-8A2A-DAEA18B80833}"/>
              </a:ext>
            </a:extLst>
          </p:cNvPr>
          <p:cNvSpPr>
            <a:spLocks noGrp="1"/>
          </p:cNvSpPr>
          <p:nvPr>
            <p:ph type="title"/>
          </p:nvPr>
        </p:nvSpPr>
        <p:spPr>
          <a:xfrm>
            <a:off x="5021821" y="3812954"/>
            <a:ext cx="6465287" cy="1516014"/>
          </a:xfrm>
        </p:spPr>
        <p:txBody>
          <a:bodyPr vert="horz" lIns="91440" tIns="45720" rIns="91440" bIns="45720" rtlCol="0" anchor="b">
            <a:normAutofit fontScale="90000"/>
          </a:bodyPr>
          <a:lstStyle/>
          <a:p>
            <a:r>
              <a:rPr lang="en-US" sz="4800" kern="1200" dirty="0" err="1">
                <a:solidFill>
                  <a:srgbClr val="FFFFFF"/>
                </a:solidFill>
                <a:latin typeface="+mj-lt"/>
                <a:ea typeface="+mj-ea"/>
                <a:cs typeface="+mj-cs"/>
              </a:rPr>
              <a:t>Particolare</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della</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volta</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dipinta</a:t>
            </a:r>
            <a:r>
              <a:rPr lang="en-US" sz="4800" kern="1200" dirty="0">
                <a:solidFill>
                  <a:srgbClr val="FFFFFF"/>
                </a:solidFill>
                <a:latin typeface="+mj-lt"/>
                <a:ea typeface="+mj-ea"/>
                <a:cs typeface="+mj-cs"/>
              </a:rPr>
              <a:t> da Michelangelo con la </a:t>
            </a:r>
            <a:r>
              <a:rPr lang="en-US" sz="4800" kern="1200" dirty="0" err="1">
                <a:solidFill>
                  <a:srgbClr val="FFFFFF"/>
                </a:solidFill>
                <a:latin typeface="+mj-lt"/>
                <a:ea typeface="+mj-ea"/>
                <a:cs typeface="+mj-cs"/>
              </a:rPr>
              <a:t>creazione</a:t>
            </a:r>
            <a:r>
              <a:rPr lang="en-US" sz="4800" kern="1200" dirty="0">
                <a:solidFill>
                  <a:srgbClr val="FFFFFF"/>
                </a:solidFill>
                <a:latin typeface="+mj-lt"/>
                <a:ea typeface="+mj-ea"/>
                <a:cs typeface="+mj-cs"/>
              </a:rPr>
              <a:t> </a:t>
            </a:r>
            <a:r>
              <a:rPr lang="en-US" sz="4800" kern="1200" dirty="0" err="1">
                <a:solidFill>
                  <a:srgbClr val="FFFFFF"/>
                </a:solidFill>
                <a:latin typeface="+mj-lt"/>
                <a:ea typeface="+mj-ea"/>
                <a:cs typeface="+mj-cs"/>
              </a:rPr>
              <a:t>dell’uomo</a:t>
            </a:r>
            <a:endParaRPr lang="en-US" sz="4800" kern="1200" dirty="0">
              <a:solidFill>
                <a:srgbClr val="FFFFFF"/>
              </a:solidFill>
              <a:latin typeface="+mj-lt"/>
              <a:ea typeface="+mj-ea"/>
              <a:cs typeface="+mj-cs"/>
            </a:endParaRPr>
          </a:p>
        </p:txBody>
      </p:sp>
      <p:pic>
        <p:nvPicPr>
          <p:cNvPr id="5" name="Immagine 4">
            <a:extLst>
              <a:ext uri="{FF2B5EF4-FFF2-40B4-BE49-F238E27FC236}">
                <a16:creationId xmlns:a16="http://schemas.microsoft.com/office/drawing/2014/main" id="{D891D6E7-18D4-438C-BEC9-60684DEDE7A2}"/>
              </a:ext>
            </a:extLst>
          </p:cNvPr>
          <p:cNvPicPr>
            <a:picLocks noChangeAspect="1"/>
          </p:cNvPicPr>
          <p:nvPr/>
        </p:nvPicPr>
        <p:blipFill rotWithShape="1">
          <a:blip r:embed="rId4"/>
          <a:srcRect l="3519" r="5403" b="-2"/>
          <a:stretch/>
        </p:blipFill>
        <p:spPr>
          <a:xfrm>
            <a:off x="317635" y="299363"/>
            <a:ext cx="4160452" cy="3049204"/>
          </a:xfrm>
          <a:prstGeom prst="rect">
            <a:avLst/>
          </a:prstGeom>
        </p:spPr>
      </p:pic>
      <p:pic>
        <p:nvPicPr>
          <p:cNvPr id="6" name="Immagine 5">
            <a:extLst>
              <a:ext uri="{FF2B5EF4-FFF2-40B4-BE49-F238E27FC236}">
                <a16:creationId xmlns:a16="http://schemas.microsoft.com/office/drawing/2014/main" id="{A2D12421-1378-459A-A32B-0527AFB441A7}"/>
              </a:ext>
            </a:extLst>
          </p:cNvPr>
          <p:cNvPicPr>
            <a:picLocks noChangeAspect="1"/>
          </p:cNvPicPr>
          <p:nvPr/>
        </p:nvPicPr>
        <p:blipFill rotWithShape="1">
          <a:blip r:embed="rId5"/>
          <a:srcRect t="28385" r="2" b="9172"/>
          <a:stretch/>
        </p:blipFill>
        <p:spPr>
          <a:xfrm>
            <a:off x="4654296" y="299363"/>
            <a:ext cx="7217085" cy="3008188"/>
          </a:xfrm>
          <a:prstGeom prst="rect">
            <a:avLst/>
          </a:prstGeom>
        </p:spPr>
      </p:pic>
      <p:cxnSp>
        <p:nvCxnSpPr>
          <p:cNvPr id="13" name="Straight Connector 12">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Segnaposto contenuto 3">
            <a:extLst>
              <a:ext uri="{FF2B5EF4-FFF2-40B4-BE49-F238E27FC236}">
                <a16:creationId xmlns:a16="http://schemas.microsoft.com/office/drawing/2014/main" id="{A8A31470-2FD6-4DC1-BBDA-9D032FC4E93C}"/>
              </a:ext>
            </a:extLst>
          </p:cNvPr>
          <p:cNvPicPr>
            <a:picLocks noGrp="1" noChangeAspect="1"/>
          </p:cNvPicPr>
          <p:nvPr>
            <p:ph idx="1"/>
          </p:nvPr>
        </p:nvPicPr>
        <p:blipFill rotWithShape="1">
          <a:blip r:embed="rId6"/>
          <a:srcRect l="10442" r="902" b="1"/>
          <a:stretch/>
        </p:blipFill>
        <p:spPr>
          <a:xfrm>
            <a:off x="317635" y="3509433"/>
            <a:ext cx="4160452" cy="3026833"/>
          </a:xfrm>
          <a:prstGeom prst="rect">
            <a:avLst/>
          </a:prstGeom>
        </p:spPr>
      </p:pic>
      <p:pic>
        <p:nvPicPr>
          <p:cNvPr id="3" name="Audio registrato">
            <a:hlinkClick r:id="" action="ppaction://media"/>
            <a:extLst>
              <a:ext uri="{FF2B5EF4-FFF2-40B4-BE49-F238E27FC236}">
                <a16:creationId xmlns:a16="http://schemas.microsoft.com/office/drawing/2014/main" id="{7351539F-8C54-45FB-A168-5E745C5DA18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337" y="5625827"/>
            <a:ext cx="609600" cy="609600"/>
          </a:xfrm>
          <a:prstGeom prst="rect">
            <a:avLst/>
          </a:prstGeom>
        </p:spPr>
      </p:pic>
    </p:spTree>
    <p:extLst>
      <p:ext uri="{BB962C8B-B14F-4D97-AF65-F5344CB8AC3E}">
        <p14:creationId xmlns:p14="http://schemas.microsoft.com/office/powerpoint/2010/main" val="267670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47000">
              <a:schemeClr val="bg1">
                <a:lumMod val="8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5E797AE-8D64-45DE-8503-E6F23A1E778B}"/>
              </a:ext>
            </a:extLst>
          </p:cNvPr>
          <p:cNvPicPr>
            <a:picLocks noChangeAspect="1"/>
          </p:cNvPicPr>
          <p:nvPr/>
        </p:nvPicPr>
        <p:blipFill>
          <a:blip r:embed="rId4"/>
          <a:stretch>
            <a:fillRect/>
          </a:stretch>
        </p:blipFill>
        <p:spPr>
          <a:xfrm>
            <a:off x="0" y="0"/>
            <a:ext cx="6072237" cy="6551629"/>
          </a:xfrm>
          <a:prstGeom prst="rect">
            <a:avLst/>
          </a:prstGeom>
        </p:spPr>
      </p:pic>
      <p:sp>
        <p:nvSpPr>
          <p:cNvPr id="3" name="CasellaDiTesto 2">
            <a:extLst>
              <a:ext uri="{FF2B5EF4-FFF2-40B4-BE49-F238E27FC236}">
                <a16:creationId xmlns:a16="http://schemas.microsoft.com/office/drawing/2014/main" id="{F42C5B38-035C-478C-87DE-C3FC322DA72F}"/>
              </a:ext>
            </a:extLst>
          </p:cNvPr>
          <p:cNvSpPr txBox="1"/>
          <p:nvPr/>
        </p:nvSpPr>
        <p:spPr>
          <a:xfrm>
            <a:off x="6137538" y="2336946"/>
            <a:ext cx="5937510" cy="369332"/>
          </a:xfrm>
          <a:prstGeom prst="rect">
            <a:avLst/>
          </a:prstGeom>
          <a:noFill/>
        </p:spPr>
        <p:txBody>
          <a:bodyPr wrap="square" rtlCol="0">
            <a:spAutoFit/>
          </a:bodyPr>
          <a:lstStyle/>
          <a:p>
            <a:r>
              <a:rPr lang="it-IT" dirty="0"/>
              <a:t>http://www.vatican.va/various/cappelle/sistina_vr/index.html</a:t>
            </a:r>
          </a:p>
        </p:txBody>
      </p:sp>
      <p:sp>
        <p:nvSpPr>
          <p:cNvPr id="4" name="CasellaDiTesto 3">
            <a:extLst>
              <a:ext uri="{FF2B5EF4-FFF2-40B4-BE49-F238E27FC236}">
                <a16:creationId xmlns:a16="http://schemas.microsoft.com/office/drawing/2014/main" id="{1956BAAF-A34A-4C26-AA57-D8570E8E07B6}"/>
              </a:ext>
            </a:extLst>
          </p:cNvPr>
          <p:cNvSpPr txBox="1"/>
          <p:nvPr/>
        </p:nvSpPr>
        <p:spPr>
          <a:xfrm>
            <a:off x="6372520" y="989814"/>
            <a:ext cx="5467546" cy="923330"/>
          </a:xfrm>
          <a:prstGeom prst="rect">
            <a:avLst/>
          </a:prstGeom>
          <a:noFill/>
        </p:spPr>
        <p:txBody>
          <a:bodyPr wrap="square" rtlCol="0">
            <a:spAutoFit/>
          </a:bodyPr>
          <a:lstStyle/>
          <a:p>
            <a:r>
              <a:rPr lang="it-IT" dirty="0"/>
              <a:t>Se volete visitare virtualmente la Cappella Sistina in 3 D copiate il link qua sotto e preparatevi a restare a bocca aperta.</a:t>
            </a:r>
          </a:p>
        </p:txBody>
      </p:sp>
      <p:sp>
        <p:nvSpPr>
          <p:cNvPr id="5" name="CasellaDiTesto 4">
            <a:extLst>
              <a:ext uri="{FF2B5EF4-FFF2-40B4-BE49-F238E27FC236}">
                <a16:creationId xmlns:a16="http://schemas.microsoft.com/office/drawing/2014/main" id="{E28EACB9-20B1-4A21-86EB-90BE6B17906B}"/>
              </a:ext>
            </a:extLst>
          </p:cNvPr>
          <p:cNvSpPr txBox="1"/>
          <p:nvPr/>
        </p:nvSpPr>
        <p:spPr>
          <a:xfrm>
            <a:off x="6212264" y="2941163"/>
            <a:ext cx="5797484" cy="2862322"/>
          </a:xfrm>
          <a:prstGeom prst="rect">
            <a:avLst/>
          </a:prstGeom>
          <a:noFill/>
        </p:spPr>
        <p:txBody>
          <a:bodyPr wrap="square" rtlCol="0">
            <a:spAutoFit/>
          </a:bodyPr>
          <a:lstStyle/>
          <a:p>
            <a:r>
              <a:rPr lang="it-IT" dirty="0"/>
              <a:t>UN PO’ DI INFORMAZIONI…</a:t>
            </a:r>
          </a:p>
          <a:p>
            <a:endParaRPr lang="it-IT" dirty="0"/>
          </a:p>
          <a:p>
            <a:r>
              <a:rPr lang="it-IT" dirty="0"/>
              <a:t> La Cappella Sistina è una delle meraviglie del Rinascimento e uno dei tesori più importanti del Vaticano, di Roma e del mondo. È nota tanto per la sua decorazione, quanto per essere il luogo in cui si scelgono i Papi. Nel 1508, Papa Giulio II commissionò a Michelangelo la decorazione della Cappella Sistina, ottenendo un risultato con una creazione monumentale che ha spezzato gli stampi e gli schemi dell'arte rinascimentale.</a:t>
            </a:r>
          </a:p>
        </p:txBody>
      </p:sp>
      <p:pic>
        <p:nvPicPr>
          <p:cNvPr id="6" name="Audio registrato">
            <a:hlinkClick r:id="" action="ppaction://media"/>
            <a:extLst>
              <a:ext uri="{FF2B5EF4-FFF2-40B4-BE49-F238E27FC236}">
                <a16:creationId xmlns:a16="http://schemas.microsoft.com/office/drawing/2014/main" id="{F9C4EEC7-56A5-4172-B3E3-3F07A463A2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01092" y="115512"/>
            <a:ext cx="609600" cy="609600"/>
          </a:xfrm>
          <a:prstGeom prst="rect">
            <a:avLst/>
          </a:prstGeom>
        </p:spPr>
      </p:pic>
    </p:spTree>
    <p:extLst>
      <p:ext uri="{BB962C8B-B14F-4D97-AF65-F5344CB8AC3E}">
        <p14:creationId xmlns:p14="http://schemas.microsoft.com/office/powerpoint/2010/main" val="231238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37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861</Words>
  <Application>Microsoft Office PowerPoint</Application>
  <PresentationFormat>Widescreen</PresentationFormat>
  <Paragraphs>37</Paragraphs>
  <Slides>7</Slides>
  <Notes>0</Notes>
  <HiddenSlides>0</HiddenSlides>
  <MMClips>6</MMClips>
  <ScaleCrop>false</ScaleCrop>
  <HeadingPairs>
    <vt:vector size="6" baseType="variant">
      <vt:variant>
        <vt:lpstr>Caratteri utilizzati</vt:lpstr>
      </vt:variant>
      <vt:variant>
        <vt:i4>3</vt:i4>
      </vt:variant>
      <vt:variant>
        <vt:lpstr>Tema</vt:lpstr>
      </vt:variant>
      <vt:variant>
        <vt:i4>2</vt:i4>
      </vt:variant>
      <vt:variant>
        <vt:lpstr>Titoli diapositive</vt:lpstr>
      </vt:variant>
      <vt:variant>
        <vt:i4>7</vt:i4>
      </vt:variant>
    </vt:vector>
  </HeadingPairs>
  <TitlesOfParts>
    <vt:vector size="12" baseType="lpstr">
      <vt:lpstr>Arial</vt:lpstr>
      <vt:lpstr>Calibri</vt:lpstr>
      <vt:lpstr>Calibri Light</vt:lpstr>
      <vt:lpstr>Tema di Office</vt:lpstr>
      <vt:lpstr>Tema di Office</vt:lpstr>
      <vt:lpstr>«I Beni culturali»  Attività interdisciplinare di arte- geografia-ed. civica  Classe IV F- Plesso Fra’ Siciliano </vt:lpstr>
      <vt:lpstr>Presentazione standard di PowerPoint</vt:lpstr>
      <vt:lpstr>Leggiamo una scheda che ci riassume alcune informazioni riguardanti la Cappella Sistina e poi un poco della sua storia</vt:lpstr>
      <vt:lpstr>Presentazione standard di PowerPoint</vt:lpstr>
      <vt:lpstr>Il Conclave</vt:lpstr>
      <vt:lpstr>Particolare della volta dipinta da Michelangelo con la creazione dell’uomo</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 Romano</dc:creator>
  <cp:lastModifiedBy>Vincenzo Romano</cp:lastModifiedBy>
  <cp:revision>12</cp:revision>
  <dcterms:created xsi:type="dcterms:W3CDTF">2020-11-28T15:47:44Z</dcterms:created>
  <dcterms:modified xsi:type="dcterms:W3CDTF">2020-11-30T11:04:17Z</dcterms:modified>
</cp:coreProperties>
</file>