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9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70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77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1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46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00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49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6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8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8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4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96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0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8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D48A90-05DF-4FC2-BC2E-78AE0EABAEBC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D4B130-5E4D-40B5-B4FC-1860FA7FA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14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UHdAroZ4byM?feature=oembed" TargetMode="External"/><Relationship Id="rId1" Type="http://schemas.openxmlformats.org/officeDocument/2006/relationships/video" Target="https://www.youtube.com/embed/CkcS2UwF7fo?feature=oembed" TargetMode="Externa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670924-4BED-462A-B65C-80D09883372B}"/>
              </a:ext>
            </a:extLst>
          </p:cNvPr>
          <p:cNvSpPr txBox="1"/>
          <p:nvPr/>
        </p:nvSpPr>
        <p:spPr>
          <a:xfrm>
            <a:off x="1411550" y="639192"/>
            <a:ext cx="10573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Geometria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LE LINEE – DUE RETTE SUL PIANO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                                                             Classe 4 A plesso Rodari Rodari</a:t>
            </a:r>
          </a:p>
          <a:p>
            <a:r>
              <a:rPr lang="it-IT" sz="2800" dirty="0">
                <a:solidFill>
                  <a:schemeClr val="bg1"/>
                </a:solidFill>
              </a:rPr>
              <a:t>                                                                    doc. Vitale Raffaella</a:t>
            </a:r>
          </a:p>
        </p:txBody>
      </p:sp>
      <p:pic>
        <p:nvPicPr>
          <p:cNvPr id="1026" name="Picture 2" descr="Prof. Laube">
            <a:extLst>
              <a:ext uri="{FF2B5EF4-FFF2-40B4-BE49-F238E27FC236}">
                <a16:creationId xmlns:a16="http://schemas.microsoft.com/office/drawing/2014/main" id="{FA53EE99-999A-4DBD-8B57-0D5AD16B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58" y="3066033"/>
            <a:ext cx="4876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metria classe 3a: i poligoni - MaestraMarta">
            <a:extLst>
              <a:ext uri="{FF2B5EF4-FFF2-40B4-BE49-F238E27FC236}">
                <a16:creationId xmlns:a16="http://schemas.microsoft.com/office/drawing/2014/main" id="{3A578570-4DAA-473F-86FE-B10004F3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76" y="988982"/>
            <a:ext cx="4044229" cy="24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5F2580B-9FEC-4E4F-AB75-824C736D0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7" y="7121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89CFB5-3324-4AB3-9118-54991ED68E67}"/>
              </a:ext>
            </a:extLst>
          </p:cNvPr>
          <p:cNvSpPr txBox="1"/>
          <p:nvPr/>
        </p:nvSpPr>
        <p:spPr>
          <a:xfrm>
            <a:off x="134645" y="159797"/>
            <a:ext cx="67544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Che cosa è la geometria?                                                                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La GEOMETRIA è quella parte della matematica che studia le proprietà e le misure delle figure geometriche</a:t>
            </a:r>
            <a:r>
              <a:rPr lang="it-IT" sz="2000" dirty="0">
                <a:solidFill>
                  <a:schemeClr val="bg1"/>
                </a:solidFill>
              </a:rPr>
              <a:t>. E’ una parola che deriva dal greco: </a:t>
            </a:r>
            <a:r>
              <a:rPr lang="it-IT" sz="2000" dirty="0" err="1">
                <a:solidFill>
                  <a:schemeClr val="bg1"/>
                </a:solidFill>
              </a:rPr>
              <a:t>ghé</a:t>
            </a:r>
            <a:r>
              <a:rPr lang="it-IT" sz="2000" dirty="0">
                <a:solidFill>
                  <a:schemeClr val="bg1"/>
                </a:solidFill>
              </a:rPr>
              <a:t> – terra e </a:t>
            </a:r>
            <a:r>
              <a:rPr lang="it-IT" sz="2000" dirty="0" err="1">
                <a:solidFill>
                  <a:schemeClr val="bg1"/>
                </a:solidFill>
              </a:rPr>
              <a:t>metron</a:t>
            </a:r>
            <a:r>
              <a:rPr lang="it-IT" sz="2000" dirty="0">
                <a:solidFill>
                  <a:schemeClr val="bg1"/>
                </a:solidFill>
              </a:rPr>
              <a:t> – misurazione.</a:t>
            </a:r>
          </a:p>
          <a:p>
            <a:r>
              <a:rPr lang="it-IT" sz="2000" dirty="0">
                <a:solidFill>
                  <a:schemeClr val="bg1"/>
                </a:solidFill>
              </a:rPr>
              <a:t>Che cosa è una figura geometrica?</a:t>
            </a:r>
          </a:p>
          <a:p>
            <a:r>
              <a:rPr lang="it-IT" sz="2000" dirty="0">
                <a:solidFill>
                  <a:srgbClr val="FF0000"/>
                </a:solidFill>
              </a:rPr>
              <a:t>Una figura geometrica è una parte di spazio costituita da un insieme di punti. </a:t>
            </a:r>
            <a:r>
              <a:rPr lang="it-IT" sz="2000" dirty="0">
                <a:solidFill>
                  <a:schemeClr val="bg1"/>
                </a:solidFill>
              </a:rPr>
              <a:t>Le figure geometriche hanno forme diverse e possono essere di due tipi: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figure piane e figure solide</a:t>
            </a:r>
            <a:r>
              <a:rPr lang="it-IT" sz="2000" dirty="0"/>
              <a:t>.</a:t>
            </a:r>
          </a:p>
          <a:p>
            <a:r>
              <a:rPr lang="it-IT" sz="2000" dirty="0">
                <a:solidFill>
                  <a:schemeClr val="bg1"/>
                </a:solidFill>
              </a:rPr>
              <a:t>Le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figure solide </a:t>
            </a:r>
            <a:r>
              <a:rPr lang="it-IT" sz="2000" dirty="0">
                <a:solidFill>
                  <a:schemeClr val="bg1"/>
                </a:solidFill>
              </a:rPr>
              <a:t>hanno tre dimensioni: </a:t>
            </a:r>
            <a:r>
              <a:rPr lang="it-IT" sz="2000" dirty="0">
                <a:solidFill>
                  <a:srgbClr val="FF0000"/>
                </a:solidFill>
              </a:rPr>
              <a:t>lunghezza, larghezza e altezza. </a:t>
            </a:r>
            <a:r>
              <a:rPr lang="it-IT" sz="2000" dirty="0">
                <a:solidFill>
                  <a:schemeClr val="bg1"/>
                </a:solidFill>
              </a:rPr>
              <a:t>Tra i solidi si possono distinguere quelli che rotolano e quelli che non rotolano. Quelli che rotolano si chiamano solidi rotondi o curvi; quelli che non rotolano si chiamano </a:t>
            </a:r>
            <a:r>
              <a:rPr lang="it-IT" sz="2000" dirty="0">
                <a:solidFill>
                  <a:srgbClr val="FF0000"/>
                </a:solidFill>
              </a:rPr>
              <a:t>poliedri </a:t>
            </a:r>
            <a:r>
              <a:rPr lang="it-IT" sz="2000" dirty="0">
                <a:solidFill>
                  <a:schemeClr val="bg1"/>
                </a:solidFill>
              </a:rPr>
              <a:t>e si riconoscono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facce, spigoli e vertici.</a:t>
            </a: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36B584-A7E1-45C0-A2B8-69013BD59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83" y="159797"/>
            <a:ext cx="4004813" cy="6754386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14D53D1-3849-4E87-B669-7B85165AC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7451" y="54843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41A32D-F5BA-40FF-8CBC-7D1EA8BC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67"/>
            <a:ext cx="10515600" cy="4351338"/>
          </a:xfrm>
        </p:spPr>
        <p:txBody>
          <a:bodyPr/>
          <a:lstStyle/>
          <a:p>
            <a:r>
              <a:rPr lang="it-IT" sz="2800" dirty="0"/>
              <a:t>Le </a:t>
            </a:r>
            <a:r>
              <a:rPr lang="it-IT" sz="2800" dirty="0">
                <a:solidFill>
                  <a:srgbClr val="FF0000"/>
                </a:solidFill>
              </a:rPr>
              <a:t>figure piane</a:t>
            </a:r>
            <a:r>
              <a:rPr lang="it-IT" sz="2800" dirty="0"/>
              <a:t>, invece, hanno due dimensioni: </a:t>
            </a:r>
            <a:r>
              <a:rPr lang="it-IT" sz="2800" dirty="0">
                <a:solidFill>
                  <a:srgbClr val="FF0000"/>
                </a:solidFill>
              </a:rPr>
              <a:t>larghezza e lunghezza. </a:t>
            </a:r>
            <a:r>
              <a:rPr lang="it-IT" sz="2800" dirty="0"/>
              <a:t>Le figure piane si ottengono dal contorno  di un solido.</a:t>
            </a:r>
          </a:p>
          <a:p>
            <a:r>
              <a:rPr lang="it-IT" sz="2800" dirty="0"/>
              <a:t>Le figure piane sono delimitate da </a:t>
            </a:r>
            <a:r>
              <a:rPr lang="it-IT" sz="2800" dirty="0">
                <a:solidFill>
                  <a:srgbClr val="FF0000"/>
                </a:solidFill>
              </a:rPr>
              <a:t>un confine </a:t>
            </a:r>
            <a:r>
              <a:rPr lang="it-IT" sz="2800" dirty="0"/>
              <a:t>che crea </a:t>
            </a:r>
            <a:r>
              <a:rPr lang="it-IT" sz="2800" dirty="0">
                <a:solidFill>
                  <a:srgbClr val="FF0000"/>
                </a:solidFill>
              </a:rPr>
              <a:t>una regione interna e una regione esterna. </a:t>
            </a:r>
            <a:r>
              <a:rPr lang="it-IT" sz="2800" dirty="0"/>
              <a:t>Il confine è una linea chiusa in cui il punto di inizio e quello di fine coincidono. </a:t>
            </a:r>
          </a:p>
          <a:p>
            <a:endParaRPr lang="it-IT" sz="2800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279063-BDB4-49EF-A2C3-22B9A1B03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7" y="3131415"/>
            <a:ext cx="7663463" cy="343806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5E31CD8-2C6E-4C80-899A-DF22011C8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139" y="3912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4EEEE2-DA34-4FF1-9091-BFEE021D2D3C}"/>
              </a:ext>
            </a:extLst>
          </p:cNvPr>
          <p:cNvSpPr txBox="1"/>
          <p:nvPr/>
        </p:nvSpPr>
        <p:spPr>
          <a:xfrm>
            <a:off x="381740" y="399495"/>
            <a:ext cx="11398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PUNTO E LE LINEE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</a:t>
            </a:r>
            <a:r>
              <a:rPr lang="it-IT" dirty="0">
                <a:solidFill>
                  <a:srgbClr val="FF0000"/>
                </a:solidFill>
              </a:rPr>
              <a:t>punto </a:t>
            </a:r>
            <a:r>
              <a:rPr lang="it-IT" dirty="0">
                <a:solidFill>
                  <a:schemeClr val="bg1"/>
                </a:solidFill>
              </a:rPr>
              <a:t>è la cosa più importante della geometria, non ha dimensioni né lunghezza, né larghezza.  I punti sono in quantità infinita e vengono indicati con una lettera maiuscola A – B – C……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La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linea</a:t>
            </a:r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è formata da un insieme di punti, può seguire qualsiasi percorso e creare qualsiasi curva. Una linea si può classificare in </a:t>
            </a:r>
            <a:r>
              <a:rPr lang="it-IT" dirty="0">
                <a:solidFill>
                  <a:srgbClr val="FF0000"/>
                </a:solidFill>
              </a:rPr>
              <a:t>chiusa, aperta, retta, spezzata, mista, curva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La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linea retta </a:t>
            </a:r>
            <a:r>
              <a:rPr lang="it-IT" dirty="0">
                <a:solidFill>
                  <a:schemeClr val="bg1"/>
                </a:solidFill>
              </a:rPr>
              <a:t>è una linea formata da un insieme infiniti di punti disposti lungo la stessa direzione; non ha né inizio né fine, viene indicata con una lettera minuscola; per indicare che è illimitata ai due estremi si inseriscono dei trattini.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r>
              <a:rPr lang="it-IT" dirty="0"/>
              <a:t>  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3BE993-ED11-4992-B2A3-0CD38378B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79" y="1262697"/>
            <a:ext cx="2210849" cy="20541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FE135D-A33F-4983-A738-03FB57B3D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69" y="4112025"/>
            <a:ext cx="3515868" cy="800100"/>
          </a:xfrm>
          <a:prstGeom prst="rect">
            <a:avLst/>
          </a:prstGeom>
        </p:spPr>
      </p:pic>
      <p:pic>
        <p:nvPicPr>
          <p:cNvPr id="2050" name="Picture 2" descr="Cos'è una retta?">
            <a:extLst>
              <a:ext uri="{FF2B5EF4-FFF2-40B4-BE49-F238E27FC236}">
                <a16:creationId xmlns:a16="http://schemas.microsoft.com/office/drawing/2014/main" id="{1CDBE808-EEE7-49D8-ABB0-C207E84C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79" y="5707331"/>
            <a:ext cx="3602115" cy="11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6DA9FCC-94D6-4EE9-9FF1-230C43687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70587" y="15703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0E5E56-1854-4AA9-9964-E23EB3E3C129}"/>
              </a:ext>
            </a:extLst>
          </p:cNvPr>
          <p:cNvSpPr txBox="1"/>
          <p:nvPr/>
        </p:nvSpPr>
        <p:spPr>
          <a:xfrm>
            <a:off x="612559" y="230819"/>
            <a:ext cx="107774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La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semiretta</a:t>
            </a:r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è ciascuno delle due parti in cui un punto divide una retta; il punto è detto </a:t>
            </a:r>
            <a:r>
              <a:rPr lang="it-IT" dirty="0">
                <a:solidFill>
                  <a:srgbClr val="FF0000"/>
                </a:solidFill>
              </a:rPr>
              <a:t>origine della semiretta; </a:t>
            </a:r>
            <a:r>
              <a:rPr lang="it-IT" dirty="0">
                <a:solidFill>
                  <a:schemeClr val="bg1"/>
                </a:solidFill>
              </a:rPr>
              <a:t>si indica con una lettera maiuscola. Ogni semiretta ha un inizio ma non una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</a:t>
            </a:r>
            <a:r>
              <a:rPr lang="it-IT" dirty="0">
                <a:solidFill>
                  <a:srgbClr val="FF0000"/>
                </a:solidFill>
              </a:rPr>
              <a:t> segmento </a:t>
            </a:r>
            <a:r>
              <a:rPr lang="it-IT" dirty="0">
                <a:solidFill>
                  <a:schemeClr val="bg1"/>
                </a:solidFill>
              </a:rPr>
              <a:t>è la parte di retta compresa tra due punti; ha un inizio e una fine; per indicarlo si usano due lettere maiuscole con sopra un trattino.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chemeClr val="bg1"/>
                </a:solidFill>
              </a:rPr>
              <a:t>Secondo la posizione nello spazio una retta può essere: </a:t>
            </a:r>
            <a:r>
              <a:rPr lang="it-IT" dirty="0">
                <a:solidFill>
                  <a:srgbClr val="FF0000"/>
                </a:solidFill>
              </a:rPr>
              <a:t>orizzontale, verticale, obliqua.</a:t>
            </a:r>
          </a:p>
        </p:txBody>
      </p:sp>
      <p:pic>
        <p:nvPicPr>
          <p:cNvPr id="3074" name="Picture 2" descr="Definizione di semiretta - che cos'è una semiretta?">
            <a:extLst>
              <a:ext uri="{FF2B5EF4-FFF2-40B4-BE49-F238E27FC236}">
                <a16:creationId xmlns:a16="http://schemas.microsoft.com/office/drawing/2014/main" id="{A5C391AD-C42A-42B1-84FD-17256B27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81" y="1043265"/>
            <a:ext cx="512814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gmenti ( geometria ) - consecutivi, adiacenti e orientati - Okpedia">
            <a:extLst>
              <a:ext uri="{FF2B5EF4-FFF2-40B4-BE49-F238E27FC236}">
                <a16:creationId xmlns:a16="http://schemas.microsoft.com/office/drawing/2014/main" id="{FD8030CD-A324-4F44-B12A-112D8485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80" y="3299976"/>
            <a:ext cx="41571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292B7C-D959-4B99-91B0-2A1E40E5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52" y="5548499"/>
            <a:ext cx="4464106" cy="140562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1184E51-632B-4EDD-9BFF-F5C17161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072" y="12672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08E952-2140-4A59-8CC6-A2C7154B6EBA}"/>
              </a:ext>
            </a:extLst>
          </p:cNvPr>
          <p:cNvSpPr txBox="1"/>
          <p:nvPr/>
        </p:nvSpPr>
        <p:spPr>
          <a:xfrm>
            <a:off x="230820" y="49140"/>
            <a:ext cx="109905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RETTE SUL PIANO.</a:t>
            </a:r>
          </a:p>
          <a:p>
            <a:r>
              <a:rPr lang="it-IT" dirty="0">
                <a:solidFill>
                  <a:schemeClr val="bg1"/>
                </a:solidFill>
              </a:rPr>
              <a:t>Due rette sullo stesso piano possono essere: </a:t>
            </a:r>
            <a:r>
              <a:rPr lang="it-IT" dirty="0">
                <a:solidFill>
                  <a:srgbClr val="FF0000"/>
                </a:solidFill>
              </a:rPr>
              <a:t>parallele, incidenti, perpendicolari.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Parallele </a:t>
            </a:r>
            <a:r>
              <a:rPr lang="it-IT" dirty="0">
                <a:solidFill>
                  <a:schemeClr val="bg1"/>
                </a:solidFill>
              </a:rPr>
              <a:t>quando due rette mantengono sempre la stessa distanza e non si incontrano 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Incidenti </a:t>
            </a:r>
            <a:r>
              <a:rPr lang="it-IT" dirty="0">
                <a:solidFill>
                  <a:schemeClr val="bg1"/>
                </a:solidFill>
              </a:rPr>
              <a:t>quando due rette si incontrano in un punto e dividono il piano in quattro parti.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Perpendicolari </a:t>
            </a:r>
            <a:r>
              <a:rPr lang="it-IT" dirty="0">
                <a:solidFill>
                  <a:schemeClr val="bg1"/>
                </a:solidFill>
              </a:rPr>
              <a:t>quando due linee rette si incontrano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 in un punto e formano quattro angoli retti.</a:t>
            </a:r>
          </a:p>
        </p:txBody>
      </p:sp>
      <p:pic>
        <p:nvPicPr>
          <p:cNvPr id="4098" name="Picture 2" descr="Perpendicolarità e parallelismo nel piano :: OpenProf.com">
            <a:extLst>
              <a:ext uri="{FF2B5EF4-FFF2-40B4-BE49-F238E27FC236}">
                <a16:creationId xmlns:a16="http://schemas.microsoft.com/office/drawing/2014/main" id="{9DAFA79B-6E5C-43F5-ADEA-E3727C6B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4" y="1614135"/>
            <a:ext cx="3222595" cy="12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C767BFC-651E-40AC-91D7-A747FC71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49" y="3125699"/>
            <a:ext cx="3913110" cy="17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sizione tra due rette nel piano">
            <a:extLst>
              <a:ext uri="{FF2B5EF4-FFF2-40B4-BE49-F238E27FC236}">
                <a16:creationId xmlns:a16="http://schemas.microsoft.com/office/drawing/2014/main" id="{F2669028-C1B1-40E0-9947-4BF64145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29" y="5006971"/>
            <a:ext cx="1810509" cy="18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58C963C-BA0A-40A3-B28C-817E6EA3E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4643" y="15237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Pillole di geometria: punto, retta, semiretta e segmento">
            <a:hlinkClick r:id="" action="ppaction://media"/>
            <a:extLst>
              <a:ext uri="{FF2B5EF4-FFF2-40B4-BE49-F238E27FC236}">
                <a16:creationId xmlns:a16="http://schemas.microsoft.com/office/drawing/2014/main" id="{288D94CE-A7AC-4DD3-ADF7-ABB2A2FC14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6159658" cy="4616388"/>
          </a:xfrm>
          <a:prstGeom prst="rect">
            <a:avLst/>
          </a:prstGeom>
        </p:spPr>
      </p:pic>
      <p:pic>
        <p:nvPicPr>
          <p:cNvPr id="5" name="Elementi multimediali online 4" title="Semplici pillole di geometria:rapporto tra rette">
            <a:hlinkClick r:id="" action="ppaction://media"/>
            <a:extLst>
              <a:ext uri="{FF2B5EF4-FFF2-40B4-BE49-F238E27FC236}">
                <a16:creationId xmlns:a16="http://schemas.microsoft.com/office/drawing/2014/main" id="{5E6FBFBD-C310-4664-974A-846A074C740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159658" y="2355902"/>
            <a:ext cx="6032342" cy="45209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D341B8-CDB1-4C00-9112-7DBE789353D3}"/>
              </a:ext>
            </a:extLst>
          </p:cNvPr>
          <p:cNvSpPr txBox="1"/>
          <p:nvPr/>
        </p:nvSpPr>
        <p:spPr>
          <a:xfrm>
            <a:off x="71021" y="4740676"/>
            <a:ext cx="5961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Assegno:</a:t>
            </a:r>
          </a:p>
          <a:p>
            <a:r>
              <a:rPr lang="it-IT" sz="2400" dirty="0">
                <a:solidFill>
                  <a:schemeClr val="bg1"/>
                </a:solidFill>
              </a:rPr>
              <a:t>Ricopia sul quaderno di geometria e completa sul libro a pag. </a:t>
            </a:r>
            <a:r>
              <a:rPr lang="it-IT" sz="2400">
                <a:solidFill>
                  <a:schemeClr val="bg1"/>
                </a:solidFill>
              </a:rPr>
              <a:t>58 «Tutto </a:t>
            </a:r>
            <a:r>
              <a:rPr lang="it-IT" sz="2400" dirty="0">
                <a:solidFill>
                  <a:schemeClr val="bg1"/>
                </a:solidFill>
              </a:rPr>
              <a:t>esercizi doc»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BDED933-7FCE-4B3A-9C84-41859B92BA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3794" y="446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208</TotalTime>
  <Words>518</Words>
  <Application>Microsoft Office PowerPoint</Application>
  <PresentationFormat>Widescreen</PresentationFormat>
  <Paragraphs>74</Paragraphs>
  <Slides>7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37</cp:revision>
  <dcterms:created xsi:type="dcterms:W3CDTF">2020-11-15T11:39:33Z</dcterms:created>
  <dcterms:modified xsi:type="dcterms:W3CDTF">2020-11-17T17:07:48Z</dcterms:modified>
</cp:coreProperties>
</file>