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58" r:id="rId3"/>
    <p:sldId id="260" r:id="rId4"/>
    <p:sldId id="265" r:id="rId5"/>
    <p:sldId id="268" r:id="rId6"/>
    <p:sldId id="267" r:id="rId7"/>
    <p:sldId id="261" r:id="rId8"/>
    <p:sldId id="266" r:id="rId9"/>
    <p:sldId id="270" r:id="rId10"/>
    <p:sldId id="269" r:id="rId11"/>
    <p:sldId id="272" r:id="rId12"/>
    <p:sldId id="27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80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341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80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8541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940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230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438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014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369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082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29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088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730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821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29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66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301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9015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/../wiki/Roma" TargetMode="Externa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hyperlink" Target="/../wiki/Anfiteatro" TargetMode="External"/><Relationship Id="rId12" Type="http://schemas.openxmlformats.org/officeDocument/2006/relationships/hyperlink" Target="/../wiki/Mitologia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/../wiki/Lingua_italiana" TargetMode="External"/><Relationship Id="rId11" Type="http://schemas.openxmlformats.org/officeDocument/2006/relationships/hyperlink" Target="/../wiki/Gladiatore" TargetMode="External"/><Relationship Id="rId5" Type="http://schemas.openxmlformats.org/officeDocument/2006/relationships/image" Target="../media/image21.jpeg"/><Relationship Id="rId10" Type="http://schemas.openxmlformats.org/officeDocument/2006/relationships/hyperlink" Target="/../wiki/Italia" TargetMode="External"/><Relationship Id="rId4" Type="http://schemas.openxmlformats.org/officeDocument/2006/relationships/image" Target="../media/image20.jpeg"/><Relationship Id="rId9" Type="http://schemas.openxmlformats.org/officeDocument/2006/relationships/hyperlink" Target="/../wiki/Roma_antic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87501" y="-7951"/>
            <a:ext cx="9448800" cy="1407381"/>
          </a:xfrm>
        </p:spPr>
        <p:txBody>
          <a:bodyPr/>
          <a:lstStyle/>
          <a:p>
            <a:r>
              <a:rPr lang="it-IT" dirty="0"/>
              <a:t>         </a:t>
            </a:r>
            <a:r>
              <a:rPr lang="it-IT" dirty="0">
                <a:solidFill>
                  <a:srgbClr val="FF0000"/>
                </a:solidFill>
              </a:rPr>
              <a:t>Geo-Storia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835" r="-1316"/>
          <a:stretch/>
        </p:blipFill>
        <p:spPr>
          <a:xfrm>
            <a:off x="137754" y="1343770"/>
            <a:ext cx="9191708" cy="538700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602491" y="1470991"/>
            <a:ext cx="2467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DOCENTE FORIA CONCETTA</a:t>
            </a:r>
          </a:p>
          <a:p>
            <a:r>
              <a:rPr lang="it-IT" dirty="0"/>
              <a:t>4E CAPOLUOGO</a:t>
            </a:r>
          </a:p>
        </p:txBody>
      </p:sp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2930" y="4348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0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3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26233" y="3866371"/>
            <a:ext cx="4065767" cy="2071370"/>
          </a:xfrm>
          <a:prstGeom prst="rect">
            <a:avLst/>
          </a:prstGeom>
        </p:spPr>
      </p:pic>
      <p:pic>
        <p:nvPicPr>
          <p:cNvPr id="3" name="image25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26233" y="1554321"/>
            <a:ext cx="4065767" cy="2131695"/>
          </a:xfrm>
          <a:prstGeom prst="rect">
            <a:avLst/>
          </a:prstGeom>
        </p:spPr>
      </p:pic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686556"/>
            <a:ext cx="6797310" cy="3430958"/>
            <a:chOff x="930" y="884"/>
            <a:chExt cx="6192" cy="422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884"/>
              <a:ext cx="6192" cy="4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4328" y="4259"/>
              <a:ext cx="152" cy="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34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3200" b="0" i="0" u="none" strike="noStrike" cap="none" normalizeH="0" baseline="0">
                  <a:ln>
                    <a:noFill/>
                  </a:ln>
                  <a:solidFill>
                    <a:srgbClr val="006500"/>
                  </a:solidFill>
                  <a:effectLst/>
                  <a:latin typeface="Yu Gothic UI Light" panose="020B0300000000000000" pitchFamily="34" charset="-128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CasellaDiTesto 5"/>
          <p:cNvSpPr txBox="1"/>
          <p:nvPr/>
        </p:nvSpPr>
        <p:spPr>
          <a:xfrm>
            <a:off x="229883" y="186117"/>
            <a:ext cx="7855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PAROLA REPERTO DERIVA DAL LATINO…</a:t>
            </a:r>
            <a:r>
              <a:rPr lang="it-IT" dirty="0">
                <a:solidFill>
                  <a:srgbClr val="FF0000"/>
                </a:solidFill>
              </a:rPr>
              <a:t>REPERIRE</a:t>
            </a:r>
            <a:r>
              <a:rPr lang="it-IT" dirty="0"/>
              <a:t> SIGNIFICA </a:t>
            </a:r>
            <a:r>
              <a:rPr lang="it-IT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TROVARE.</a:t>
            </a:r>
          </a:p>
          <a:p>
            <a:r>
              <a:rPr lang="it-IT" dirty="0">
                <a:solidFill>
                  <a:srgbClr val="FF0000"/>
                </a:solidFill>
              </a:rPr>
              <a:t>Il reperto </a:t>
            </a:r>
            <a:r>
              <a:rPr lang="it-IT" dirty="0"/>
              <a:t>è tutto ciò  che si trova in profondità e che può essere utile allo storico per costruire una parte della vita del passato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74172" y="6222048"/>
            <a:ext cx="621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FOTO SCAVO ARCHEOLOGICO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8345967" y="6029041"/>
            <a:ext cx="408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FOTO DI REPERTI ARCHEOLOGICI</a:t>
            </a:r>
          </a:p>
        </p:txBody>
      </p:sp>
      <p:pic>
        <p:nvPicPr>
          <p:cNvPr id="9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76117" y="3798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7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8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37475" y="445274"/>
            <a:ext cx="4540195" cy="2719408"/>
          </a:xfrm>
          <a:prstGeom prst="rect">
            <a:avLst/>
          </a:prstGeom>
        </p:spPr>
      </p:pic>
      <p:pic>
        <p:nvPicPr>
          <p:cNvPr id="3" name="image19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11833" y="3649649"/>
            <a:ext cx="4980167" cy="320835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744751"/>
            <a:ext cx="59073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Il Duomo di Milano si trova sull'omonima  piazza accanto alla Galleria Vittorio Emanuele II , ed è sormontato dalla celebre Madonnina , che rappresenta  il simbolo della città di Milano dall'inizio del XIX sec.</a:t>
            </a:r>
            <a:endParaRPr lang="it-IT" dirty="0"/>
          </a:p>
          <a:p>
            <a:r>
              <a:rPr lang="it-IT" b="1" dirty="0"/>
              <a:t>Con la sua facciata neogotica, è il luogo ideale per iniziare una visita della città meneghina  e  richiama ogni giorno migliaia di visitatori da ogni parte del mondo.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0" y="3541486"/>
            <a:ext cx="75397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Colosseo</a:t>
            </a:r>
            <a:r>
              <a:rPr lang="it-IT" dirty="0"/>
              <a:t>, originariamente conosciuto come </a:t>
            </a:r>
            <a:r>
              <a:rPr lang="it-IT" b="1" i="1" dirty="0" err="1"/>
              <a:t>Amphitheatrum</a:t>
            </a:r>
            <a:r>
              <a:rPr lang="it-IT" b="1" i="1" dirty="0"/>
              <a:t> </a:t>
            </a:r>
            <a:r>
              <a:rPr lang="it-IT" b="1" i="1" dirty="0" err="1"/>
              <a:t>Flavium</a:t>
            </a:r>
            <a:r>
              <a:rPr lang="it-IT" b="1" i="1" dirty="0"/>
              <a:t> </a:t>
            </a:r>
            <a:r>
              <a:rPr lang="it-IT" dirty="0"/>
              <a:t>(</a:t>
            </a:r>
            <a:r>
              <a:rPr lang="it-IT" dirty="0">
                <a:hlinkClick r:id="rId6"/>
              </a:rPr>
              <a:t>italiano</a:t>
            </a:r>
            <a:r>
              <a:rPr lang="it-IT" dirty="0"/>
              <a:t>: </a:t>
            </a:r>
            <a:r>
              <a:rPr lang="it-IT" b="1" dirty="0"/>
              <a:t>Anfiteatro Flavio</a:t>
            </a:r>
            <a:r>
              <a:rPr lang="it-IT" dirty="0"/>
              <a:t>) o semplicemente come </a:t>
            </a:r>
            <a:r>
              <a:rPr lang="it-IT" i="1" dirty="0" err="1"/>
              <a:t>Amphitheatrum</a:t>
            </a:r>
            <a:r>
              <a:rPr lang="it-IT" dirty="0"/>
              <a:t>, è il più grande </a:t>
            </a:r>
            <a:r>
              <a:rPr lang="it-IT" dirty="0">
                <a:hlinkClick r:id="rId7"/>
              </a:rPr>
              <a:t>anfiteatro </a:t>
            </a:r>
            <a:r>
              <a:rPr lang="it-IT" dirty="0"/>
              <a:t>del mondo situato nel centro della città di </a:t>
            </a:r>
            <a:r>
              <a:rPr lang="it-IT" dirty="0">
                <a:hlinkClick r:id="rId8"/>
              </a:rPr>
              <a:t>Roma</a:t>
            </a:r>
            <a:endParaRPr lang="it-IT" dirty="0"/>
          </a:p>
          <a:p>
            <a:r>
              <a:rPr lang="it-IT" dirty="0"/>
              <a:t>E’ il più importante anfiteatro romano, nonché il più imponente monumento della </a:t>
            </a:r>
            <a:r>
              <a:rPr lang="it-IT" dirty="0">
                <a:hlinkClick r:id="rId9"/>
              </a:rPr>
              <a:t>Roma antica </a:t>
            </a:r>
            <a:r>
              <a:rPr lang="it-IT" dirty="0"/>
              <a:t>che sia giunto fino a noi conosciuto in tutto il mondo come simbolo della città di Roma e uno dei simboli d'</a:t>
            </a:r>
            <a:r>
              <a:rPr lang="it-IT" dirty="0">
                <a:hlinkClick r:id="rId10"/>
              </a:rPr>
              <a:t>Italia</a:t>
            </a:r>
            <a:r>
              <a:rPr lang="it-IT" dirty="0"/>
              <a:t>.</a:t>
            </a:r>
          </a:p>
          <a:p>
            <a:r>
              <a:rPr lang="it-IT" dirty="0"/>
              <a:t>Anticamente era usato per gli spettacoli di </a:t>
            </a:r>
            <a:r>
              <a:rPr lang="it-IT" dirty="0">
                <a:hlinkClick r:id="rId11"/>
              </a:rPr>
              <a:t>gladiatori </a:t>
            </a:r>
            <a:r>
              <a:rPr lang="it-IT" dirty="0"/>
              <a:t>e altre manifestazioni pubbliche (spettacoli di caccia, rievocazioni di battaglie famose, e drammi basati sulla </a:t>
            </a:r>
            <a:r>
              <a:rPr lang="it-IT" dirty="0">
                <a:hlinkClick r:id="rId12"/>
              </a:rPr>
              <a:t>mitologia </a:t>
            </a:r>
            <a:r>
              <a:rPr lang="it-IT" dirty="0"/>
              <a:t>classica).</a:t>
            </a:r>
          </a:p>
          <a:p>
            <a:br>
              <a:rPr lang="it-IT" dirty="0"/>
            </a:b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 flipH="1">
            <a:off x="2034175" y="145143"/>
            <a:ext cx="4555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 MONUMENTI INTORNO A NOI</a:t>
            </a:r>
          </a:p>
        </p:txBody>
      </p:sp>
      <p:pic>
        <p:nvPicPr>
          <p:cNvPr id="8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92358" y="514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4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2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08161" y="1242060"/>
            <a:ext cx="5820229" cy="561594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35172" y="1598212"/>
            <a:ext cx="538303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</a:rPr>
              <a:t>Che scava con pazienza</a:t>
            </a:r>
          </a:p>
          <a:p>
            <a:r>
              <a:rPr lang="it-IT" sz="2400" b="1" dirty="0">
                <a:solidFill>
                  <a:srgbClr val="FFFF00"/>
                </a:solidFill>
              </a:rPr>
              <a:t>e fa così riemergere</a:t>
            </a:r>
          </a:p>
          <a:p>
            <a:r>
              <a:rPr lang="it-IT" sz="2400" b="1" dirty="0">
                <a:solidFill>
                  <a:srgbClr val="FFFF00"/>
                </a:solidFill>
              </a:rPr>
              <a:t> tracce di un’esistenza</a:t>
            </a:r>
            <a:endParaRPr lang="it-IT" sz="2400" dirty="0">
              <a:solidFill>
                <a:srgbClr val="FFFF00"/>
              </a:solidFill>
            </a:endParaRPr>
          </a:p>
          <a:p>
            <a:r>
              <a:rPr lang="it-IT" sz="2400" b="1" dirty="0">
                <a:solidFill>
                  <a:srgbClr val="FFFF00"/>
                </a:solidFill>
              </a:rPr>
              <a:t>da tempo immemorabile, </a:t>
            </a:r>
          </a:p>
          <a:p>
            <a:r>
              <a:rPr lang="it-IT" sz="2400" b="1" dirty="0">
                <a:solidFill>
                  <a:srgbClr val="FFFF00"/>
                </a:solidFill>
              </a:rPr>
              <a:t>persa e dimenticata. </a:t>
            </a:r>
          </a:p>
          <a:p>
            <a:r>
              <a:rPr lang="it-IT" sz="2400" b="1" dirty="0">
                <a:solidFill>
                  <a:srgbClr val="FFFF00"/>
                </a:solidFill>
              </a:rPr>
              <a:t>Felice e disperata </a:t>
            </a:r>
          </a:p>
          <a:p>
            <a:r>
              <a:rPr lang="it-IT" sz="2400" b="1" dirty="0">
                <a:solidFill>
                  <a:srgbClr val="FFFF00"/>
                </a:solidFill>
              </a:rPr>
              <a:t>Evviva l’archeologo</a:t>
            </a:r>
            <a:endParaRPr lang="it-IT" sz="2400" dirty="0">
              <a:solidFill>
                <a:srgbClr val="FFFF00"/>
              </a:solidFill>
            </a:endParaRPr>
          </a:p>
          <a:p>
            <a:r>
              <a:rPr lang="it-IT" sz="2400" b="1" dirty="0">
                <a:solidFill>
                  <a:srgbClr val="FFFF00"/>
                </a:solidFill>
              </a:rPr>
              <a:t>che non distrugge niente</a:t>
            </a:r>
            <a:endParaRPr lang="it-IT" sz="2400" dirty="0">
              <a:solidFill>
                <a:srgbClr val="FFFF00"/>
              </a:solidFill>
            </a:endParaRPr>
          </a:p>
          <a:p>
            <a:r>
              <a:rPr lang="it-IT" sz="2400" b="1" dirty="0">
                <a:solidFill>
                  <a:srgbClr val="FFFF00"/>
                </a:solidFill>
              </a:rPr>
              <a:t>Ma salva, osserva e appiccica</a:t>
            </a:r>
          </a:p>
          <a:p>
            <a:r>
              <a:rPr lang="it-IT" sz="2400" b="1" dirty="0">
                <a:solidFill>
                  <a:srgbClr val="FFFF00"/>
                </a:solidFill>
              </a:rPr>
              <a:t>I cocci della  gente:</a:t>
            </a:r>
          </a:p>
          <a:p>
            <a:r>
              <a:rPr lang="it-IT" sz="2400" b="1" dirty="0">
                <a:solidFill>
                  <a:srgbClr val="FFFF00"/>
                </a:solidFill>
              </a:rPr>
              <a:t> frammenti di una vita</a:t>
            </a:r>
            <a:endParaRPr lang="it-IT" sz="2400" dirty="0">
              <a:solidFill>
                <a:srgbClr val="FFFF00"/>
              </a:solidFill>
            </a:endParaRPr>
          </a:p>
          <a:p>
            <a:r>
              <a:rPr lang="it-IT" sz="2400" b="1" dirty="0">
                <a:solidFill>
                  <a:srgbClr val="FFFF00"/>
                </a:solidFill>
              </a:rPr>
              <a:t>che ora nelle mani, rivive e può congiungere Ieri, oggi e domani.</a:t>
            </a:r>
            <a:endParaRPr lang="it-IT" sz="2400" dirty="0">
              <a:solidFill>
                <a:srgbClr val="FFFF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10965" y="440751"/>
            <a:ext cx="407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B050"/>
                </a:solidFill>
              </a:rPr>
              <a:t>Evviva	l’archeologo</a:t>
            </a:r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9973" y="2959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4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039263" y="453224"/>
            <a:ext cx="7112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</a:rPr>
              <a:t>Le carte geografiche</a:t>
            </a:r>
            <a:endParaRPr lang="it-IT" sz="3600" dirty="0"/>
          </a:p>
        </p:txBody>
      </p:sp>
      <p:sp>
        <p:nvSpPr>
          <p:cNvPr id="3" name="Rettangolo 2"/>
          <p:cNvSpPr/>
          <p:nvPr/>
        </p:nvSpPr>
        <p:spPr>
          <a:xfrm>
            <a:off x="79512" y="1773140"/>
            <a:ext cx="103366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/>
              <a:t>Oggi per disegnare le carte geografiche ci si affida alle fotografie aeree e alle immagini trasmesse dai satelliti.</a:t>
            </a:r>
          </a:p>
          <a:p>
            <a:r>
              <a:rPr lang="it-IT" sz="3200" dirty="0"/>
              <a:t>La carta geografica è una rappresentazione grafica su un foglio di tutta o di una parte della superficie terrestre.</a:t>
            </a:r>
          </a:p>
          <a:p>
            <a:r>
              <a:rPr lang="it-IT" sz="3200" dirty="0"/>
              <a:t>Una caratteristica fondamentale di tutte le carte geografiche è la scala, cioè la riduzione delle dimensioni del territorio per poterlo disegnare</a:t>
            </a: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2508" y="4532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1" y="583413"/>
            <a:ext cx="10320791" cy="6155318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9485" y="1872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9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80161" y="88777"/>
            <a:ext cx="10686938" cy="921039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FF0000"/>
                </a:solidFill>
              </a:rPr>
              <a:t>Gli studiosi della storia</a:t>
            </a:r>
          </a:p>
        </p:txBody>
      </p:sp>
      <p:sp>
        <p:nvSpPr>
          <p:cNvPr id="4" name="Sottotitolo 2"/>
          <p:cNvSpPr txBox="1">
            <a:spLocks/>
          </p:cNvSpPr>
          <p:nvPr/>
        </p:nvSpPr>
        <p:spPr>
          <a:xfrm>
            <a:off x="1219200" y="3708401"/>
            <a:ext cx="94488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" y="1147357"/>
            <a:ext cx="9748299" cy="5623178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8167" y="2602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7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79513"/>
            <a:ext cx="9448800" cy="1121134"/>
          </a:xfrm>
        </p:spPr>
        <p:txBody>
          <a:bodyPr/>
          <a:lstStyle/>
          <a:p>
            <a:r>
              <a:rPr lang="it-IT" dirty="0"/>
              <a:t> </a:t>
            </a:r>
            <a:r>
              <a:rPr lang="it-IT" dirty="0">
                <a:solidFill>
                  <a:srgbClr val="FF0000"/>
                </a:solidFill>
              </a:rPr>
              <a:t>SCOPRIAMO L’ARCHEOLOGO</a:t>
            </a:r>
          </a:p>
          <a:p>
            <a:r>
              <a:rPr lang="it-IT" dirty="0">
                <a:solidFill>
                  <a:srgbClr val="00B050"/>
                </a:solidFill>
              </a:rPr>
              <a:t>                                        L’ARCHEOLOGO NON E’ </a:t>
            </a:r>
          </a:p>
        </p:txBody>
      </p:sp>
      <p:pic>
        <p:nvPicPr>
          <p:cNvPr id="4" name="image9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93913"/>
            <a:ext cx="11513489" cy="58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74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14268" y="246895"/>
            <a:ext cx="3490622" cy="695335"/>
          </a:xfrm>
        </p:spPr>
        <p:txBody>
          <a:bodyPr>
            <a:normAutofit/>
          </a:bodyPr>
          <a:lstStyle/>
          <a:p>
            <a:r>
              <a:rPr lang="it-IT" sz="2000" dirty="0"/>
              <a:t>Il lavoro dell’archeologo</a:t>
            </a:r>
          </a:p>
        </p:txBody>
      </p:sp>
      <p:pic>
        <p:nvPicPr>
          <p:cNvPr id="4" name="image5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03833" y="1009818"/>
            <a:ext cx="5384799" cy="5848182"/>
          </a:xfrm>
          <a:prstGeom prst="rect">
            <a:avLst/>
          </a:prstGeom>
        </p:spPr>
      </p:pic>
      <p:pic>
        <p:nvPicPr>
          <p:cNvPr id="5" name="image7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71562" y="858741"/>
            <a:ext cx="6512117" cy="569313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61176" y="246895"/>
            <a:ext cx="7150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LE PAROLE DELL’ARCGEOLOGO</a:t>
            </a:r>
          </a:p>
        </p:txBody>
      </p:sp>
    </p:spTree>
    <p:extLst>
      <p:ext uri="{BB962C8B-B14F-4D97-AF65-F5344CB8AC3E}">
        <p14:creationId xmlns:p14="http://schemas.microsoft.com/office/powerpoint/2010/main" val="921704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3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4839" y="1105185"/>
            <a:ext cx="6777162" cy="575281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59026" y="1701579"/>
            <a:ext cx="49536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- </a:t>
            </a:r>
            <a:r>
              <a:rPr lang="it-IT" b="1" dirty="0">
                <a:solidFill>
                  <a:srgbClr val="FFFF00"/>
                </a:solidFill>
              </a:rPr>
              <a:t>Pala e piccone per scavare</a:t>
            </a:r>
            <a:r>
              <a:rPr lang="it-IT" dirty="0">
                <a:solidFill>
                  <a:srgbClr val="FFFF00"/>
                </a:solidFill>
              </a:rPr>
              <a:t>	</a:t>
            </a:r>
            <a:r>
              <a:rPr lang="it-IT" b="1" dirty="0">
                <a:solidFill>
                  <a:srgbClr val="FFFF00"/>
                </a:solidFill>
              </a:rPr>
              <a:t>gli strati più spessi.</a:t>
            </a:r>
            <a:endParaRPr lang="it-IT" dirty="0">
              <a:solidFill>
                <a:srgbClr val="FFFF00"/>
              </a:solidFill>
            </a:endParaRPr>
          </a:p>
          <a:p>
            <a:pPr lvl="0"/>
            <a:r>
              <a:rPr lang="it-IT" b="1" dirty="0">
                <a:solidFill>
                  <a:srgbClr val="FFFF00"/>
                </a:solidFill>
              </a:rPr>
              <a:t>Cazzuola per togliere piccole quantità di terreno e portare alla luce reperti anche molto piccoli.</a:t>
            </a:r>
            <a:endParaRPr lang="it-IT" dirty="0">
              <a:solidFill>
                <a:srgbClr val="FFFF00"/>
              </a:solidFill>
            </a:endParaRPr>
          </a:p>
          <a:p>
            <a:pPr lvl="0"/>
            <a:r>
              <a:rPr lang="it-IT" b="1" dirty="0">
                <a:solidFill>
                  <a:srgbClr val="FFFF00"/>
                </a:solidFill>
              </a:rPr>
              <a:t>Pennello serve per ripulire i reperti.</a:t>
            </a:r>
            <a:endParaRPr lang="it-IT" dirty="0">
              <a:solidFill>
                <a:srgbClr val="FFFF00"/>
              </a:solidFill>
            </a:endParaRPr>
          </a:p>
          <a:p>
            <a:pPr lvl="0"/>
            <a:r>
              <a:rPr lang="it-IT" b="1" dirty="0">
                <a:solidFill>
                  <a:srgbClr val="FFFF00"/>
                </a:solidFill>
              </a:rPr>
              <a:t>Carta, penna e macchina fotografica perché ogni strato di terreno è catalogato, numerato e fotografato</a:t>
            </a:r>
            <a:r>
              <a:rPr lang="it-IT" b="1" dirty="0"/>
              <a:t>.</a:t>
            </a:r>
            <a:endParaRPr lang="it-IT" dirty="0"/>
          </a:p>
          <a:p>
            <a:br>
              <a:rPr lang="it-IT" dirty="0"/>
            </a:b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339548" y="151077"/>
            <a:ext cx="4675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GLI ATTREZZI DELL’ARCHEOLGO</a:t>
            </a: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1778" y="1510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0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7951" y="0"/>
            <a:ext cx="6597438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589486" y="1108261"/>
            <a:ext cx="47316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FF00"/>
                </a:solidFill>
              </a:rPr>
              <a:t>Lo	scavo è un’operazione molto complessa	che	 richiede la collaborazione di tante persone,</a:t>
            </a:r>
          </a:p>
          <a:p>
            <a:r>
              <a:rPr lang="it-IT" sz="2800" dirty="0">
                <a:solidFill>
                  <a:srgbClr val="FFFF00"/>
                </a:solidFill>
              </a:rPr>
              <a:t>ognuna con	 un compito diverso, il capo-scavo ha la responsabilità di tutto il lavoro e dirige le operazioni.</a:t>
            </a: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1535" y="350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8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9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81165" y="-51959"/>
            <a:ext cx="6252447" cy="4037287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 rot="10800000" flipV="1">
            <a:off x="72826" y="-50413"/>
            <a:ext cx="5017063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7969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14550" algn="l"/>
              </a:tabLst>
            </a:pPr>
            <a:r>
              <a:rPr kumimoji="0" lang="it-IT" altLang="it-IT" sz="5400" b="0" i="0" u="none" strike="noStrike" cap="none" normalizeH="0" baseline="0" dirty="0">
                <a:ln>
                  <a:noFill/>
                </a:ln>
                <a:solidFill>
                  <a:srgbClr val="CC0000"/>
                </a:solidFill>
                <a:effectLst/>
                <a:latin typeface="MV Boli" panose="0200050003020009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kumimoji="0" lang="it-IT" altLang="it-IT" sz="5400" b="0" i="0" u="none" strike="noStrike" cap="none" normalizeH="0" baseline="0" dirty="0">
                <a:ln>
                  <a:noFill/>
                </a:ln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it-IT" altLang="it-IT" sz="5400" b="0" i="0" u="none" strike="noStrike" cap="none" normalizeH="0" baseline="0" dirty="0">
                <a:ln>
                  <a:noFill/>
                </a:ln>
                <a:solidFill>
                  <a:srgbClr val="CC0000"/>
                </a:solidFill>
                <a:effectLst/>
                <a:latin typeface="MV Boli" panose="0200050003020009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sito </a:t>
            </a:r>
            <a:r>
              <a:rPr kumimoji="0" lang="it-IT" altLang="it-IT" sz="5400" b="0" i="0" u="none" strike="noStrike" cap="none" normalizeH="0" baseline="0" dirty="0" err="1">
                <a:ln>
                  <a:noFill/>
                </a:ln>
                <a:solidFill>
                  <a:srgbClr val="CC0000"/>
                </a:solidFill>
                <a:effectLst/>
                <a:latin typeface="MV Boli" panose="0200050003020009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Archeologic</a:t>
            </a:r>
            <a:r>
              <a:rPr kumimoji="0" lang="it-IT" altLang="it-IT" sz="4000" b="0" i="0" u="none" strike="noStrike" cap="none" normalizeH="0" baseline="0" dirty="0" err="1">
                <a:ln>
                  <a:noFill/>
                </a:ln>
                <a:solidFill>
                  <a:srgbClr val="CC0000"/>
                </a:solidFill>
                <a:effectLst/>
                <a:latin typeface="MV Boli" panose="0200050003020009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endParaRPr kumimoji="0" lang="it-IT" altLang="it-IT" sz="4000" b="0" i="0" u="none" strike="noStrike" cap="none" normalizeH="0" baseline="0" dirty="0">
              <a:ln>
                <a:noFill/>
              </a:ln>
              <a:solidFill>
                <a:srgbClr val="CC0000"/>
              </a:solidFill>
              <a:effectLst/>
              <a:latin typeface="MV Boli" panose="0200050003020009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7969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14550" algn="l"/>
              </a:tabLst>
            </a:pPr>
            <a:r>
              <a:rPr kumimoji="0" lang="it-IT" altLang="it-IT" sz="15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I reperti del passato non si trovano in</a:t>
            </a:r>
            <a:r>
              <a:rPr lang="it-IT" altLang="it-IT" sz="800" dirty="0">
                <a:solidFill>
                  <a:srgbClr val="FFFF00"/>
                </a:solidFill>
              </a:rPr>
              <a:t> </a:t>
            </a:r>
            <a:r>
              <a:rPr kumimoji="0" lang="it-IT" altLang="it-IT" sz="15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superficie perché con il passare dei millenni sono stati ricoperti da strati di terreno. Per poterci studiare, bisogna riportarli alla luce.</a:t>
            </a: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</a:endParaRPr>
          </a:p>
          <a:p>
            <a:pPr marL="0" marR="0" lvl="0" indent="7969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14550" algn="l"/>
              </a:tabLst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 rot="10800000" flipV="1">
            <a:off x="6039357" y="4151213"/>
            <a:ext cx="6252446" cy="2706147"/>
            <a:chOff x="8266" y="295"/>
            <a:chExt cx="6712" cy="442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6" y="294"/>
              <a:ext cx="6712" cy="4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2"/>
            <p:cNvSpPr txBox="1">
              <a:spLocks noChangeArrowheads="1"/>
            </p:cNvSpPr>
            <p:nvPr/>
          </p:nvSpPr>
          <p:spPr bwMode="auto">
            <a:xfrm>
              <a:off x="8266" y="294"/>
              <a:ext cx="6712" cy="4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2000" b="0" i="0" u="none" strike="noStrike" cap="none" normalizeH="0" baseline="0" dirty="0">
                  <a:ln>
                    <a:noFill/>
                  </a:ln>
                  <a:solidFill>
                    <a:srgbClr val="980000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</a:rPr>
                <a:t>Lo scavo di Pompei.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 rot="10800000" flipV="1">
            <a:off x="-72828" y="2460513"/>
            <a:ext cx="6195802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500" b="0" i="0" u="none" strike="noStrike" cap="none" normalizeH="0" baseline="0" dirty="0">
              <a:ln>
                <a:noFill/>
              </a:ln>
              <a:solidFill>
                <a:srgbClr val="0032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Quando un archeologo individua un sito archeologico comincia a scavare togliendo il terreno a strati, uno dopo l’altro.</a:t>
            </a: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Man mano che si scava in profondità si ritrovano reperti sempre più antichi.</a:t>
            </a:r>
            <a:endParaRPr kumimoji="0" lang="it-IT" altLang="it-IT" sz="15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Questo metodo di scavo si chiama </a:t>
            </a:r>
            <a:r>
              <a:rPr kumimoji="0" lang="it-IT" altLang="it-IT" sz="15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“scavo stratigrafico” </a:t>
            </a:r>
            <a:r>
              <a:rPr kumimoji="0" lang="it-IT" altLang="it-IT" sz="15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perché ogni strato di terreno si chiama U.S. (unità stratigrafica</a:t>
            </a:r>
            <a:r>
              <a:rPr kumimoji="0" lang="it-IT" altLang="it-IT" sz="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</a:rPr>
              <a:t> )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6689" y="108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217</TotalTime>
  <Words>564</Words>
  <Application>Microsoft Office PowerPoint</Application>
  <PresentationFormat>Widescreen</PresentationFormat>
  <Paragraphs>52</Paragraphs>
  <Slides>12</Slides>
  <Notes>0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0" baseType="lpstr">
      <vt:lpstr>Yu Gothic UI Light</vt:lpstr>
      <vt:lpstr>Arial</vt:lpstr>
      <vt:lpstr>Arial Black</vt:lpstr>
      <vt:lpstr>Century Gothic</vt:lpstr>
      <vt:lpstr>MV Boli</vt:lpstr>
      <vt:lpstr>Times New Roman</vt:lpstr>
      <vt:lpstr>Wingdings 3</vt:lpstr>
      <vt:lpstr>Ione</vt:lpstr>
      <vt:lpstr>         Geo-Storia</vt:lpstr>
      <vt:lpstr>Presentazione standard di PowerPoint</vt:lpstr>
      <vt:lpstr>Presentazione standard di PowerPoint</vt:lpstr>
      <vt:lpstr>Gli studiosi della storia</vt:lpstr>
      <vt:lpstr>Presentazione standard di PowerPoint</vt:lpstr>
      <vt:lpstr>Il lavoro dell’archeologo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Geo-storia</dc:title>
  <dc:creator>Account Microsoft</dc:creator>
  <cp:lastModifiedBy>Raffaella Castiello</cp:lastModifiedBy>
  <cp:revision>30</cp:revision>
  <dcterms:created xsi:type="dcterms:W3CDTF">2020-11-04T20:03:23Z</dcterms:created>
  <dcterms:modified xsi:type="dcterms:W3CDTF">2020-11-05T18:54:16Z</dcterms:modified>
</cp:coreProperties>
</file>