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74" r:id="rId5"/>
    <p:sldId id="268" r:id="rId6"/>
    <p:sldId id="275" r:id="rId7"/>
    <p:sldId id="276" r:id="rId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EF2"/>
    <a:srgbClr val="F83F0C"/>
    <a:srgbClr val="550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69" autoAdjust="0"/>
  </p:normalViewPr>
  <p:slideViewPr>
    <p:cSldViewPr snapToGrid="0">
      <p:cViewPr>
        <p:scale>
          <a:sx n="86" d="100"/>
          <a:sy n="86" d="100"/>
        </p:scale>
        <p:origin x="-2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t>12/11/2020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6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347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94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94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F096-C42A-4880-A485-F4AE914541E1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9B4-A826-484C-857C-DE4CF452D9F8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12/11/2020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12/11/2020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0DCC-127C-41EE-BC68-6B9595288956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3505-741D-4515-A42B-F20F1019F564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6A9B-B2A9-4776-ACBE-E33504F2D07E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6DB2-E8BB-444A-9DC0-5761023CE6C5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59B4-A826-484C-857C-DE4CF452D9F8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E0D-2457-4CDF-9D18-B5FDECE16F94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CB81-D937-4348-B178-FCBBDDF622FB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12/11/2020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3369" y="738130"/>
            <a:ext cx="7160964" cy="73313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it-IT" sz="5000" dirty="0" smtClean="0">
                <a:latin typeface="Algerian" panose="04020705040A02060702" pitchFamily="82" charset="0"/>
              </a:rPr>
              <a:t>GLI Studiosi del passato</a:t>
            </a:r>
            <a:endParaRPr lang="it-IT" sz="5000" dirty="0">
              <a:latin typeface="Algerian" panose="04020705040A02060702" pitchFamily="8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7" y="5537205"/>
            <a:ext cx="29987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499952" y="5560799"/>
            <a:ext cx="5100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81EF2"/>
                </a:solidFill>
                <a:latin typeface="Segoe Script" panose="030B0504020000000003" pitchFamily="66" charset="0"/>
              </a:rPr>
              <a:t>Classe  3^ </a:t>
            </a:r>
            <a:r>
              <a:rPr lang="it-IT" b="1" dirty="0">
                <a:solidFill>
                  <a:srgbClr val="081EF2"/>
                </a:solidFill>
                <a:latin typeface="Segoe Script" panose="030B0504020000000003" pitchFamily="66" charset="0"/>
              </a:rPr>
              <a:t>D</a:t>
            </a:r>
            <a:r>
              <a:rPr lang="it-IT" b="1" dirty="0" smtClean="0">
                <a:solidFill>
                  <a:srgbClr val="081EF2"/>
                </a:solidFill>
                <a:latin typeface="Segoe Script" panose="030B0504020000000003" pitchFamily="66" charset="0"/>
              </a:rPr>
              <a:t> – 3^ C </a:t>
            </a:r>
            <a:endParaRPr lang="it-IT" b="1" dirty="0">
              <a:solidFill>
                <a:srgbClr val="081EF2"/>
              </a:solidFill>
              <a:latin typeface="Segoe Script" panose="030B0504020000000003" pitchFamily="66" charset="0"/>
            </a:endParaRPr>
          </a:p>
          <a:p>
            <a:r>
              <a:rPr lang="it-IT" b="1" dirty="0" err="1">
                <a:solidFill>
                  <a:srgbClr val="081EF2"/>
                </a:solidFill>
                <a:latin typeface="Segoe Script" panose="030B0504020000000003" pitchFamily="66" charset="0"/>
              </a:rPr>
              <a:t>Ins.ti</a:t>
            </a:r>
            <a:r>
              <a:rPr lang="it-IT" b="1" dirty="0">
                <a:solidFill>
                  <a:srgbClr val="081EF2"/>
                </a:solidFill>
                <a:latin typeface="Segoe Script" panose="030B0504020000000003" pitchFamily="66" charset="0"/>
              </a:rPr>
              <a:t>  E. Romano  - </a:t>
            </a:r>
            <a:r>
              <a:rPr lang="it-IT" b="1" dirty="0" smtClean="0">
                <a:solidFill>
                  <a:srgbClr val="081EF2"/>
                </a:solidFill>
                <a:latin typeface="Segoe Script" panose="030B0504020000000003" pitchFamily="66" charset="0"/>
              </a:rPr>
              <a:t>A</a:t>
            </a:r>
            <a:r>
              <a:rPr lang="it-IT" b="1" dirty="0" smtClean="0">
                <a:solidFill>
                  <a:srgbClr val="081EF2"/>
                </a:solidFill>
                <a:latin typeface="Segoe Script" panose="030B0504020000000003" pitchFamily="66" charset="0"/>
              </a:rPr>
              <a:t>.C. </a:t>
            </a:r>
            <a:r>
              <a:rPr lang="it-IT" b="1" dirty="0" smtClean="0">
                <a:solidFill>
                  <a:srgbClr val="081EF2"/>
                </a:solidFill>
                <a:latin typeface="Segoe Script" panose="030B0504020000000003" pitchFamily="66" charset="0"/>
              </a:rPr>
              <a:t>Lamparelli</a:t>
            </a:r>
            <a:endParaRPr lang="it-IT" b="1" dirty="0">
              <a:solidFill>
                <a:srgbClr val="081EF2"/>
              </a:solidFill>
              <a:latin typeface="Segoe Script" panose="030B05040200000000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r="5114"/>
          <a:stretch/>
        </p:blipFill>
        <p:spPr bwMode="auto">
          <a:xfrm>
            <a:off x="1916935" y="1564395"/>
            <a:ext cx="7546553" cy="384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473726" y="617387"/>
            <a:ext cx="11292289" cy="573887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it-IT" sz="3200" dirty="0">
              <a:solidFill>
                <a:srgbClr val="9A5315">
                  <a:lumMod val="50000"/>
                </a:srgbClr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9A5315">
                  <a:lumMod val="50000"/>
                </a:srgbClr>
              </a:solidFill>
            </a:endParaRPr>
          </a:p>
          <a:p>
            <a:pPr marL="0" indent="0" algn="just">
              <a:buNone/>
            </a:pPr>
            <a:endParaRPr lang="it-IT" sz="2800" dirty="0" smtClean="0">
              <a:solidFill>
                <a:srgbClr val="9A5315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71180" y="1112859"/>
            <a:ext cx="3492348" cy="4847265"/>
          </a:xfrm>
          <a:prstGeom prst="roundRect">
            <a:avLst/>
          </a:prstGeom>
          <a:noFill/>
          <a:ln w="31750" cap="rnd" cmpd="sng">
            <a:solidFill>
              <a:srgbClr val="081EF2"/>
            </a:solidFill>
            <a:prstDash val="sysDot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ricostruire la storia della Terra e degli esseri viventi che per primi l’hanno popolata gli studiosi sono ricorsi allo studio delle </a:t>
            </a:r>
            <a:r>
              <a:rPr lang="it-IT" sz="20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fonti,</a:t>
            </a:r>
            <a:r>
              <a:rPr lang="it-IT" sz="2000" dirty="0" smtClean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che</a:t>
            </a:r>
            <a:r>
              <a:rPr lang="it-IT" sz="2000" dirty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naturalmente, non potevano essere il racconto di testimoni, né fotografie o </a:t>
            </a:r>
            <a:r>
              <a:rPr lang="it-IT" sz="2000" dirty="0" smtClean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filmati.</a:t>
            </a:r>
          </a:p>
          <a:p>
            <a:pPr algn="just"/>
            <a:r>
              <a:rPr lang="it-IT" sz="2000" dirty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it-IT" sz="2000" dirty="0" smtClean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 </a:t>
            </a:r>
            <a:r>
              <a:rPr lang="it-IT" sz="2000" dirty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poter avere </a:t>
            </a:r>
            <a:r>
              <a:rPr lang="it-IT" sz="2000" dirty="0" smtClean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spunti, </a:t>
            </a:r>
            <a:r>
              <a:rPr lang="it-IT" sz="2000" dirty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suggerimenti, </a:t>
            </a:r>
            <a:r>
              <a:rPr lang="it-IT" sz="2000" dirty="0" smtClean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certezze si </a:t>
            </a:r>
            <a:r>
              <a:rPr lang="it-IT" sz="2000" dirty="0">
                <a:solidFill>
                  <a:srgbClr val="9A5315">
                    <a:lumMod val="5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sono serviti dei </a:t>
            </a:r>
            <a:r>
              <a:rPr lang="it-IT" sz="2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reperti</a:t>
            </a:r>
            <a:r>
              <a:rPr lang="it-IT" sz="2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it-IT" sz="2000" dirty="0">
                <a:solidFill>
                  <a:srgbClr val="9A5315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2000" dirty="0" smtClean="0">
              <a:solidFill>
                <a:srgbClr val="9A5315">
                  <a:lumMod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331">
            <a:off x="5681881" y="2583134"/>
            <a:ext cx="225265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60" y="4435245"/>
            <a:ext cx="3311488" cy="205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222236" y="1200839"/>
            <a:ext cx="5233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9A5315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parola </a:t>
            </a:r>
            <a:r>
              <a:rPr lang="it-IT" sz="20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reperto</a:t>
            </a:r>
            <a:r>
              <a:rPr lang="it-IT" sz="2000" dirty="0">
                <a:solidFill>
                  <a:srgbClr val="9A5315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deriva dal latino reperire. </a:t>
            </a:r>
          </a:p>
          <a:p>
            <a:pPr algn="just"/>
            <a:r>
              <a:rPr lang="it-IT" sz="2000" dirty="0">
                <a:solidFill>
                  <a:srgbClr val="9A5315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Un reperto è tutto ciò che si trova e che può essere utile a una ricerca.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128">
            <a:off x="8959481" y="2188011"/>
            <a:ext cx="28071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551">
            <a:off x="5674620" y="4714384"/>
            <a:ext cx="2159306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LI STUDIOSI DELLA STORI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824" y="986927"/>
            <a:ext cx="609600" cy="609600"/>
          </a:xfrm>
          <a:prstGeom prst="rect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00821" y="1004493"/>
            <a:ext cx="10183013" cy="5131902"/>
          </a:xfrm>
          <a:gradFill>
            <a:gsLst>
              <a:gs pos="11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it-IT" sz="800" dirty="0" smtClean="0">
              <a:solidFill>
                <a:schemeClr val="tx2"/>
              </a:solidFill>
            </a:endParaRPr>
          </a:p>
          <a:p>
            <a:pPr marL="0" indent="0" algn="just" rtl="0"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luogo dove gli studiosi del passato trovano i </a:t>
            </a:r>
            <a:r>
              <a:rPr lang="it-IT" sz="2400" dirty="0" smtClean="0">
                <a:solidFill>
                  <a:srgbClr val="F83F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reperti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è chiamato </a:t>
            </a:r>
            <a:r>
              <a:rPr lang="it-IT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sito archeologico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it-IT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Campania abbiamo due importantissimi siti archeologici che sono </a:t>
            </a:r>
            <a:r>
              <a:rPr lang="it-IT" sz="2400" i="1" dirty="0" smtClean="0">
                <a:solidFill>
                  <a:srgbClr val="F83F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PATRIMONIO DELL’UMANITA’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 rtl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/>
              <a:t>		     </a:t>
            </a:r>
            <a:r>
              <a:rPr lang="it-IT" b="1" dirty="0"/>
              <a:t>	</a:t>
            </a:r>
            <a:r>
              <a:rPr lang="it-IT" dirty="0" smtClean="0"/>
              <a:t>	   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91047" y="2837630"/>
            <a:ext cx="3161029" cy="369332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83F0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GLI SCAVI DI ERCOLANO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640488" y="2854942"/>
            <a:ext cx="3161029" cy="369332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83F0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GLI SCAVI DI POMPEI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71" y="3463166"/>
            <a:ext cx="3658625" cy="247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40" y="3352998"/>
            <a:ext cx="4084045" cy="24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 txBox="1">
            <a:spLocks/>
          </p:cNvSpPr>
          <p:nvPr/>
        </p:nvSpPr>
        <p:spPr>
          <a:xfrm>
            <a:off x="561860" y="1542361"/>
            <a:ext cx="11281273" cy="459403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5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</a:t>
            </a:r>
            <a:r>
              <a:rPr lang="it-IT" sz="5100" dirty="0" smtClean="0">
                <a:solidFill>
                  <a:srgbClr val="9A531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5100" dirty="0">
                <a:solidFill>
                  <a:srgbClr val="F83F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storico</a:t>
            </a:r>
            <a:r>
              <a:rPr lang="it-IT" sz="5100" dirty="0">
                <a:solidFill>
                  <a:srgbClr val="9A531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può lavorare da solo: per conoscere gli avvenimenti del passato, per stabilire in quale periodo storico e in quale  luogo sono accaduti, si avvale della</a:t>
            </a:r>
            <a:r>
              <a:rPr lang="it-IT" sz="5100" dirty="0">
                <a:solidFill>
                  <a:srgbClr val="9A531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5100" b="1" dirty="0">
                <a:solidFill>
                  <a:srgbClr val="F83F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collaborazione</a:t>
            </a:r>
            <a:r>
              <a:rPr lang="it-IT" sz="5100" dirty="0">
                <a:solidFill>
                  <a:srgbClr val="9A531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 altri </a:t>
            </a:r>
            <a:r>
              <a:rPr lang="it-IT" sz="5100" dirty="0" smtClean="0">
                <a:solidFill>
                  <a:srgbClr val="F83F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studiosi</a:t>
            </a:r>
            <a:r>
              <a:rPr lang="it-IT" sz="5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it-IT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it-IT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it-IT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it-IT" dirty="0" smtClean="0"/>
              <a:t>		     </a:t>
            </a:r>
            <a:r>
              <a:rPr lang="it-IT" b="1" dirty="0" smtClean="0"/>
              <a:t>	</a:t>
            </a:r>
            <a:r>
              <a:rPr lang="it-IT" dirty="0" smtClean="0"/>
              <a:t>	    </a:t>
            </a:r>
          </a:p>
          <a:p>
            <a:pPr marL="0" indent="0">
              <a:buFont typeface="Arial" pitchFamily="34" charset="0"/>
              <a:buNone/>
            </a:pPr>
            <a:r>
              <a:rPr lang="it-IT" dirty="0" smtClean="0"/>
              <a:t>		</a:t>
            </a:r>
            <a:endParaRPr lang="it-IT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148">
            <a:off x="5919878" y="3686658"/>
            <a:ext cx="1556397" cy="199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65244" y="3490031"/>
            <a:ext cx="3877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Archeologo</a:t>
            </a:r>
            <a:endParaRPr lang="it-I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Geologo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Paleo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ntologo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Paleo</a:t>
            </a:r>
            <a:r>
              <a:rPr lang="it-IT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biologo</a:t>
            </a:r>
            <a:endParaRPr lang="it-I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Paleo</a:t>
            </a:r>
            <a:r>
              <a:rPr lang="it-IT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botanico</a:t>
            </a:r>
            <a:endParaRPr lang="it-I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Paleo</a:t>
            </a:r>
            <a:r>
              <a:rPr lang="it-IT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antropologo</a:t>
            </a:r>
            <a:endParaRPr lang="it-IT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000" dirty="0">
              <a:solidFill>
                <a:srgbClr val="9A5315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umetto 4 5"/>
          <p:cNvSpPr/>
          <p:nvPr/>
        </p:nvSpPr>
        <p:spPr>
          <a:xfrm>
            <a:off x="8119432" y="3625917"/>
            <a:ext cx="3492347" cy="2120746"/>
          </a:xfrm>
          <a:prstGeom prst="cloudCallout">
            <a:avLst>
              <a:gd name="adj1" fmla="val -74043"/>
              <a:gd name="adj2" fmla="val -68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Ricorda</a:t>
            </a:r>
          </a:p>
          <a:p>
            <a:pPr algn="ctr"/>
            <a:endParaRPr lang="it-IT" sz="1050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Paleo:</a:t>
            </a:r>
            <a:r>
              <a:rPr lang="it-IT" dirty="0"/>
              <a:t> </a:t>
            </a:r>
            <a:r>
              <a:rPr lang="it-IT" dirty="0">
                <a:solidFill>
                  <a:schemeClr val="tx1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prefisso che significa  «antico» , origine di qualcosa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655066" y="705080"/>
            <a:ext cx="712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Gli aiutanti dello storico </a:t>
            </a:r>
            <a:endParaRPr lang="it-IT" sz="4000" b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980501" y="4947404"/>
            <a:ext cx="2997911" cy="1783902"/>
          </a:xfrm>
          <a:ln w="25400" cmpd="sng">
            <a:solidFill>
              <a:srgbClr val="FF0000"/>
            </a:solidFill>
            <a:prstDash val="sysDot"/>
          </a:ln>
        </p:spPr>
        <p:txBody>
          <a:bodyPr rtlCol="0">
            <a:noAutofit/>
          </a:bodyPr>
          <a:lstStyle/>
          <a:p>
            <a:pPr rtl="0"/>
            <a:r>
              <a:rPr lang="it-IT" sz="1800" dirty="0" smtClean="0">
                <a:solidFill>
                  <a:srgbClr val="081E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it-IT" sz="1800" b="1" dirty="0" smtClean="0">
                <a:solidFill>
                  <a:srgbClr val="081E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 ARCHEOLOGO</a:t>
            </a:r>
          </a:p>
          <a:p>
            <a:pPr algn="just" rtl="0"/>
            <a:r>
              <a:rPr lang="it-IT" sz="1800" dirty="0" smtClean="0">
                <a:solidFill>
                  <a:srgbClr val="081EF2"/>
                </a:solidFill>
                <a:ea typeface="Verdana" panose="020B0604030504040204" pitchFamily="34" charset="0"/>
              </a:rPr>
              <a:t>Cerca scavando resti di edifici ed oggetti antichi appartenuti a uomini o popolazioni passate.</a:t>
            </a:r>
            <a:endParaRPr lang="it-IT" sz="1800" dirty="0">
              <a:solidFill>
                <a:srgbClr val="081EF2"/>
              </a:solidFill>
              <a:ea typeface="Verdana" panose="020B0604030504040204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74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testo 12"/>
          <p:cNvSpPr>
            <a:spLocks noGrp="1"/>
          </p:cNvSpPr>
          <p:nvPr>
            <p:ph type="body" sz="half" idx="21"/>
          </p:nvPr>
        </p:nvSpPr>
        <p:spPr>
          <a:xfrm>
            <a:off x="4384713" y="4996980"/>
            <a:ext cx="3360145" cy="1591107"/>
          </a:xfrm>
          <a:ln w="25400" cmpd="sng">
            <a:solidFill>
              <a:srgbClr val="FF0000"/>
            </a:solidFill>
            <a:prstDash val="sysDot"/>
          </a:ln>
        </p:spPr>
        <p:txBody>
          <a:bodyPr rtlCol="0">
            <a:normAutofit/>
          </a:bodyPr>
          <a:lstStyle/>
          <a:p>
            <a:pPr algn="ctr" rtl="0"/>
            <a:r>
              <a:rPr lang="it-IT" sz="1800" b="1" dirty="0" smtClean="0">
                <a:solidFill>
                  <a:srgbClr val="081E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GEOLOGO </a:t>
            </a:r>
          </a:p>
          <a:p>
            <a:pPr algn="just" rtl="0"/>
            <a:r>
              <a:rPr lang="it-IT" sz="1800" dirty="0">
                <a:solidFill>
                  <a:srgbClr val="081EF2"/>
                </a:solidFill>
              </a:rPr>
              <a:t>S</a:t>
            </a:r>
            <a:r>
              <a:rPr lang="it-IT" sz="1800" dirty="0" smtClean="0">
                <a:solidFill>
                  <a:srgbClr val="081EF2"/>
                </a:solidFill>
              </a:rPr>
              <a:t>tudia le caratteristiche del terreno e delle rocce per ricostruire la storia della Terra. </a:t>
            </a:r>
            <a:endParaRPr lang="it-IT" sz="1800" dirty="0">
              <a:solidFill>
                <a:srgbClr val="081EF2"/>
              </a:solidFill>
            </a:endParaRPr>
          </a:p>
        </p:txBody>
      </p:sp>
      <p:sp>
        <p:nvSpPr>
          <p:cNvPr id="14" name="Segnaposto testo 13"/>
          <p:cNvSpPr>
            <a:spLocks noGrp="1"/>
          </p:cNvSpPr>
          <p:nvPr>
            <p:ph type="body" sz="half" idx="22"/>
          </p:nvPr>
        </p:nvSpPr>
        <p:spPr>
          <a:xfrm>
            <a:off x="8209081" y="4947404"/>
            <a:ext cx="3336595" cy="1673733"/>
          </a:xfrm>
          <a:ln w="25400" cmpd="sng">
            <a:solidFill>
              <a:srgbClr val="FF0000"/>
            </a:solidFill>
            <a:prstDash val="sysDot"/>
          </a:ln>
        </p:spPr>
        <p:txBody>
          <a:bodyPr rtlCol="0">
            <a:normAutofit/>
          </a:bodyPr>
          <a:lstStyle/>
          <a:p>
            <a:pPr algn="ctr" rtl="0"/>
            <a:r>
              <a:rPr lang="it-IT" sz="1800" b="1" dirty="0" smtClean="0">
                <a:solidFill>
                  <a:srgbClr val="081E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PALEO</a:t>
            </a:r>
            <a:r>
              <a:rPr lang="it-IT" sz="1800" b="1" dirty="0" smtClean="0">
                <a:solidFill>
                  <a:srgbClr val="081E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NTOLOGO </a:t>
            </a:r>
          </a:p>
          <a:p>
            <a:pPr algn="just" rtl="0"/>
            <a:r>
              <a:rPr lang="it-IT" sz="1800" dirty="0" smtClean="0">
                <a:solidFill>
                  <a:srgbClr val="081EF2"/>
                </a:solidFill>
              </a:rPr>
              <a:t>Studia  i resti di animali e di esseri umani vissuti moltissimi anni fa per ricostruire il loro aspetto fisico. </a:t>
            </a:r>
            <a:endParaRPr lang="it-IT" sz="1800" dirty="0">
              <a:solidFill>
                <a:srgbClr val="081EF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55066" y="705080"/>
            <a:ext cx="712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Gli aiutanti dello storico </a:t>
            </a:r>
            <a:endParaRPr lang="it-IT" sz="4000" b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r="225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49" y="1817784"/>
            <a:ext cx="2688115" cy="27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253387" y="4958420"/>
            <a:ext cx="3922005" cy="1805936"/>
          </a:xfrm>
          <a:ln w="25400" cmpd="sng">
            <a:solidFill>
              <a:srgbClr val="FF0000"/>
            </a:solidFill>
            <a:prstDash val="sysDot"/>
          </a:ln>
        </p:spPr>
        <p:txBody>
          <a:bodyPr rtlCol="0">
            <a:noAutofit/>
          </a:bodyPr>
          <a:lstStyle/>
          <a:p>
            <a:pPr algn="ctr"/>
            <a:r>
              <a:rPr lang="it-IT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PALEO</a:t>
            </a:r>
            <a:r>
              <a:rPr lang="it-IT" sz="1800" b="1" dirty="0" smtClean="0">
                <a:solidFill>
                  <a:srgbClr val="081E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BIOLOGO</a:t>
            </a:r>
            <a:r>
              <a:rPr lang="it-IT" sz="1800" b="1" dirty="0" smtClean="0">
                <a:solidFill>
                  <a:srgbClr val="081EF2"/>
                </a:solidFill>
              </a:rPr>
              <a:t> </a:t>
            </a:r>
          </a:p>
          <a:p>
            <a:pPr algn="just"/>
            <a:r>
              <a:rPr lang="it-IT" sz="1800" dirty="0" smtClean="0">
                <a:solidFill>
                  <a:srgbClr val="081EF2"/>
                </a:solidFill>
              </a:rPr>
              <a:t>Studia  </a:t>
            </a:r>
            <a:r>
              <a:rPr lang="it-IT" sz="1800" dirty="0">
                <a:solidFill>
                  <a:srgbClr val="081EF2"/>
                </a:solidFill>
              </a:rPr>
              <a:t>i resti di </a:t>
            </a:r>
            <a:r>
              <a:rPr lang="it-IT" sz="1800" dirty="0">
                <a:solidFill>
                  <a:srgbClr val="FF0000"/>
                </a:solidFill>
              </a:rPr>
              <a:t>fossili</a:t>
            </a:r>
            <a:r>
              <a:rPr lang="it-IT" sz="1800" dirty="0">
                <a:solidFill>
                  <a:srgbClr val="081EF2"/>
                </a:solidFill>
              </a:rPr>
              <a:t> cioè animali o piante rimasti intrappolati nel terreno e nelle rocce vissuti molti  anni fa </a:t>
            </a:r>
            <a:r>
              <a:rPr lang="it-IT" sz="1800" dirty="0" smtClean="0">
                <a:solidFill>
                  <a:srgbClr val="081EF2"/>
                </a:solidFill>
              </a:rPr>
              <a:t>per costruire il loro cambiamento. </a:t>
            </a:r>
            <a:endParaRPr lang="it-IT" sz="1800" b="1" dirty="0" smtClean="0">
              <a:solidFill>
                <a:srgbClr val="081EF2"/>
              </a:solidFill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half" idx="21"/>
          </p:nvPr>
        </p:nvSpPr>
        <p:spPr>
          <a:xfrm>
            <a:off x="4645112" y="4947404"/>
            <a:ext cx="3147820" cy="1717801"/>
          </a:xfrm>
          <a:ln w="25400" cmpd="sng">
            <a:solidFill>
              <a:srgbClr val="FF0000"/>
            </a:solidFill>
            <a:prstDash val="sysDot"/>
          </a:ln>
        </p:spPr>
        <p:txBody>
          <a:bodyPr rtlCol="0">
            <a:normAutofit/>
          </a:bodyPr>
          <a:lstStyle/>
          <a:p>
            <a:pPr algn="ctr" rtl="0"/>
            <a:r>
              <a:rPr lang="it-IT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PALEO</a:t>
            </a:r>
            <a:r>
              <a:rPr lang="it-IT" sz="1800" b="1" dirty="0" smtClean="0">
                <a:solidFill>
                  <a:srgbClr val="081E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BOTANICO</a:t>
            </a:r>
            <a:r>
              <a:rPr lang="it-IT" sz="1800" b="1" dirty="0" smtClean="0">
                <a:solidFill>
                  <a:srgbClr val="081EF2"/>
                </a:solidFill>
              </a:rPr>
              <a:t> </a:t>
            </a:r>
          </a:p>
          <a:p>
            <a:pPr algn="just" rtl="0"/>
            <a:r>
              <a:rPr lang="it-IT" sz="1800" dirty="0" smtClean="0">
                <a:solidFill>
                  <a:srgbClr val="081EF2"/>
                </a:solidFill>
              </a:rPr>
              <a:t>Studia le alghe e le  piante </a:t>
            </a:r>
            <a:r>
              <a:rPr lang="it-IT" sz="1800" dirty="0" smtClean="0">
                <a:solidFill>
                  <a:srgbClr val="FF0000"/>
                </a:solidFill>
              </a:rPr>
              <a:t>fossili</a:t>
            </a:r>
            <a:r>
              <a:rPr lang="it-IT" sz="1800" dirty="0" smtClean="0">
                <a:solidFill>
                  <a:srgbClr val="081EF2"/>
                </a:solidFill>
              </a:rPr>
              <a:t> per scoprire di che cosa si nutrivano uomini e animali. </a:t>
            </a:r>
            <a:endParaRPr lang="it-IT" sz="1800" dirty="0">
              <a:solidFill>
                <a:srgbClr val="081EF2"/>
              </a:solidFill>
            </a:endParaRPr>
          </a:p>
        </p:txBody>
      </p:sp>
      <p:sp>
        <p:nvSpPr>
          <p:cNvPr id="14" name="Segnaposto testo 13"/>
          <p:cNvSpPr>
            <a:spLocks noGrp="1"/>
          </p:cNvSpPr>
          <p:nvPr>
            <p:ph type="body" sz="half" idx="22"/>
          </p:nvPr>
        </p:nvSpPr>
        <p:spPr>
          <a:xfrm>
            <a:off x="8209081" y="4947404"/>
            <a:ext cx="3281512" cy="1464413"/>
          </a:xfrm>
          <a:ln w="25400" cmpd="sng">
            <a:solidFill>
              <a:srgbClr val="FF0000"/>
            </a:solidFill>
            <a:prstDash val="sysDot"/>
          </a:ln>
        </p:spPr>
        <p:txBody>
          <a:bodyPr rtlCol="0">
            <a:noAutofit/>
          </a:bodyPr>
          <a:lstStyle/>
          <a:p>
            <a:pPr algn="ctr" rtl="0"/>
            <a:r>
              <a:rPr lang="it-IT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PALEO</a:t>
            </a:r>
            <a:r>
              <a:rPr lang="it-IT" sz="1800" b="1" dirty="0" smtClean="0">
                <a:solidFill>
                  <a:srgbClr val="081E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ANTROPOLOGO</a:t>
            </a:r>
          </a:p>
          <a:p>
            <a:pPr algn="just" rtl="0"/>
            <a:r>
              <a:rPr lang="it-IT" sz="1800" dirty="0" smtClean="0">
                <a:solidFill>
                  <a:srgbClr val="081EF2"/>
                </a:solidFill>
              </a:rPr>
              <a:t>Cerca di ricostruire le abitudini di vita degli uomini vissuti in quel luogo. </a:t>
            </a:r>
            <a:endParaRPr lang="it-IT" sz="1800" dirty="0">
              <a:solidFill>
                <a:srgbClr val="081EF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55066" y="705080"/>
            <a:ext cx="712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Gli aiutanti dello storico </a:t>
            </a:r>
            <a:endParaRPr lang="it-IT" sz="4000" b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Segnaposto immagine 1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23" y="1817783"/>
            <a:ext cx="2748709" cy="27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751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09" y="1817783"/>
            <a:ext cx="2679624" cy="27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42353" y="297456"/>
            <a:ext cx="712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Piccoli «storici» a lavoro</a:t>
            </a:r>
            <a:endParaRPr lang="it-IT" sz="3600" b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37146" y="1035585"/>
            <a:ext cx="3877935" cy="707886"/>
          </a:xfrm>
          <a:prstGeom prst="rect">
            <a:avLst/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83F0C"/>
                </a:solidFill>
              </a:rPr>
              <a:t>Colora solo il nome degli </a:t>
            </a:r>
            <a:r>
              <a:rPr lang="it-IT" sz="2000" b="1" dirty="0" smtClean="0">
                <a:solidFill>
                  <a:srgbClr val="F83F0C"/>
                </a:solidFill>
              </a:rPr>
              <a:t>AIUTANTI DELLO STORICO</a:t>
            </a:r>
            <a:endParaRPr lang="it-IT" sz="2000" b="1" dirty="0">
              <a:solidFill>
                <a:srgbClr val="F83F0C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765582" y="1999593"/>
            <a:ext cx="2076771" cy="6318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Verdana"/>
                <a:ea typeface="Calibri"/>
                <a:cs typeface="Times New Roman"/>
              </a:rPr>
              <a:t>geologo</a:t>
            </a:r>
            <a:endParaRPr lang="it-IT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8378327" y="1955579"/>
            <a:ext cx="2655065" cy="7198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effectLst/>
                <a:latin typeface="Verdana"/>
                <a:ea typeface="Calibri"/>
                <a:cs typeface="Times New Roman"/>
              </a:rPr>
              <a:t>paleontologo</a:t>
            </a:r>
            <a:endParaRPr lang="it-IT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4797535" y="1999593"/>
            <a:ext cx="2219960" cy="6318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Verdana"/>
                <a:ea typeface="Calibri"/>
                <a:cs typeface="Times New Roman"/>
              </a:rPr>
              <a:t>cartografo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8887972" y="3099947"/>
            <a:ext cx="2409825" cy="65278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Verdana"/>
                <a:ea typeface="Calibri"/>
                <a:cs typeface="Times New Roman"/>
              </a:rPr>
              <a:t>archeologo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8512768" y="4238180"/>
            <a:ext cx="2683510" cy="86677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ffectLst/>
                <a:latin typeface="Verdana"/>
                <a:ea typeface="Calibri"/>
                <a:cs typeface="Times New Roman"/>
              </a:rPr>
              <a:t>paleobiologo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555407" y="4358354"/>
            <a:ext cx="3486165" cy="7594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ffectLst/>
                <a:latin typeface="Verdana"/>
                <a:ea typeface="Calibri"/>
                <a:cs typeface="Times New Roman"/>
              </a:rPr>
              <a:t>paleoantropologo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5254736" y="4572416"/>
            <a:ext cx="2303145" cy="7594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Verdana"/>
                <a:ea typeface="Calibri"/>
                <a:cs typeface="Times New Roman"/>
              </a:rPr>
              <a:t>astronomo 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1243558" y="3183875"/>
            <a:ext cx="2552065" cy="65277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Verdana"/>
                <a:ea typeface="Calibri"/>
                <a:cs typeface="Times New Roman"/>
              </a:rPr>
              <a:t>chimico 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5045725" y="3183875"/>
            <a:ext cx="2798285" cy="79427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Verdana"/>
                <a:ea typeface="Calibri"/>
                <a:cs typeface="Times New Roman"/>
              </a:rPr>
              <a:t>paleobotanico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4" name="ESERCIZIO GLI AIUTANTI DELLO STORIC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3689" y="914417"/>
            <a:ext cx="609600" cy="60960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6006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970</TotalTime>
  <Words>350</Words>
  <Application>Microsoft Office PowerPoint</Application>
  <PresentationFormat>Personalizzato</PresentationFormat>
  <Paragraphs>67</Paragraphs>
  <Slides>7</Slides>
  <Notes>5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Chiaro</vt:lpstr>
      <vt:lpstr>GLI Studiosi del passato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giro per il mondo</dc:title>
  <dc:creator>Anna Romano</dc:creator>
  <cp:lastModifiedBy>Anna Romano</cp:lastModifiedBy>
  <cp:revision>100</cp:revision>
  <dcterms:created xsi:type="dcterms:W3CDTF">2020-11-05T14:36:50Z</dcterms:created>
  <dcterms:modified xsi:type="dcterms:W3CDTF">2020-11-12T20:22:53Z</dcterms:modified>
</cp:coreProperties>
</file>