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11/25/2020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B693D8-8115-47F8-9EDA-41119FBD2964}"/>
              </a:ext>
            </a:extLst>
          </p:cNvPr>
          <p:cNvSpPr>
            <a:spLocks noGrp="1"/>
          </p:cNvSpPr>
          <p:nvPr>
            <p:ph type="ctrTitle"/>
          </p:nvPr>
        </p:nvSpPr>
        <p:spPr>
          <a:xfrm>
            <a:off x="1907822" y="1501422"/>
            <a:ext cx="8726311" cy="2810935"/>
          </a:xfrm>
        </p:spPr>
        <p:txBody>
          <a:bodyPr>
            <a:normAutofit/>
          </a:bodyPr>
          <a:lstStyle/>
          <a:p>
            <a:r>
              <a:rPr lang="it-IT" sz="6000" dirty="0">
                <a:solidFill>
                  <a:schemeClr val="bg2">
                    <a:lumMod val="75000"/>
                  </a:schemeClr>
                </a:solidFill>
              </a:rPr>
              <a:t>GLI ANTICHI EGIZI E L’ IDEA DELL’ ALDILA’</a:t>
            </a:r>
          </a:p>
        </p:txBody>
      </p:sp>
    </p:spTree>
    <p:extLst>
      <p:ext uri="{BB962C8B-B14F-4D97-AF65-F5344CB8AC3E}">
        <p14:creationId xmlns:p14="http://schemas.microsoft.com/office/powerpoint/2010/main" val="94739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ABCA172-D96A-4851-B29B-44DE0BE13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02" y="1438167"/>
            <a:ext cx="5276142" cy="44885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968744C0-2B64-4A96-A755-F385D88DBA45}"/>
              </a:ext>
            </a:extLst>
          </p:cNvPr>
          <p:cNvSpPr txBox="1"/>
          <p:nvPr/>
        </p:nvSpPr>
        <p:spPr>
          <a:xfrm>
            <a:off x="1927579" y="1438167"/>
            <a:ext cx="4016022" cy="4708981"/>
          </a:xfrm>
          <a:prstGeom prst="rect">
            <a:avLst/>
          </a:prstGeom>
          <a:solidFill>
            <a:schemeClr val="tx2"/>
          </a:solidFill>
        </p:spPr>
        <p:txBody>
          <a:bodyPr wrap="square">
            <a:spAutoFit/>
          </a:bodyPr>
          <a:lstStyle/>
          <a:p>
            <a:r>
              <a:rPr lang="it-IT" sz="2000" b="0" i="0" dirty="0">
                <a:solidFill>
                  <a:srgbClr val="343434"/>
                </a:solidFill>
                <a:effectLst/>
                <a:latin typeface="leggimiregular"/>
              </a:rPr>
              <a:t>Gli Egizi credevano che la vita continuasse nell’aldilà e che l’anima, separata dal corpo nel momento della morte, potesse farci ritorno per vivere in eterno solo se il corpo si fosse mantenuto nel miglior modo possibile. Per questo motivo cercarono di conservare intatto il corpo dei defunti con la mummificazione e curavano molto la costruzione delle tombe, come le piramidi dei faraoni, considerate vere e proprie case per la nuova vita, con mobili, cibi e oggetti di vario genere.</a:t>
            </a:r>
            <a:endParaRPr lang="it-IT" sz="2000" dirty="0"/>
          </a:p>
        </p:txBody>
      </p:sp>
      <p:sp>
        <p:nvSpPr>
          <p:cNvPr id="6" name="CasellaDiTesto 5">
            <a:extLst>
              <a:ext uri="{FF2B5EF4-FFF2-40B4-BE49-F238E27FC236}">
                <a16:creationId xmlns:a16="http://schemas.microsoft.com/office/drawing/2014/main" id="{204A0432-C3E2-4580-82C5-CE4876B467E3}"/>
              </a:ext>
            </a:extLst>
          </p:cNvPr>
          <p:cNvSpPr txBox="1"/>
          <p:nvPr/>
        </p:nvSpPr>
        <p:spPr>
          <a:xfrm>
            <a:off x="1700390" y="326130"/>
            <a:ext cx="4470400" cy="769441"/>
          </a:xfrm>
          <a:prstGeom prst="rect">
            <a:avLst/>
          </a:prstGeom>
          <a:solidFill>
            <a:srgbClr val="00B050"/>
          </a:solidFill>
        </p:spPr>
        <p:txBody>
          <a:bodyPr wrap="square" rtlCol="0">
            <a:spAutoFit/>
          </a:bodyPr>
          <a:lstStyle/>
          <a:p>
            <a:r>
              <a:rPr lang="it-IT" sz="4400" dirty="0"/>
              <a:t>LE PIRAMIDI</a:t>
            </a:r>
          </a:p>
        </p:txBody>
      </p:sp>
    </p:spTree>
    <p:extLst>
      <p:ext uri="{BB962C8B-B14F-4D97-AF65-F5344CB8AC3E}">
        <p14:creationId xmlns:p14="http://schemas.microsoft.com/office/powerpoint/2010/main" val="317545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04A581-A2E6-4EF1-9DD4-72E875B93416}"/>
              </a:ext>
            </a:extLst>
          </p:cNvPr>
          <p:cNvSpPr>
            <a:spLocks noGrp="1"/>
          </p:cNvSpPr>
          <p:nvPr>
            <p:ph type="title"/>
          </p:nvPr>
        </p:nvSpPr>
        <p:spPr>
          <a:xfrm>
            <a:off x="1401057" y="0"/>
            <a:ext cx="9905998" cy="1478570"/>
          </a:xfrm>
        </p:spPr>
        <p:txBody>
          <a:bodyPr>
            <a:normAutofit/>
          </a:bodyPr>
          <a:lstStyle/>
          <a:p>
            <a:r>
              <a:rPr lang="it-IT" sz="4400" dirty="0"/>
              <a:t>IL TRIBUNALE DI OSIRIDE</a:t>
            </a:r>
          </a:p>
        </p:txBody>
      </p:sp>
      <p:pic>
        <p:nvPicPr>
          <p:cNvPr id="4098" name="Picture 2">
            <a:extLst>
              <a:ext uri="{FF2B5EF4-FFF2-40B4-BE49-F238E27FC236}">
                <a16:creationId xmlns:a16="http://schemas.microsoft.com/office/drawing/2014/main" id="{A9671E93-D49A-48F9-9EFD-E2C304DE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015" y="1151432"/>
            <a:ext cx="6891514" cy="324326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1E3E4EB-4743-46CC-B107-24DD67F4C7E6}"/>
              </a:ext>
            </a:extLst>
          </p:cNvPr>
          <p:cNvSpPr txBox="1"/>
          <p:nvPr/>
        </p:nvSpPr>
        <p:spPr>
          <a:xfrm>
            <a:off x="7922662" y="739285"/>
            <a:ext cx="4039564" cy="5355312"/>
          </a:xfrm>
          <a:prstGeom prst="rect">
            <a:avLst/>
          </a:prstGeom>
          <a:solidFill>
            <a:schemeClr val="tx2">
              <a:lumMod val="75000"/>
            </a:schemeClr>
          </a:solidFill>
        </p:spPr>
        <p:txBody>
          <a:bodyPr wrap="square">
            <a:spAutoFit/>
          </a:bodyPr>
          <a:lstStyle/>
          <a:p>
            <a:r>
              <a:rPr lang="it-IT" b="0" i="0" dirty="0">
                <a:solidFill>
                  <a:srgbClr val="343434"/>
                </a:solidFill>
                <a:effectLst/>
                <a:latin typeface="leggimiregular"/>
              </a:rPr>
              <a:t>Secondo gli antichi Egizi, dopo la morte, l’anima, separata dal corpo, veniva condotta da </a:t>
            </a:r>
            <a:r>
              <a:rPr lang="it-IT" b="0" i="0" dirty="0" err="1">
                <a:solidFill>
                  <a:srgbClr val="343434"/>
                </a:solidFill>
                <a:effectLst/>
                <a:latin typeface="leggimiregular"/>
              </a:rPr>
              <a:t>Anubi</a:t>
            </a:r>
            <a:r>
              <a:rPr lang="it-IT" b="0" i="0" dirty="0">
                <a:solidFill>
                  <a:srgbClr val="343434"/>
                </a:solidFill>
                <a:effectLst/>
                <a:latin typeface="leggimiregular"/>
              </a:rPr>
              <a:t>, il dio sciacallo, al tribunale di Osiride. </a:t>
            </a:r>
            <a:r>
              <a:rPr lang="it-IT" b="0" i="0" dirty="0" err="1">
                <a:solidFill>
                  <a:srgbClr val="343434"/>
                </a:solidFill>
                <a:effectLst/>
                <a:latin typeface="leggimiregular"/>
              </a:rPr>
              <a:t>Thot</a:t>
            </a:r>
            <a:r>
              <a:rPr lang="it-IT" b="0" i="0" dirty="0">
                <a:solidFill>
                  <a:srgbClr val="343434"/>
                </a:solidFill>
                <a:effectLst/>
                <a:latin typeface="leggimiregular"/>
              </a:rPr>
              <a:t>, dio della sapienza e della scrittura, prendeva nota della confessione del defunto al termine della quale avveniva la pesatura del cuore. Se il cuore era più leggero della piuma di Maat, dea della verità e della giustizia, l’anima aveva il permesso di ricongiungersi al proprio corpo e passare una vita eterna felice. In caso contrario, </a:t>
            </a:r>
            <a:r>
              <a:rPr lang="it-IT" b="0" i="0" dirty="0" err="1">
                <a:solidFill>
                  <a:srgbClr val="343434"/>
                </a:solidFill>
                <a:effectLst/>
                <a:latin typeface="leggimiregular"/>
              </a:rPr>
              <a:t>Ammit</a:t>
            </a:r>
            <a:r>
              <a:rPr lang="it-IT" b="0" i="0" dirty="0">
                <a:solidFill>
                  <a:srgbClr val="343434"/>
                </a:solidFill>
                <a:effectLst/>
                <a:latin typeface="leggimiregular"/>
              </a:rPr>
              <a:t>, un essere mostruoso con la testa di coccodrillo, si gettava su di lei, dandole una morte definitiva. Superata la pesatura del cuore, Horus, dio con la testa di falco, accompagnava il defunto al cospetto di Osiride, dio dell’aldilà sempre rappresentato con la moglie Iside </a:t>
            </a:r>
            <a:endParaRPr lang="it-IT" dirty="0"/>
          </a:p>
        </p:txBody>
      </p:sp>
    </p:spTree>
    <p:extLst>
      <p:ext uri="{BB962C8B-B14F-4D97-AF65-F5344CB8AC3E}">
        <p14:creationId xmlns:p14="http://schemas.microsoft.com/office/powerpoint/2010/main" val="119351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C19E7809-0E75-4FA1-9C3B-E1BB3BF74A87}"/>
              </a:ext>
            </a:extLst>
          </p:cNvPr>
          <p:cNvSpPr txBox="1"/>
          <p:nvPr/>
        </p:nvSpPr>
        <p:spPr>
          <a:xfrm>
            <a:off x="405114" y="937549"/>
            <a:ext cx="6369531" cy="5909310"/>
          </a:xfrm>
          <a:prstGeom prst="rect">
            <a:avLst/>
          </a:prstGeom>
          <a:noFill/>
        </p:spPr>
        <p:txBody>
          <a:bodyPr wrap="square">
            <a:spAutoFit/>
          </a:bodyPr>
          <a:lstStyle/>
          <a:p>
            <a:r>
              <a:rPr lang="it-IT" b="0" i="0" dirty="0">
                <a:solidFill>
                  <a:srgbClr val="800000"/>
                </a:solidFill>
                <a:effectLst/>
                <a:latin typeface="Comic Sans MS" panose="030F0702030302020204" pitchFamily="66" charset="0"/>
              </a:rPr>
              <a:t>Vivere nell'aldilà era semplice e non si faticava:</a:t>
            </a:r>
            <a:br>
              <a:rPr lang="it-IT" dirty="0"/>
            </a:br>
            <a:r>
              <a:rPr lang="it-IT" b="0" i="0" dirty="0">
                <a:solidFill>
                  <a:srgbClr val="800000"/>
                </a:solidFill>
                <a:effectLst/>
                <a:latin typeface="Comic Sans MS" panose="030F0702030302020204" pitchFamily="66" charset="0"/>
              </a:rPr>
              <a:t>gli Egizi ritenevano che nell'aldilà la vita si svolgesse in una specie di paradiso rurale,</a:t>
            </a:r>
            <a:br>
              <a:rPr lang="it-IT" dirty="0"/>
            </a:br>
            <a:r>
              <a:rPr lang="it-IT" b="0" i="0" dirty="0">
                <a:solidFill>
                  <a:srgbClr val="800000"/>
                </a:solidFill>
                <a:effectLst/>
                <a:latin typeface="Comic Sans MS" panose="030F0702030302020204" pitchFamily="66" charset="0"/>
              </a:rPr>
              <a:t>nei campi di papiro, governati dal dio Osiride.</a:t>
            </a:r>
            <a:br>
              <a:rPr lang="it-IT" dirty="0"/>
            </a:br>
            <a:r>
              <a:rPr lang="it-IT" b="0" i="0" dirty="0">
                <a:solidFill>
                  <a:srgbClr val="800000"/>
                </a:solidFill>
                <a:effectLst/>
                <a:latin typeface="Comic Sans MS" panose="030F0702030302020204" pitchFamily="66" charset="0"/>
              </a:rPr>
              <a:t>Essi pensavano che dopo la morte, l’anima, dopo essere rimasta qualche tempo nella tomba,</a:t>
            </a:r>
            <a:br>
              <a:rPr lang="it-IT" dirty="0"/>
            </a:br>
            <a:r>
              <a:rPr lang="it-IT" b="0" i="0" dirty="0">
                <a:solidFill>
                  <a:srgbClr val="800000"/>
                </a:solidFill>
                <a:effectLst/>
                <a:latin typeface="Comic Sans MS" panose="030F0702030302020204" pitchFamily="66" charset="0"/>
              </a:rPr>
              <a:t>ne uscisse e si recasse al cospetto del dio Osiride.</a:t>
            </a:r>
            <a:br>
              <a:rPr lang="it-IT" dirty="0"/>
            </a:br>
            <a:r>
              <a:rPr lang="it-IT" b="0" i="0" dirty="0">
                <a:solidFill>
                  <a:srgbClr val="800000"/>
                </a:solidFill>
                <a:effectLst/>
                <a:latin typeface="Comic Sans MS" panose="030F0702030302020204" pitchFamily="66" charset="0"/>
              </a:rPr>
              <a:t>Se il parere di questo dio era favorevole, l’anima poteva entrare nei campi delle fave</a:t>
            </a:r>
            <a:br>
              <a:rPr lang="it-IT" dirty="0"/>
            </a:br>
            <a:r>
              <a:rPr lang="it-IT" b="0" i="0" dirty="0">
                <a:solidFill>
                  <a:srgbClr val="800000"/>
                </a:solidFill>
                <a:effectLst/>
                <a:latin typeface="Comic Sans MS" panose="030F0702030302020204" pitchFamily="66" charset="0"/>
              </a:rPr>
              <a:t>che sono di una fertilità inesauribile dove i morti potevano lavorare e,</a:t>
            </a:r>
            <a:br>
              <a:rPr lang="it-IT" dirty="0"/>
            </a:br>
            <a:r>
              <a:rPr lang="it-IT" b="0" i="0" dirty="0">
                <a:solidFill>
                  <a:srgbClr val="800000"/>
                </a:solidFill>
                <a:effectLst/>
                <a:latin typeface="Comic Sans MS" panose="030F0702030302020204" pitchFamily="66" charset="0"/>
              </a:rPr>
              <a:t>quando erano stanchi potevano essere sostituiti dai loro “rispondenti”</a:t>
            </a:r>
            <a:br>
              <a:rPr lang="it-IT" dirty="0"/>
            </a:br>
            <a:r>
              <a:rPr lang="it-IT" b="0" i="0" dirty="0">
                <a:solidFill>
                  <a:srgbClr val="800000"/>
                </a:solidFill>
                <a:effectLst/>
                <a:latin typeface="Comic Sans MS" panose="030F0702030302020204" pitchFamily="66" charset="0"/>
              </a:rPr>
              <a:t>cioè delle statuine che per questo scopo venivano messe nelle loro tombe</a:t>
            </a:r>
            <a:br>
              <a:rPr lang="it-IT" dirty="0"/>
            </a:br>
            <a:r>
              <a:rPr lang="it-IT" b="0" i="0" dirty="0">
                <a:solidFill>
                  <a:srgbClr val="800000"/>
                </a:solidFill>
                <a:effectLst/>
                <a:latin typeface="Comic Sans MS" panose="030F0702030302020204" pitchFamily="66" charset="0"/>
              </a:rPr>
              <a:t>Prima di raggiungere la vita eterna, però, il defunto doveva sconfiggere i mostri</a:t>
            </a:r>
            <a:br>
              <a:rPr lang="it-IT" dirty="0"/>
            </a:br>
            <a:r>
              <a:rPr lang="it-IT" b="0" i="0" dirty="0">
                <a:solidFill>
                  <a:srgbClr val="800000"/>
                </a:solidFill>
                <a:effectLst/>
                <a:latin typeface="Comic Sans MS" panose="030F0702030302020204" pitchFamily="66" charset="0"/>
              </a:rPr>
              <a:t>e attraversare i laghi di fuoco; ma se aveva il libro dei morti</a:t>
            </a:r>
            <a:br>
              <a:rPr lang="it-IT" dirty="0"/>
            </a:br>
            <a:r>
              <a:rPr lang="it-IT" b="0" i="0" dirty="0">
                <a:solidFill>
                  <a:srgbClr val="800000"/>
                </a:solidFill>
                <a:effectLst/>
                <a:latin typeface="Comic Sans MS" panose="030F0702030302020204" pitchFamily="66" charset="0"/>
              </a:rPr>
              <a:t>che racchiudeva le preghiere per esorcizzarli, gli ostacoli venivano superati facilmente.</a:t>
            </a:r>
            <a:endParaRPr lang="it-IT" dirty="0"/>
          </a:p>
        </p:txBody>
      </p:sp>
      <p:pic>
        <p:nvPicPr>
          <p:cNvPr id="3076" name="Picture 4">
            <a:extLst>
              <a:ext uri="{FF2B5EF4-FFF2-40B4-BE49-F238E27FC236}">
                <a16:creationId xmlns:a16="http://schemas.microsoft.com/office/drawing/2014/main" id="{F0FB6577-805F-4C0B-9FB7-5721F152A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645" y="83224"/>
            <a:ext cx="4800039" cy="32239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F44E048-EF53-42B8-ADE5-D14CB6421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0086" y="3550836"/>
            <a:ext cx="4479403" cy="322394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2230C82A-B28A-47AB-B185-03DD78C1EDC0}"/>
              </a:ext>
            </a:extLst>
          </p:cNvPr>
          <p:cNvSpPr txBox="1"/>
          <p:nvPr/>
        </p:nvSpPr>
        <p:spPr>
          <a:xfrm flipH="1">
            <a:off x="1214763" y="279554"/>
            <a:ext cx="3704478" cy="461665"/>
          </a:xfrm>
          <a:prstGeom prst="rect">
            <a:avLst/>
          </a:prstGeom>
          <a:solidFill>
            <a:schemeClr val="tx2">
              <a:lumMod val="75000"/>
            </a:schemeClr>
          </a:solidFill>
        </p:spPr>
        <p:txBody>
          <a:bodyPr wrap="square" rtlCol="0">
            <a:spAutoFit/>
          </a:bodyPr>
          <a:lstStyle/>
          <a:p>
            <a:r>
              <a:rPr lang="it-IT" sz="2400" dirty="0"/>
              <a:t>IL LIBRO DEI MORTI</a:t>
            </a:r>
          </a:p>
        </p:txBody>
      </p:sp>
    </p:spTree>
    <p:extLst>
      <p:ext uri="{BB962C8B-B14F-4D97-AF65-F5344CB8AC3E}">
        <p14:creationId xmlns:p14="http://schemas.microsoft.com/office/powerpoint/2010/main" val="279514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72E097-05B4-4280-A597-3D186F70201D}"/>
              </a:ext>
            </a:extLst>
          </p:cNvPr>
          <p:cNvSpPr>
            <a:spLocks noGrp="1"/>
          </p:cNvSpPr>
          <p:nvPr>
            <p:ph type="title"/>
          </p:nvPr>
        </p:nvSpPr>
        <p:spPr/>
        <p:txBody>
          <a:bodyPr/>
          <a:lstStyle/>
          <a:p>
            <a:endParaRPr lang="it-IT"/>
          </a:p>
        </p:txBody>
      </p:sp>
      <p:pic>
        <p:nvPicPr>
          <p:cNvPr id="5122" name="Picture 2">
            <a:extLst>
              <a:ext uri="{FF2B5EF4-FFF2-40B4-BE49-F238E27FC236}">
                <a16:creationId xmlns:a16="http://schemas.microsoft.com/office/drawing/2014/main" id="{DF17F7C7-4DFE-4EB3-813E-4DCFDB007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77" y="1076446"/>
            <a:ext cx="5819843" cy="43694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DB319D4-97B7-4681-9469-D605861DA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56" y="1226915"/>
            <a:ext cx="5619425" cy="421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3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4035128-A6CA-4361-B480-8495D1CB4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110" y="-90311"/>
            <a:ext cx="5457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454896C6-A0B5-4B26-A601-2AA0D24C2261}"/>
              </a:ext>
            </a:extLst>
          </p:cNvPr>
          <p:cNvSpPr txBox="1"/>
          <p:nvPr/>
        </p:nvSpPr>
        <p:spPr>
          <a:xfrm>
            <a:off x="1399822" y="507998"/>
            <a:ext cx="4696178" cy="707886"/>
          </a:xfrm>
          <a:prstGeom prst="rect">
            <a:avLst/>
          </a:prstGeom>
          <a:solidFill>
            <a:srgbClr val="FFFF00"/>
          </a:solidFill>
        </p:spPr>
        <p:txBody>
          <a:bodyPr wrap="square" rtlCol="0">
            <a:spAutoFit/>
          </a:bodyPr>
          <a:lstStyle/>
          <a:p>
            <a:r>
              <a:rPr lang="it-IT" sz="4000" dirty="0"/>
              <a:t>ATTIVITA’</a:t>
            </a:r>
          </a:p>
        </p:txBody>
      </p:sp>
      <p:sp>
        <p:nvSpPr>
          <p:cNvPr id="5" name="CasellaDiTesto 4">
            <a:extLst>
              <a:ext uri="{FF2B5EF4-FFF2-40B4-BE49-F238E27FC236}">
                <a16:creationId xmlns:a16="http://schemas.microsoft.com/office/drawing/2014/main" id="{CC2BE5B7-FEC8-43B7-B2F5-B3094BC27D2C}"/>
              </a:ext>
            </a:extLst>
          </p:cNvPr>
          <p:cNvSpPr txBox="1"/>
          <p:nvPr/>
        </p:nvSpPr>
        <p:spPr>
          <a:xfrm>
            <a:off x="512834" y="2079894"/>
            <a:ext cx="5782221" cy="4062651"/>
          </a:xfrm>
          <a:prstGeom prst="rect">
            <a:avLst/>
          </a:prstGeom>
          <a:solidFill>
            <a:schemeClr val="bg2"/>
          </a:solidFill>
        </p:spPr>
        <p:txBody>
          <a:bodyPr wrap="square" rtlCol="0">
            <a:spAutoFit/>
          </a:bodyPr>
          <a:lstStyle/>
          <a:p>
            <a:endParaRPr lang="it-IT" dirty="0"/>
          </a:p>
          <a:p>
            <a:r>
              <a:rPr lang="it-IT" sz="2400" dirty="0"/>
              <a:t>RISPONDI: </a:t>
            </a:r>
          </a:p>
          <a:p>
            <a:pPr lvl="1"/>
            <a:r>
              <a:rPr lang="it-IT" sz="2400" dirty="0"/>
              <a:t>1)COSA SONO LE PIRAMIDI E A CHE COSA SERVIVANO?</a:t>
            </a:r>
          </a:p>
          <a:p>
            <a:r>
              <a:rPr lang="it-IT" sz="2400" dirty="0"/>
              <a:t>2)COSA SUCCEDEVA ALL’ ANIMA DOPO LA MORTE?</a:t>
            </a:r>
          </a:p>
          <a:p>
            <a:r>
              <a:rPr lang="it-IT" sz="2400" dirty="0"/>
              <a:t>3)IL LIBRO DEI MORTI PERCHE’ ERA IMPORTANTE PER I DEFUNTI?</a:t>
            </a:r>
          </a:p>
          <a:p>
            <a:r>
              <a:rPr lang="it-IT" sz="2400" dirty="0"/>
              <a:t>4)SAI CHE COSA E’ L’ IMBALSAMAZIONE?</a:t>
            </a:r>
          </a:p>
          <a:p>
            <a:r>
              <a:rPr lang="it-IT" sz="2400" dirty="0"/>
              <a:t>COMPLETA LA SCHEDA OPERATIVA DAL LIBRO DI RELIGIONE A PAG.56</a:t>
            </a:r>
          </a:p>
        </p:txBody>
      </p:sp>
    </p:spTree>
    <p:extLst>
      <p:ext uri="{BB962C8B-B14F-4D97-AF65-F5344CB8AC3E}">
        <p14:creationId xmlns:p14="http://schemas.microsoft.com/office/powerpoint/2010/main" val="2481674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Circuito</Template>
  <TotalTime>116</TotalTime>
  <Words>485</Words>
  <Application>Microsoft Office PowerPoint</Application>
  <PresentationFormat>Widescreen</PresentationFormat>
  <Paragraphs>15</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Comic Sans MS</vt:lpstr>
      <vt:lpstr>leggimiregular</vt:lpstr>
      <vt:lpstr>Tw Cen MT</vt:lpstr>
      <vt:lpstr>Circuito</vt:lpstr>
      <vt:lpstr>GLI ANTICHI EGIZI E L’ IDEA DELL’ ALDILA’</vt:lpstr>
      <vt:lpstr>Presentazione standard di PowerPoint</vt:lpstr>
      <vt:lpstr>IL TRIBUNALE DI OSIRIDE</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ANTICHI EGIZI E L’ IDEA DELL’ ALDILA’</dc:title>
  <dc:creator>Simone Barbato</dc:creator>
  <cp:lastModifiedBy>Simone Barbato</cp:lastModifiedBy>
  <cp:revision>10</cp:revision>
  <dcterms:created xsi:type="dcterms:W3CDTF">2020-11-25T15:12:28Z</dcterms:created>
  <dcterms:modified xsi:type="dcterms:W3CDTF">2020-11-25T17:09:16Z</dcterms:modified>
</cp:coreProperties>
</file>